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7" r:id="rId5"/>
    <p:sldId id="257" r:id="rId6"/>
    <p:sldId id="258" r:id="rId7"/>
    <p:sldId id="276" r:id="rId8"/>
    <p:sldId id="259" r:id="rId9"/>
    <p:sldId id="260" r:id="rId10"/>
    <p:sldId id="275" r:id="rId11"/>
    <p:sldId id="261" r:id="rId12"/>
    <p:sldId id="262" r:id="rId13"/>
    <p:sldId id="263" r:id="rId14"/>
    <p:sldId id="264" r:id="rId15"/>
    <p:sldId id="278" r:id="rId16"/>
    <p:sldId id="279" r:id="rId17"/>
    <p:sldId id="267" r:id="rId18"/>
    <p:sldId id="280"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D461F-C2F3-496F-8C86-06C5044EC913}" v="78" dt="2020-07-16T09:50:23.867"/>
    <p1510:client id="{18139D61-E938-4E69-B402-E55E0D81A8B4}" v="282" dt="2020-07-06T17:20:48.376"/>
    <p1510:client id="{5C2B511E-5639-4CF5-AE22-F770B8D0BACD}" v="656" dt="2020-07-14T12:51:48.206"/>
    <p1510:client id="{74750673-148D-4CF8-8B4E-AA4CD91C9271}" v="5" dt="2020-07-06T18:39:51.650"/>
    <p1510:client id="{7ADF60EB-88C2-9D96-F11A-B9CA69790BCF}" v="602" dt="2023-09-05T09:30:38.130"/>
    <p1510:client id="{A6284276-7FBF-457B-8784-691AE30A3E43}" v="389" dt="2020-07-21T11:46:53.641"/>
    <p1510:client id="{B96463B1-DAFC-A0AA-9BBC-45418329DBB4}" v="2" dt="2023-09-06T09:48:02.391"/>
    <p1510:client id="{DC2350C7-742B-4EBF-ACBF-9886C0CEB3C4}" v="5" dt="2020-07-06T17:21:21.108"/>
    <p1510:client id="{FB800D46-82F4-447D-85FE-1A987CD363CC}" v="38" dt="2020-07-21T11:51:3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084" y="12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1ECAD-45B1-479F-B8A4-A3CFD12CE2E0}" type="datetimeFigureOut">
              <a:rPr lang="en-GB" smtClean="0"/>
              <a:pPr/>
              <a:t>07/09/2023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70ED1-BA44-40F0-B990-9822D35609F9}" type="slidenum">
              <a:rPr lang="en-GB" smtClean="0"/>
              <a:pPr/>
              <a:t>‹#›</a:t>
            </a:fld>
            <a:endParaRPr lang="en-GB"/>
          </a:p>
        </p:txBody>
      </p:sp>
    </p:spTree>
    <p:extLst>
      <p:ext uri="{BB962C8B-B14F-4D97-AF65-F5344CB8AC3E}">
        <p14:creationId xmlns:p14="http://schemas.microsoft.com/office/powerpoint/2010/main" val="226265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extLst>
      <p:ext uri="{BB962C8B-B14F-4D97-AF65-F5344CB8AC3E}">
        <p14:creationId xmlns:p14="http://schemas.microsoft.com/office/powerpoint/2010/main" val="39905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07/09/2023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654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THE PHONICS     SCREENING CHECK</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332656" y="1455331"/>
            <a:ext cx="61653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As you may be aware children at the end of Year 1 are assessed against their phonic reading knowledge by their teacher.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teachers, and the school, to identify what level the child has reached with their phonic knowledge and what support will be needed for them to reach their full reading potential.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The children are not made aware that they are completing a test; in our experience the children tend to perform better (at this age) in a class setting where they are unaware that they are completing a ‘test’.  We ensure that these tests are 'stress-free' - we never refer to them as ‘tests’ and usually the children are completely unaware that they are doing them!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You will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be able to discuss your child's results, their report and their teacher assessment levels with their class teacher.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Trebuchet MS" pitchFamily="34" charset="0"/>
                <a:ea typeface="Times New Roman" pitchFamily="18" charset="0"/>
                <a:cs typeface="Arial" pitchFamily="34" charset="0"/>
              </a:rPr>
              <a:t>What is the Phonics Screening check?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school to confirm whether your child has made the expected progress.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check consists of a total of 40 words and non-words (alien words) that your child will be asked to read one-on-one with a teacher. Non-words are a collection of letters that will follow phonics rules your child has been taught, but they do not actually mean anything – your child will need to read these with the correct sounds to show that they understand the phonics rules behind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teacher administering the check with your child will give them a few practice words to read first – including some non-words – so they understand more about what they have to 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Phonics Screening Check is meant to show how well your child can use the phonics skills they’ve learned up to the end of Year 1, and to identify pupils who need extra phonics help.  If they do not reach the expected level, your child’s teacher will support your child by using a range of strategies to ensure they are successful readers.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a:latin typeface="Trebuchet MS" pitchFamily="34" charset="0"/>
                <a:cs typeface="Arial" pitchFamily="34" charset="0"/>
              </a:rPr>
              <a:t>	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a:latin typeface="Trebuchet MS" pitchFamily="34" charset="0"/>
                <a:hlinkClick r:id="rId2"/>
              </a:rPr>
              <a:t>https://www.lentriseschool.co.uk/website</a:t>
            </a:r>
            <a:r>
              <a:rPr lang="en-GB" sz="1200">
                <a:latin typeface="Trebuchet MS" pitchFamily="34" charset="0"/>
              </a:rPr>
              <a:t>. </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For you </a:t>
            </a:r>
          </a:p>
          <a:p>
            <a:pPr lvl="0" eaLnBrk="0" fontAlgn="base" hangingPunct="0">
              <a:spcBef>
                <a:spcPct val="0"/>
              </a:spcBef>
              <a:spcAft>
                <a:spcPct val="0"/>
              </a:spcAft>
            </a:pPr>
            <a:r>
              <a:rPr lang="en-GB" sz="1200">
                <a:latin typeface="Trebuchet MS" pitchFamily="34" charset="0"/>
              </a:rPr>
              <a:t>	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Signing-up takes less than 5 minutes</a:t>
            </a:r>
          </a:p>
          <a:p>
            <a:pPr lvl="0" eaLnBrk="0" fontAlgn="base" hangingPunct="0">
              <a:spcBef>
                <a:spcPct val="0"/>
              </a:spcBef>
              <a:spcAft>
                <a:spcPct val="0"/>
              </a:spcAft>
            </a:pPr>
            <a:r>
              <a:rPr lang="en-GB" sz="120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a:latin typeface="Trebuchet MS" pitchFamily="34" charset="0"/>
            </a:endParaRPr>
          </a:p>
          <a:p>
            <a:pPr lvl="0" algn="ctr" eaLnBrk="0" fontAlgn="base" hangingPunct="0">
              <a:spcBef>
                <a:spcPct val="0"/>
              </a:spcBef>
              <a:spcAft>
                <a:spcPct val="0"/>
              </a:spcAft>
            </a:pPr>
            <a:r>
              <a:rPr lang="en-GB" sz="120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a:latin typeface="Trebuchet MS" pitchFamily="34" charset="0"/>
              </a:rPr>
              <a:t>	</a:t>
            </a:r>
          </a:p>
          <a:p>
            <a:pPr lvl="0" eaLnBrk="0" fontAlgn="base" hangingPunct="0">
              <a:spcBef>
                <a:spcPct val="0"/>
              </a:spcBef>
              <a:spcAft>
                <a:spcPct val="0"/>
              </a:spcAf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80804410"/>
              </p:ext>
            </p:extLst>
          </p:nvPr>
        </p:nvGraphicFramePr>
        <p:xfrm>
          <a:off x="1096963" y="2133600"/>
          <a:ext cx="4662487" cy="6034088"/>
        </p:xfrm>
        <a:graphic>
          <a:graphicData uri="http://schemas.openxmlformats.org/presentationml/2006/ole">
            <mc:AlternateContent xmlns:mc="http://schemas.openxmlformats.org/markup-compatibility/2006">
              <mc:Choice xmlns:v="urn:schemas-microsoft-com:vml" Requires="v">
                <p:oleObj name="Acrobat Document" r:id="rId2" imgW="5829480" imgH="7543800" progId="AcroExch.Document.DC">
                  <p:embed/>
                </p:oleObj>
              </mc:Choice>
              <mc:Fallback>
                <p:oleObj name="Acrobat Document" r:id="rId2" imgW="5829480" imgH="7543800" progId="AcroExch.Document.DC">
                  <p:embed/>
                  <p:pic>
                    <p:nvPicPr>
                      <p:cNvPr id="6" name="Content Placeholder 5"/>
                      <p:cNvPicPr/>
                      <p:nvPr/>
                    </p:nvPicPr>
                    <p:blipFill>
                      <a:blip r:embed="rId3"/>
                      <a:stretch>
                        <a:fillRect/>
                      </a:stretch>
                    </p:blipFill>
                    <p:spPr>
                      <a:xfrm>
                        <a:off x="1096963" y="2133600"/>
                        <a:ext cx="4662487" cy="60340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7619542"/>
              </p:ext>
            </p:extLst>
          </p:nvPr>
        </p:nvGraphicFramePr>
        <p:xfrm>
          <a:off x="1600200" y="4481513"/>
          <a:ext cx="3657600" cy="180975"/>
        </p:xfrm>
        <a:graphic>
          <a:graphicData uri="http://schemas.openxmlformats.org/presentationml/2006/ole">
            <mc:AlternateContent xmlns:mc="http://schemas.openxmlformats.org/markup-compatibility/2006">
              <mc:Choice xmlns:v="urn:schemas-microsoft-com:vml" Requires="v">
                <p:oleObj name="Wordpad Document" r:id="rId4" imgW="3657600" imgH="181440" progId="WordPad.Document.1">
                  <p:embed/>
                </p:oleObj>
              </mc:Choice>
              <mc:Fallback>
                <p:oleObj name="Wordpad Document" r:id="rId4" imgW="3657600" imgH="181440" progId="WordPad.Document.1">
                  <p:embed/>
                  <p:pic>
                    <p:nvPicPr>
                      <p:cNvPr id="8" name="Object 7"/>
                      <p:cNvPicPr/>
                      <p:nvPr/>
                    </p:nvPicPr>
                    <p:blipFill>
                      <a:blip r:embed="rId5"/>
                      <a:stretch>
                        <a:fillRect/>
                      </a:stretch>
                    </p:blipFill>
                    <p:spPr>
                      <a:xfrm>
                        <a:off x="1600200" y="4481513"/>
                        <a:ext cx="3657600" cy="1809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27424845"/>
              </p:ext>
            </p:extLst>
          </p:nvPr>
        </p:nvGraphicFramePr>
        <p:xfrm>
          <a:off x="179051" y="66679"/>
          <a:ext cx="6479657" cy="8713906"/>
        </p:xfrm>
        <a:graphic>
          <a:graphicData uri="http://schemas.openxmlformats.org/presentationml/2006/ole">
            <mc:AlternateContent xmlns:mc="http://schemas.openxmlformats.org/markup-compatibility/2006">
              <mc:Choice xmlns:v="urn:schemas-microsoft-com:vml" Requires="v">
                <p:oleObj name="Acrobat Document" r:id="rId6" imgW="5829156" imgH="7543672" progId="AcroExch.Document.DC">
                  <p:embed/>
                </p:oleObj>
              </mc:Choice>
              <mc:Fallback>
                <p:oleObj name="Acrobat Document" r:id="rId6" imgW="5829156" imgH="7543672" progId="AcroExch.Document.DC">
                  <p:embed/>
                  <p:pic>
                    <p:nvPicPr>
                      <p:cNvPr id="9" name="Object 8"/>
                      <p:cNvPicPr/>
                      <p:nvPr/>
                    </p:nvPicPr>
                    <p:blipFill>
                      <a:blip r:embed="rId7"/>
                      <a:stretch>
                        <a:fillRect/>
                      </a:stretch>
                    </p:blipFill>
                    <p:spPr>
                      <a:xfrm>
                        <a:off x="179051" y="66679"/>
                        <a:ext cx="6479657" cy="8713906"/>
                      </a:xfrm>
                      <a:prstGeom prst="rect">
                        <a:avLst/>
                      </a:prstGeom>
                    </p:spPr>
                  </p:pic>
                </p:oleObj>
              </mc:Fallback>
            </mc:AlternateContent>
          </a:graphicData>
        </a:graphic>
      </p:graphicFrame>
    </p:spTree>
    <p:extLst>
      <p:ext uri="{BB962C8B-B14F-4D97-AF65-F5344CB8AC3E}">
        <p14:creationId xmlns:p14="http://schemas.microsoft.com/office/powerpoint/2010/main" val="157149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1095" y="-342900"/>
            <a:ext cx="18288000" cy="10287000"/>
          </a:xfrm>
          <a:prstGeom prst="rect">
            <a:avLst/>
          </a:prstGeom>
        </p:spPr>
      </p:pic>
    </p:spTree>
    <p:extLst>
      <p:ext uri="{BB962C8B-B14F-4D97-AF65-F5344CB8AC3E}">
        <p14:creationId xmlns:p14="http://schemas.microsoft.com/office/powerpoint/2010/main" val="15548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373733"/>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ct val="0"/>
              </a:spcBef>
              <a:spcAft>
                <a:spcPct val="0"/>
              </a:spcAft>
            </a:pPr>
            <a:r>
              <a:rPr lang="en-US" sz="1200" b="1">
                <a:latin typeface="Segoe UI Light"/>
                <a:ea typeface="Times New Roman" pitchFamily="18" charset="0"/>
                <a:cs typeface="Segoe UI Light"/>
              </a:rPr>
              <a:t>“</a:t>
            </a:r>
            <a:r>
              <a:rPr lang="en-GB" sz="1200">
                <a:latin typeface="Segoe UI Light"/>
                <a:ea typeface="Times New Roman" pitchFamily="18" charset="0"/>
                <a:cs typeface="Segoe UI Light"/>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endParaRPr lang="en-US" sz="1200">
              <a:latin typeface="Segoe UI Light"/>
              <a:ea typeface="Times New Roman" pitchFamily="18" charset="0"/>
              <a:cs typeface="Segoe UI Light"/>
            </a:endParaRPr>
          </a:p>
          <a:p>
            <a:pPr algn="just">
              <a:spcBef>
                <a:spcPct val="0"/>
              </a:spcBef>
              <a:spcAft>
                <a:spcPct val="0"/>
              </a:spcAft>
            </a:pPr>
            <a:endParaRPr lang="en-GB" sz="1200">
              <a:latin typeface="Segoe UI Light"/>
              <a:cs typeface="Segoe UI Light"/>
            </a:endParaRPr>
          </a:p>
          <a:p>
            <a:pPr algn="just">
              <a:spcBef>
                <a:spcPct val="0"/>
              </a:spcBef>
              <a:spcAft>
                <a:spcPct val="0"/>
              </a:spcAft>
            </a:pPr>
            <a:r>
              <a:rPr lang="en-GB" sz="1200">
                <a:latin typeface="Segoe UI Light"/>
                <a:ea typeface="Times New Roman" pitchFamily="18" charset="0"/>
                <a:cs typeface="Segoe UI Light"/>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endParaRPr lang="en-US" sz="120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solidFill>
                  <a:srgbClr val="0000FF"/>
                </a:solidFill>
                <a:latin typeface="Segoe UI Light"/>
                <a:ea typeface="Times New Roman" pitchFamily="18" charset="0"/>
                <a:cs typeface="Segoe UI Light"/>
                <a:hlinkClick r:id="rId2">
                  <a:extLst>
                    <a:ext uri="{A12FA001-AC4F-418D-AE19-62706E023703}">
                      <ahyp:hlinkClr xmlns:ahyp="http://schemas.microsoft.com/office/drawing/2018/hyperlinkcolor" val="tx"/>
                    </a:ext>
                  </a:extLst>
                </a:hlinkClick>
              </a:rPr>
              <a:t>www.lentriseschool.co.uk</a:t>
            </a:r>
            <a:r>
              <a:rPr lang="en-GB" sz="1200" dirty="0">
                <a:latin typeface="Segoe UI Light"/>
                <a:ea typeface="Times New Roman" pitchFamily="18" charset="0"/>
                <a:cs typeface="Segoe UI Light"/>
              </a:rPr>
              <a:t> </a:t>
            </a:r>
          </a:p>
          <a:p>
            <a:pPr lvl="0" algn="just">
              <a:spcBef>
                <a:spcPct val="0"/>
              </a:spcBef>
              <a:spcAft>
                <a:spcPct val="0"/>
              </a:spcAft>
            </a:pPr>
            <a:endParaRPr lang="en-GB" sz="1200" dirty="0">
              <a:latin typeface="Trebuchet MS"/>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30" t="3574" r="29107" b="2596"/>
          <a:stretch/>
        </p:blipFill>
        <p:spPr>
          <a:xfrm>
            <a:off x="0" y="132348"/>
            <a:ext cx="7074569" cy="9011652"/>
          </a:xfrm>
          <a:prstGeom prst="rect">
            <a:avLst/>
          </a:prstGeom>
        </p:spPr>
      </p:pic>
    </p:spTree>
    <p:extLst>
      <p:ext uri="{BB962C8B-B14F-4D97-AF65-F5344CB8AC3E}">
        <p14:creationId xmlns:p14="http://schemas.microsoft.com/office/powerpoint/2010/main" val="372268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CONTENTS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642056"/>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a:latin typeface="Trebuchet MS"/>
                          <a:ea typeface="Times New Roman"/>
                          <a:cs typeface="Times New Roman"/>
                        </a:rPr>
                        <a:t>Year 1 Information</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a:latin typeface="Trebuchet MS"/>
                          <a:ea typeface="Times New Roman"/>
                          <a:cs typeface="Times New Roman"/>
                        </a:rPr>
                        <a:t>Curriculum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a:latin typeface="Trebuchet MS"/>
                          <a:ea typeface="Times New Roman"/>
                          <a:cs typeface="Times New Roman"/>
                        </a:rPr>
                        <a:t>Attendance and punctuality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6</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a:latin typeface="Trebuchet MS"/>
                          <a:ea typeface="Times New Roman"/>
                          <a:cs typeface="Times New Roman"/>
                        </a:rPr>
                        <a:t>Our Open Door Policy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7</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a:latin typeface="Trebuchet MS"/>
                          <a:ea typeface="Times New Roman"/>
                          <a:cs typeface="Times New Roman"/>
                        </a:rPr>
                        <a:t>Phonics Screening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8</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a:latin typeface="Trebuchet MS"/>
                          <a:ea typeface="Times New Roman"/>
                          <a:cs typeface="Times New Roman"/>
                        </a:rPr>
                        <a:t>Free School Meals and Pupil Premium Funding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9</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a:latin typeface="Trebuchet MS"/>
                          <a:ea typeface="Times New Roman"/>
                          <a:cs typeface="Times New Roman"/>
                        </a:rPr>
                        <a:t>Safeguarding Information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12</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6"/>
                  </a:ext>
                </a:extLst>
              </a:tr>
              <a:tr h="205257">
                <a:tc>
                  <a:txBody>
                    <a:bodyPr/>
                    <a:lstStyle/>
                    <a:p>
                      <a:pPr>
                        <a:spcBef>
                          <a:spcPts val="400"/>
                        </a:spcBef>
                        <a:spcAft>
                          <a:spcPts val="400"/>
                        </a:spcAft>
                      </a:pPr>
                      <a:r>
                        <a:rPr lang="en-GB" sz="1200">
                          <a:latin typeface="Trebuchet MS"/>
                          <a:ea typeface="Times New Roman"/>
                          <a:cs typeface="Times New Roman"/>
                        </a:rPr>
                        <a:t>Privacy/ Data Protection Notice</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512820"/>
        </p:xfrm>
        <a:graphic>
          <a:graphicData uri="http://schemas.openxmlformats.org/drawingml/2006/table">
            <a:tbl>
              <a:tblPr/>
              <a:tblGrid>
                <a:gridCol w="4208780">
                  <a:extLst>
                    <a:ext uri="{9D8B030D-6E8A-4147-A177-3AD203B41FA5}">
                      <a16:colId xmlns:a16="http://schemas.microsoft.com/office/drawing/2014/main" val="20000"/>
                    </a:ext>
                  </a:extLst>
                </a:gridCol>
              </a:tblGrid>
              <a:tr h="0">
                <a:tc>
                  <a:txBody>
                    <a:bodyPr/>
                    <a:lstStyle/>
                    <a:p>
                      <a:pPr>
                        <a:lnSpc>
                          <a:spcPct val="150000"/>
                        </a:lnSpc>
                        <a:spcBef>
                          <a:spcPts val="400"/>
                        </a:spcBef>
                        <a:spcAft>
                          <a:spcPts val="400"/>
                        </a:spcAft>
                      </a:pPr>
                      <a:endParaRPr lang="en-GB" sz="1200">
                        <a:latin typeface="Trebuchet MS"/>
                        <a:ea typeface="Times New Roman"/>
                        <a:cs typeface="Times New Roman"/>
                      </a:endParaRPr>
                    </a:p>
                    <a:p>
                      <a:pPr>
                        <a:lnSpc>
                          <a:spcPct val="150000"/>
                        </a:lnSpc>
                        <a:spcBef>
                          <a:spcPts val="400"/>
                        </a:spcBef>
                        <a:spcAft>
                          <a:spcPts val="400"/>
                        </a:spcAft>
                      </a:pPr>
                      <a:r>
                        <a:rPr lang="en-GB" sz="1200">
                          <a:latin typeface="Trebuchet MS"/>
                          <a:ea typeface="Times New Roman"/>
                          <a:cs typeface="Times New Roman"/>
                        </a:rPr>
                        <a:t>Key Principles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50000"/>
                        </a:lnSpc>
                        <a:spcBef>
                          <a:spcPts val="400"/>
                        </a:spcBef>
                        <a:spcAft>
                          <a:spcPts val="400"/>
                        </a:spcAft>
                      </a:pPr>
                      <a:r>
                        <a:rPr lang="en-GB" sz="1200">
                          <a:latin typeface="Trebuchet MS"/>
                          <a:ea typeface="Times New Roman"/>
                          <a:cs typeface="Times New Roman"/>
                        </a:rPr>
                        <a:t>Term Dates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50000"/>
                        </a:lnSpc>
                        <a:spcBef>
                          <a:spcPts val="400"/>
                        </a:spcBef>
                        <a:spcAft>
                          <a:spcPts val="400"/>
                        </a:spcAft>
                      </a:pPr>
                      <a:r>
                        <a:rPr lang="en-GB" sz="1200">
                          <a:latin typeface="Trebuchet MS"/>
                          <a:ea typeface="Times New Roman"/>
                          <a:cs typeface="Times New Roman"/>
                        </a:rPr>
                        <a:t>Curriculum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50000"/>
                        </a:lnSpc>
                        <a:spcBef>
                          <a:spcPts val="400"/>
                        </a:spcBef>
                        <a:spcAft>
                          <a:spcPts val="400"/>
                        </a:spcAft>
                      </a:pPr>
                      <a:r>
                        <a:rPr lang="en-GB" sz="1200">
                          <a:latin typeface="Trebuchet MS"/>
                          <a:ea typeface="Times New Roman"/>
                          <a:cs typeface="Times New Roman"/>
                        </a:rPr>
                        <a:t>Homework Policy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nSpc>
                          <a:spcPct val="150000"/>
                        </a:lnSpc>
                        <a:spcBef>
                          <a:spcPts val="400"/>
                        </a:spcBef>
                        <a:spcAft>
                          <a:spcPts val="400"/>
                        </a:spcAft>
                      </a:pPr>
                      <a:r>
                        <a:rPr lang="en-GB" sz="1200">
                          <a:latin typeface="Trebuchet MS"/>
                          <a:ea typeface="Times New Roman"/>
                          <a:cs typeface="Times New Roman"/>
                        </a:rPr>
                        <a:t>Phonics Information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you can Help with Writing</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to Help at Home</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50000"/>
                        </a:lnSpc>
                        <a:spcBef>
                          <a:spcPts val="400"/>
                        </a:spcBef>
                        <a:spcAft>
                          <a:spcPts val="400"/>
                        </a:spcAft>
                      </a:pPr>
                      <a:r>
                        <a:rPr lang="en-GB" sz="1200">
                          <a:latin typeface="Trebuchet MS"/>
                          <a:ea typeface="Times New Roman"/>
                          <a:cs typeface="Times New Roman"/>
                        </a:rPr>
                        <a:t>Subject Vocabulary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nSpc>
                          <a:spcPct val="150000"/>
                        </a:lnSpc>
                        <a:spcBef>
                          <a:spcPts val="400"/>
                        </a:spcBef>
                        <a:spcAft>
                          <a:spcPts val="400"/>
                        </a:spcAft>
                      </a:pPr>
                      <a:r>
                        <a:rPr lang="en-GB" sz="1200">
                          <a:latin typeface="Trebuchet MS"/>
                          <a:ea typeface="Times New Roman"/>
                          <a:cs typeface="Times New Roman"/>
                        </a:rPr>
                        <a:t>Teacher Assessment using Target Tracker</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50000"/>
                        </a:lnSpc>
                        <a:spcBef>
                          <a:spcPts val="400"/>
                        </a:spcBef>
                        <a:spcAft>
                          <a:spcPts val="400"/>
                        </a:spcAft>
                      </a:pPr>
                      <a:r>
                        <a:rPr lang="en-GB" sz="1200">
                          <a:latin typeface="Trebuchet MS"/>
                          <a:ea typeface="Times New Roman"/>
                          <a:cs typeface="Times New Roman"/>
                        </a:rPr>
                        <a:t>Registration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0">
                <a:tc>
                  <a:txBody>
                    <a:bodyPr/>
                    <a:lstStyle/>
                    <a:p>
                      <a:pPr>
                        <a:lnSpc>
                          <a:spcPct val="150000"/>
                        </a:lnSpc>
                        <a:spcBef>
                          <a:spcPts val="400"/>
                        </a:spcBef>
                        <a:spcAft>
                          <a:spcPts val="400"/>
                        </a:spcAft>
                      </a:pPr>
                      <a:r>
                        <a:rPr lang="en-GB" sz="1200">
                          <a:latin typeface="Trebuchet MS"/>
                          <a:ea typeface="Times New Roman"/>
                          <a:cs typeface="Times New Roman"/>
                        </a:rPr>
                        <a:t>School Uniform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0">
                <a:tc>
                  <a:txBody>
                    <a:bodyPr/>
                    <a:lstStyle/>
                    <a:p>
                      <a:pPr>
                        <a:lnSpc>
                          <a:spcPct val="150000"/>
                        </a:lnSpc>
                        <a:spcBef>
                          <a:spcPts val="400"/>
                        </a:spcBef>
                        <a:spcAft>
                          <a:spcPts val="400"/>
                        </a:spcAft>
                      </a:pPr>
                      <a:r>
                        <a:rPr lang="en-GB" sz="1200">
                          <a:latin typeface="Trebuchet MS"/>
                          <a:ea typeface="Times New Roman"/>
                          <a:cs typeface="Times New Roman"/>
                        </a:rPr>
                        <a:t>First Aid and Medication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r h="0">
                <a:tc>
                  <a:txBody>
                    <a:bodyPr/>
                    <a:lstStyle/>
                    <a:p>
                      <a:pPr>
                        <a:lnSpc>
                          <a:spcPct val="150000"/>
                        </a:lnSpc>
                        <a:spcBef>
                          <a:spcPts val="400"/>
                        </a:spcBef>
                        <a:spcAft>
                          <a:spcPts val="400"/>
                        </a:spcAft>
                      </a:pPr>
                      <a:r>
                        <a:rPr lang="en-GB" sz="1200">
                          <a:latin typeface="Trebuchet MS"/>
                          <a:ea typeface="Times New Roman"/>
                          <a:cs typeface="Times New Roman"/>
                        </a:rPr>
                        <a:t>Inhalers and Auto Injector Devices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1 INFORMATION</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982047"/>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Year 1 is part of Key Stage 1 (KS1).</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 We will often abbreviate Year 1 to Y1 or use the class name e.g. 1P (Miss </a:t>
            </a:r>
            <a:r>
              <a:rPr kumimoji="0" lang="en-GB" sz="1200" b="0" i="0" u="none" strike="noStrike" cap="none" normalizeH="0" baseline="0" dirty="0" err="1">
                <a:ln>
                  <a:noFill/>
                </a:ln>
                <a:solidFill>
                  <a:srgbClr val="000000"/>
                </a:solidFill>
                <a:effectLst/>
                <a:latin typeface="Trebuchet MS"/>
                <a:ea typeface="Arial Unicode MS"/>
                <a:cs typeface="Times New Roman"/>
              </a:rPr>
              <a:t>Przybyło’s</a:t>
            </a:r>
            <a:r>
              <a:rPr kumimoji="0" lang="en-GB" sz="1200" b="0" i="0" u="none" strike="noStrike" cap="none" normalizeH="0" baseline="0" dirty="0">
                <a:ln>
                  <a:noFill/>
                </a:ln>
                <a:solidFill>
                  <a:srgbClr val="000000"/>
                </a:solidFill>
                <a:effectLst/>
                <a:latin typeface="Trebuchet MS"/>
                <a:ea typeface="Arial Unicode MS"/>
                <a:cs typeface="Times New Roman"/>
              </a:rPr>
              <a:t> class) and 1W (Mr Waldeck’s class).</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effectLst/>
                <a:latin typeface="Trebuchet MS"/>
                <a:ea typeface="Arial Unicode MS"/>
                <a:cs typeface="Times New Roman"/>
              </a:rPr>
              <a:t>The Phase Leader is Mr Harman</a:t>
            </a:r>
            <a:r>
              <a:rPr lang="en-GB" sz="1200" dirty="0">
                <a:latin typeface="Trebuchet MS"/>
                <a:ea typeface="Arial Unicode MS"/>
                <a:cs typeface="Times New Roman"/>
              </a:rPr>
              <a:t>.   </a:t>
            </a:r>
            <a:endParaRPr kumimoji="0" lang="en-GB" sz="1200" b="0" i="0" u="none" strike="noStrike" cap="none" normalizeH="0" baseline="0" dirty="0">
              <a:ln>
                <a:noFill/>
              </a:ln>
              <a:effectLst/>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a:ea typeface="Arial Unicode MS"/>
                <a:cs typeface="Times New Roman"/>
              </a:rPr>
              <a:t>KS1 timings</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Segoe UI Light"/>
              </a:rPr>
              <a:t>8.40</a:t>
            </a:r>
            <a:r>
              <a:rPr lang="en-GB" sz="1200" dirty="0">
                <a:solidFill>
                  <a:srgbClr val="000000"/>
                </a:solidFill>
                <a:latin typeface="Trebuchet MS"/>
                <a:ea typeface="Arial Unicode MS"/>
                <a:cs typeface="Segoe UI Light"/>
              </a:rPr>
              <a:t> </a:t>
            </a:r>
            <a:r>
              <a:rPr kumimoji="0" lang="en-GB" sz="1200" b="0" i="0" u="none" strike="noStrike" cap="none" normalizeH="0" baseline="0" dirty="0">
                <a:ln>
                  <a:noFill/>
                </a:ln>
                <a:solidFill>
                  <a:srgbClr val="000000"/>
                </a:solidFill>
                <a:effectLst/>
                <a:latin typeface="Trebuchet MS"/>
                <a:ea typeface="Arial Unicode MS"/>
                <a:cs typeface="Segoe UI Light"/>
              </a:rPr>
              <a:t>am</a:t>
            </a:r>
            <a:r>
              <a:rPr lang="en-GB" sz="1200" dirty="0">
                <a:solidFill>
                  <a:srgbClr val="000000"/>
                </a:solidFill>
                <a:latin typeface="Trebuchet MS"/>
                <a:ea typeface="Arial Unicode MS"/>
                <a:cs typeface="Segoe UI Light"/>
              </a:rPr>
              <a:t> </a:t>
            </a:r>
            <a:r>
              <a:rPr kumimoji="0" lang="en-GB" sz="1200" b="0" i="0" u="none" strike="noStrike" cap="none" normalizeH="0" baseline="0" dirty="0">
                <a:ln>
                  <a:noFill/>
                </a:ln>
                <a:solidFill>
                  <a:srgbClr val="000000"/>
                </a:solidFill>
                <a:effectLst/>
                <a:latin typeface="Trebuchet MS"/>
                <a:ea typeface="Arial Unicode MS"/>
                <a:cs typeface="Segoe UI Light"/>
              </a:rPr>
              <a:t> </a:t>
            </a:r>
            <a:r>
              <a:rPr lang="en-GB" sz="1200" dirty="0">
                <a:solidFill>
                  <a:srgbClr val="000000"/>
                </a:solidFill>
                <a:latin typeface="Trebuchet MS"/>
                <a:ea typeface="Arial Unicode MS"/>
                <a:cs typeface="Segoe UI Light"/>
              </a:rPr>
              <a:t>Gates open</a:t>
            </a:r>
            <a:endParaRPr lang="en-US" sz="1200" b="0" i="0" u="none" strike="noStrike" cap="none" normalizeH="0" baseline="0" dirty="0">
              <a:ln>
                <a:noFill/>
              </a:ln>
              <a:effectLst/>
              <a:latin typeface="Trebuchet MS"/>
              <a:ea typeface="Arial Unicode MS"/>
              <a:cs typeface="Segoe UI Light"/>
            </a:endParaRPr>
          </a:p>
          <a:p>
            <a:pPr>
              <a:spcBef>
                <a:spcPct val="0"/>
              </a:spcBef>
              <a:spcAft>
                <a:spcPct val="0"/>
              </a:spcAft>
            </a:pPr>
            <a:r>
              <a:rPr lang="en-GB" sz="1200" dirty="0">
                <a:solidFill>
                  <a:srgbClr val="000000"/>
                </a:solidFill>
                <a:latin typeface="Trebuchet MS"/>
                <a:ea typeface="Arial Unicode MS"/>
                <a:cs typeface="Segoe UI Light"/>
              </a:rPr>
              <a:t>                    8.55am  </a:t>
            </a:r>
            <a:r>
              <a:rPr kumimoji="0" lang="en-GB" sz="1200" b="0" i="0" u="none" strike="noStrike" cap="none" normalizeH="0" baseline="0" dirty="0">
                <a:ln>
                  <a:noFill/>
                </a:ln>
                <a:solidFill>
                  <a:srgbClr val="000000"/>
                </a:solidFill>
                <a:effectLst/>
                <a:latin typeface="Trebuchet MS"/>
                <a:ea typeface="Arial Unicode MS"/>
                <a:cs typeface="Segoe UI Light"/>
              </a:rPr>
              <a:t>Morning </a:t>
            </a:r>
            <a:r>
              <a:rPr lang="en-GB" sz="1200" dirty="0">
                <a:solidFill>
                  <a:srgbClr val="000000"/>
                </a:solidFill>
                <a:latin typeface="Trebuchet MS"/>
                <a:ea typeface="Arial Unicode MS"/>
                <a:cs typeface="Segoe UI Light"/>
              </a:rPr>
              <a:t>Registration</a:t>
            </a:r>
          </a:p>
          <a:p>
            <a:pPr>
              <a:spcBef>
                <a:spcPct val="0"/>
              </a:spcBef>
              <a:spcAft>
                <a:spcPct val="0"/>
              </a:spcAft>
            </a:pPr>
            <a:r>
              <a:rPr lang="en-GB" sz="1200" dirty="0">
                <a:latin typeface="Trebuchet MS"/>
                <a:ea typeface="Arial Unicode MS"/>
                <a:cs typeface="Segoe UI Light"/>
              </a:rPr>
              <a:t>                    9.00 am  Mastering Number</a:t>
            </a:r>
            <a:endParaRPr lang="en-GB" dirty="0">
              <a:latin typeface="Trebuchet MS"/>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9.20 am</a:t>
            </a:r>
            <a:r>
              <a:rPr lang="en-GB" sz="1200" dirty="0">
                <a:solidFill>
                  <a:srgbClr val="000000"/>
                </a:solidFill>
                <a:latin typeface="Trebuchet MS"/>
                <a:ea typeface="Arial Unicode MS"/>
                <a:cs typeface="Times New Roman"/>
              </a:rPr>
              <a:t>  RWI Phonics</a:t>
            </a:r>
            <a:endParaRPr lang="en-GB" sz="1200" b="0" i="0" u="none" strike="noStrike" cap="none" normalizeH="0" baseline="0" dirty="0">
              <a:ln>
                <a:noFill/>
              </a:ln>
              <a:solidFill>
                <a:srgbClr val="000000"/>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10.20 am		Assembly</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10.40 am 	</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Morning Break</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11.00 am	</a:t>
            </a:r>
            <a:r>
              <a:rPr lang="en-GB" sz="1200" dirty="0">
                <a:solidFill>
                  <a:srgbClr val="000000"/>
                </a:solidFill>
                <a:latin typeface="Trebuchet MS"/>
                <a:ea typeface="Arial Unicode MS"/>
                <a:cs typeface="Times New Roman"/>
              </a:rPr>
              <a:t>  	Maths</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12.00 noon	 	Lunch</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12.45 pm</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Afternoon registration		</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12.50 pm		Afternoon session 1</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13.05 pm		Afternoon session 2</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2.00 pm 		Afternoon break</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2.10 pm		Continuous Provision</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a:ea typeface="Arial Unicode MS"/>
                <a:cs typeface="Times New Roman"/>
              </a:rPr>
              <a:t>	3.15</a:t>
            </a:r>
            <a:r>
              <a:rPr kumimoji="0" lang="en-GB" sz="1200" b="0" i="0" u="none" strike="noStrike" cap="none" normalizeH="0" baseline="0" dirty="0">
                <a:ln>
                  <a:noFill/>
                </a:ln>
                <a:solidFill>
                  <a:srgbClr val="000000"/>
                </a:solidFill>
                <a:effectLst/>
                <a:latin typeface="Trebuchet MS"/>
                <a:ea typeface="Arial Unicode MS"/>
                <a:cs typeface="Times New Roman"/>
              </a:rPr>
              <a:t> pm		Home time</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PE Days: Wednesday</a:t>
            </a:r>
            <a:r>
              <a:rPr lang="en-GB" sz="1200" dirty="0">
                <a:solidFill>
                  <a:srgbClr val="000000"/>
                </a:solidFill>
                <a:latin typeface="Trebuchet MS"/>
                <a:ea typeface="Arial Unicode MS"/>
                <a:cs typeface="Times New Roman"/>
              </a:rPr>
              <a:t> and Friday. PE Kits are to be worn on a </a:t>
            </a:r>
            <a:r>
              <a:rPr lang="en-GB" sz="1200" b="1" dirty="0">
                <a:solidFill>
                  <a:srgbClr val="000000"/>
                </a:solidFill>
                <a:latin typeface="Trebuchet MS"/>
                <a:ea typeface="Arial Unicode MS"/>
                <a:cs typeface="Times New Roman"/>
              </a:rPr>
              <a:t>Wednesday.  </a:t>
            </a:r>
            <a:endParaRPr lang="en-GB" sz="1200" b="1" i="0" u="none" strike="noStrike" cap="none" normalizeH="0" baseline="0" dirty="0">
              <a:ln>
                <a:noFill/>
              </a:ln>
              <a:solidFill>
                <a:srgbClr val="000000"/>
              </a:solidFill>
              <a:effectLst/>
              <a:latin typeface="Trebuchet MS"/>
              <a:ea typeface="Arial Unicode MS"/>
              <a:cs typeface="Times New Roman"/>
            </a:endParaRPr>
          </a:p>
        </p:txBody>
      </p:sp>
      <p:sp>
        <p:nvSpPr>
          <p:cNvPr id="17410" name="Rectangle 2"/>
          <p:cNvSpPr>
            <a:spLocks noChangeArrowheads="1"/>
          </p:cNvSpPr>
          <p:nvPr/>
        </p:nvSpPr>
        <p:spPr bwMode="auto">
          <a:xfrm>
            <a:off x="202332" y="5034819"/>
            <a:ext cx="64533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a:ea typeface="Arial Unicode MS"/>
                <a:cs typeface="Times New Roman"/>
              </a:rPr>
              <a:t>A Message from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Welcome! We hope that you find all the information in this pack useful. If you have any questions after reading this Parent Pack or would like to talk to us about the year ahead, please do let us know so that we can arrange a time to meet with you.</a:t>
            </a:r>
            <a:r>
              <a:rPr lang="en-GB" sz="1200" dirty="0">
                <a:latin typeface="Trebuchet MS"/>
                <a:ea typeface="Times New Roman" pitchFamily="18" charset="0"/>
                <a:cs typeface="Arial"/>
              </a:rPr>
              <a:t> </a:t>
            </a:r>
            <a:endParaRPr kumimoji="0" lang="en-GB" sz="400" b="0" i="0" u="none" strike="noStrike" cap="none" normalizeH="0" baseline="0" dirty="0">
              <a:ln>
                <a:noFill/>
              </a:ln>
              <a:effectLst/>
              <a:latin typeface="Arial"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Parents can leave messages for class teachers in the children’s reading record or </a:t>
            </a:r>
            <a:r>
              <a:rPr lang="en-GB" sz="1200" dirty="0">
                <a:latin typeface="Trebuchet MS"/>
                <a:ea typeface="Times New Roman" pitchFamily="18" charset="0"/>
                <a:cs typeface="Arial"/>
              </a:rPr>
              <a:t>by contacting the school office to make an appointment. </a:t>
            </a:r>
            <a:endParaRPr kumimoji="0" lang="en-GB" sz="1800" b="0" i="0" u="none" strike="noStrike" cap="none" normalizeH="0" baseline="0" dirty="0">
              <a:ln>
                <a:noFill/>
              </a:ln>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42782572"/>
              </p:ext>
            </p:extLst>
          </p:nvPr>
        </p:nvGraphicFramePr>
        <p:xfrm>
          <a:off x="1193961" y="6652696"/>
          <a:ext cx="4572000" cy="990113"/>
        </p:xfrm>
        <a:graphic>
          <a:graphicData uri="http://schemas.openxmlformats.org/drawingml/2006/table">
            <a:tbl>
              <a:tblPr/>
              <a:tblGrid>
                <a:gridCol w="2299547">
                  <a:extLst>
                    <a:ext uri="{9D8B030D-6E8A-4147-A177-3AD203B41FA5}">
                      <a16:colId xmlns:a16="http://schemas.microsoft.com/office/drawing/2014/main" val="20000"/>
                    </a:ext>
                  </a:extLst>
                </a:gridCol>
                <a:gridCol w="2272453">
                  <a:extLst>
                    <a:ext uri="{9D8B030D-6E8A-4147-A177-3AD203B41FA5}">
                      <a16:colId xmlns:a16="http://schemas.microsoft.com/office/drawing/2014/main" val="20001"/>
                    </a:ext>
                  </a:extLst>
                </a:gridCol>
              </a:tblGrid>
              <a:tr h="170175">
                <a:tc>
                  <a:txBody>
                    <a:bodyPr/>
                    <a:lstStyle/>
                    <a:p>
                      <a:pPr algn="ctr">
                        <a:spcAft>
                          <a:spcPts val="0"/>
                        </a:spcAft>
                      </a:pPr>
                      <a:r>
                        <a:rPr lang="en-GB" sz="1050" b="1" dirty="0">
                          <a:latin typeface="Trebuchet MS"/>
                          <a:ea typeface="Times New Roman"/>
                          <a:cs typeface="Times New Roman"/>
                        </a:rPr>
                        <a:t>1P Class Teacher</a:t>
                      </a:r>
                      <a:endParaRPr lang="en-GB" sz="1050" dirty="0">
                        <a:latin typeface="Trebuchet MS"/>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latin typeface="Trebuchet MS"/>
                          <a:ea typeface="Times New Roman"/>
                          <a:cs typeface="Times New Roman"/>
                        </a:rPr>
                        <a:t>1W Class Teacher</a:t>
                      </a:r>
                      <a:endParaRPr lang="en-GB" sz="1050" dirty="0">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819938">
                <a:tc>
                  <a:txBody>
                    <a:bodyPr/>
                    <a:lstStyle/>
                    <a:p>
                      <a:pPr algn="ctr">
                        <a:spcAft>
                          <a:spcPts val="0"/>
                        </a:spcAft>
                      </a:pPr>
                      <a:r>
                        <a:rPr lang="en-GB" sz="1050" b="1" dirty="0">
                          <a:latin typeface="Trebuchet MS"/>
                          <a:ea typeface="Times New Roman"/>
                          <a:cs typeface="Times New Roman"/>
                        </a:rPr>
                        <a:t>Miss </a:t>
                      </a:r>
                      <a:r>
                        <a:rPr lang="en-GB" sz="1050" b="1" dirty="0" err="1">
                          <a:latin typeface="Trebuchet MS"/>
                          <a:ea typeface="Times New Roman"/>
                          <a:cs typeface="Times New Roman"/>
                        </a:rPr>
                        <a:t>Przybyło</a:t>
                      </a:r>
                      <a:endParaRPr lang="en-GB" sz="1050" dirty="0">
                        <a:latin typeface="Trebuchet MS" pitchFamily="34" charset="0"/>
                        <a:ea typeface="Times New Roman"/>
                        <a:cs typeface="Times New Roman"/>
                      </a:endParaRPr>
                    </a:p>
                    <a:p>
                      <a:pPr algn="ctr">
                        <a:spcAft>
                          <a:spcPts val="0"/>
                        </a:spcAft>
                      </a:pPr>
                      <a:r>
                        <a:rPr lang="en-GB" sz="1050" b="1" dirty="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latin typeface="Trebuchet MS"/>
                          <a:ea typeface="Times New Roman"/>
                          <a:cs typeface="Times New Roman"/>
                        </a:rPr>
                        <a:t>Mr Waldeck</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8087" r="2504"/>
          <a:stretch/>
        </p:blipFill>
        <p:spPr>
          <a:xfrm>
            <a:off x="3845169" y="7268308"/>
            <a:ext cx="1535724" cy="1698671"/>
          </a:xfrm>
          <a:prstGeom prst="rect">
            <a:avLst/>
          </a:prstGeom>
        </p:spPr>
      </p:pic>
      <p:pic>
        <p:nvPicPr>
          <p:cNvPr id="6" name="Picture 5"/>
          <p:cNvPicPr>
            <a:picLocks noChangeAspect="1"/>
          </p:cNvPicPr>
          <p:nvPr/>
        </p:nvPicPr>
        <p:blipFill>
          <a:blip r:embed="rId3"/>
          <a:stretch>
            <a:fillRect/>
          </a:stretch>
        </p:blipFill>
        <p:spPr>
          <a:xfrm>
            <a:off x="1771740" y="7087953"/>
            <a:ext cx="1283109" cy="18216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3615702732"/>
              </p:ext>
            </p:extLst>
          </p:nvPr>
        </p:nvGraphicFramePr>
        <p:xfrm>
          <a:off x="359760" y="2310967"/>
          <a:ext cx="6138480" cy="1081419"/>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lgn="ctr">
                        <a:spcAft>
                          <a:spcPts val="0"/>
                        </a:spcAft>
                      </a:pPr>
                      <a:r>
                        <a:rPr lang="en-GB" sz="1000" dirty="0">
                          <a:solidFill>
                            <a:srgbClr val="000000"/>
                          </a:solidFill>
                          <a:latin typeface="Trebuchet MS"/>
                          <a:ea typeface="Arial Unicode MS"/>
                          <a:cs typeface="Times New Roman"/>
                        </a:rPr>
                        <a:t>Reading comprehension</a:t>
                      </a:r>
                      <a:endParaRPr lang="en-GB" sz="1000" dirty="0">
                        <a:solidFill>
                          <a:srgbClr val="000000"/>
                        </a:solidFill>
                        <a:latin typeface="Helvetica"/>
                        <a:ea typeface="Arial Unicode MS"/>
                        <a:cs typeface="Times New Roman"/>
                      </a:endParaRPr>
                    </a:p>
                    <a:p>
                      <a:pPr>
                        <a:spcBef>
                          <a:spcPts val="300"/>
                        </a:spcBef>
                        <a:spcAft>
                          <a:spcPts val="300"/>
                        </a:spcAft>
                      </a:pPr>
                      <a:endParaRPr lang="en-GB" sz="1000" dirty="0">
                        <a:highlight>
                          <a:srgbClr val="FFFF00"/>
                        </a:highlight>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Trebuchet MS"/>
                          <a:ea typeface="Times New Roman"/>
                        </a:rPr>
                        <a:t>Reading</a:t>
                      </a:r>
                      <a:endParaRPr lang="en-GB" sz="1000" dirty="0">
                        <a:solidFill>
                          <a:srgbClr val="000000"/>
                        </a:solidFill>
                        <a:latin typeface="Trebuchet MS"/>
                        <a:ea typeface="Arial Unicode MS"/>
                        <a:cs typeface="Times New Roman"/>
                      </a:endParaRPr>
                    </a:p>
                    <a:p>
                      <a:pPr algn="ctr">
                        <a:spcBef>
                          <a:spcPts val="300"/>
                        </a:spcBef>
                        <a:spcAft>
                          <a:spcPts val="300"/>
                        </a:spcAft>
                      </a:pPr>
                      <a:r>
                        <a:rPr lang="en-GB" sz="1000" dirty="0">
                          <a:solidFill>
                            <a:srgbClr val="000000"/>
                          </a:solidFill>
                          <a:latin typeface="Trebuchet MS"/>
                          <a:ea typeface="Arial Unicode MS"/>
                          <a:cs typeface="Times New Roman"/>
                        </a:rPr>
                        <a:t>Maths Homework</a:t>
                      </a:r>
                      <a:endParaRPr lang="en-GB" sz="1000" dirty="0">
                        <a:latin typeface="Trebuchet MS"/>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Trebuchet MS"/>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Reading</a:t>
                      </a:r>
                    </a:p>
                    <a:p>
                      <a:pPr algn="ctr">
                        <a:spcAft>
                          <a:spcPts val="0"/>
                        </a:spcAft>
                      </a:pPr>
                      <a:endParaRPr lang="en-GB" sz="1000" dirty="0">
                        <a:solidFill>
                          <a:srgbClr val="000000"/>
                        </a:solidFill>
                        <a:latin typeface="Trebuchet MS"/>
                        <a:ea typeface="Arial Unicode MS"/>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Helvetica"/>
                          <a:ea typeface="Arial Unicode MS"/>
                          <a:cs typeface="Times New Roman"/>
                        </a:rPr>
                        <a:t>Phonics/Spelling </a:t>
                      </a:r>
                      <a:endParaRPr lang="en-GB" sz="1000" dirty="0">
                        <a:solidFill>
                          <a:srgbClr val="000000"/>
                        </a:solidFill>
                        <a:latin typeface="Trebuchet MS"/>
                        <a:ea typeface="Arial Unicode MS"/>
                        <a:cs typeface="Times New Roman"/>
                      </a:endParaRPr>
                    </a:p>
                    <a:p>
                      <a:pPr algn="ctr">
                        <a:spcAft>
                          <a:spcPts val="0"/>
                        </a:spcAft>
                      </a:pPr>
                      <a:endParaRPr lang="en-GB" sz="1000" dirty="0">
                        <a:solidFill>
                          <a:srgbClr val="000000"/>
                        </a:solidFill>
                        <a:latin typeface="Trebuchet MS"/>
                        <a:ea typeface="Arial Unicode MS"/>
                        <a:cs typeface="Times New Roman"/>
                      </a:endParaRPr>
                    </a:p>
                    <a:p>
                      <a:pPr>
                        <a:spcAft>
                          <a:spcPts val="0"/>
                        </a:spcAft>
                      </a:pP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Trebuchet MS"/>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Reading</a:t>
                      </a:r>
                    </a:p>
                    <a:p>
                      <a:pPr algn="ctr">
                        <a:spcAft>
                          <a:spcPts val="0"/>
                        </a:spcAft>
                      </a:pPr>
                      <a:r>
                        <a:rPr lang="en-GB" sz="1000" dirty="0">
                          <a:solidFill>
                            <a:srgbClr val="000000"/>
                          </a:solidFill>
                          <a:latin typeface="Trebuchet MS"/>
                          <a:ea typeface="Arial Unicode MS"/>
                          <a:cs typeface="Times New Roman"/>
                        </a:rPr>
                        <a:t>Number</a:t>
                      </a:r>
                      <a:endParaRPr lang="en-GB" sz="1000" dirty="0">
                        <a:solidFill>
                          <a:srgbClr val="000000"/>
                        </a:solidFill>
                        <a:latin typeface="Helvetica"/>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Bonds (Spring Term)</a:t>
                      </a:r>
                      <a:endParaRPr lang="en-GB" sz="1000" dirty="0">
                        <a:solidFill>
                          <a:srgbClr val="000000"/>
                        </a:solidFill>
                        <a:latin typeface="Helvetica"/>
                        <a:ea typeface="Arial Unicode MS"/>
                        <a:cs typeface="Times New Roman"/>
                      </a:endParaRPr>
                    </a:p>
                    <a:p>
                      <a:pPr algn="ctr">
                        <a:spcAft>
                          <a:spcPts val="0"/>
                        </a:spcAft>
                      </a:pP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solidFill>
                            <a:srgbClr val="000000"/>
                          </a:solidFill>
                          <a:latin typeface="Helvetica"/>
                          <a:ea typeface="Arial Unicode MS"/>
                          <a:cs typeface="Times New Roman"/>
                        </a:rPr>
                        <a:t>Times Table </a:t>
                      </a:r>
                      <a:r>
                        <a:rPr lang="en-GB" sz="1000" dirty="0" err="1">
                          <a:solidFill>
                            <a:srgbClr val="000000"/>
                          </a:solidFill>
                          <a:latin typeface="Helvetica"/>
                          <a:ea typeface="Arial Unicode MS"/>
                          <a:cs typeface="Times New Roman"/>
                        </a:rPr>
                        <a:t>Rockstars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272562" y="1564250"/>
            <a:ext cx="3429000" cy="553998"/>
          </a:xfrm>
          <a:prstGeom prst="rect">
            <a:avLst/>
          </a:prstGeom>
        </p:spPr>
        <p:txBody>
          <a:bodyPr>
            <a:spAutoFit/>
          </a:bodyPr>
          <a:lstStyle/>
          <a:p>
            <a:pPr lvl="0" eaLnBrk="0" fontAlgn="base" hangingPunct="0">
              <a:spcBef>
                <a:spcPct val="0"/>
              </a:spcBef>
              <a:spcAft>
                <a:spcPct val="0"/>
              </a:spcAft>
            </a:pPr>
            <a:endParaRPr lang="en-GB" dirty="0">
              <a:latin typeface="Trebuchet MS" pitchFamily="34" charset="0"/>
              <a:cs typeface="Arial" pitchFamily="34" charset="0"/>
            </a:endParaRPr>
          </a:p>
          <a:p>
            <a:pPr eaLnBrk="0" fontAlgn="base" hangingPunct="0">
              <a:spcBef>
                <a:spcPct val="0"/>
              </a:spcBef>
              <a:spcAft>
                <a:spcPct val="0"/>
              </a:spcAft>
            </a:pPr>
            <a:r>
              <a:rPr lang="en-GB" sz="1200" dirty="0">
                <a:solidFill>
                  <a:srgbClr val="000000"/>
                </a:solidFill>
                <a:latin typeface="Trebuchet MS"/>
                <a:ea typeface="Arial Unicode MS"/>
                <a:cs typeface="Times New Roman"/>
              </a:rPr>
              <a:t>Homework Schedule </a:t>
            </a:r>
            <a:endParaRPr lang="en-GB" sz="1200" dirty="0">
              <a:latin typeface="Trebuchet MS" pitchFamily="34" charset="0"/>
              <a:cs typeface="Arial" pitchFamily="34" charset="0"/>
            </a:endParaRPr>
          </a:p>
        </p:txBody>
      </p:sp>
      <p:sp>
        <p:nvSpPr>
          <p:cNvPr id="6" name="Rectangle 2">
            <a:extLst>
              <a:ext uri="{FF2B5EF4-FFF2-40B4-BE49-F238E27FC236}">
                <a16:creationId xmlns:a16="http://schemas.microsoft.com/office/drawing/2014/main" id="{CB4E2169-DF0F-491D-817B-A8EE6B6754B5}"/>
              </a:ext>
            </a:extLst>
          </p:cNvPr>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1 HOMEWORK</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7" name="AutoShape 3">
            <a:extLst>
              <a:ext uri="{FF2B5EF4-FFF2-40B4-BE49-F238E27FC236}">
                <a16:creationId xmlns:a16="http://schemas.microsoft.com/office/drawing/2014/main" id="{D69B2718-87A6-4983-B010-E3CFA8F92DAE}"/>
              </a:ext>
            </a:extLst>
          </p:cNvPr>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 name="TextBox 7">
            <a:extLst>
              <a:ext uri="{FF2B5EF4-FFF2-40B4-BE49-F238E27FC236}">
                <a16:creationId xmlns:a16="http://schemas.microsoft.com/office/drawing/2014/main" id="{8B762CD5-D0C7-4AE7-B1D3-4913E06A979E}"/>
              </a:ext>
            </a:extLst>
          </p:cNvPr>
          <p:cNvSpPr txBox="1"/>
          <p:nvPr/>
        </p:nvSpPr>
        <p:spPr>
          <a:xfrm>
            <a:off x="272562" y="3716215"/>
            <a:ext cx="6225678" cy="1938992"/>
          </a:xfrm>
          <a:prstGeom prst="rect">
            <a:avLst/>
          </a:prstGeom>
          <a:noFill/>
        </p:spPr>
        <p:txBody>
          <a:bodyPr wrap="square" lIns="91440" tIns="45720" rIns="91440" bIns="45720" rtlCol="0" anchor="t">
            <a:spAutoFit/>
          </a:bodyPr>
          <a:lstStyle/>
          <a:p>
            <a:r>
              <a:rPr lang="en-GB" sz="1200" dirty="0">
                <a:latin typeface="Trebuchet MS" panose="020B0603020202020204" pitchFamily="34" charset="0"/>
              </a:rPr>
              <a:t>At Lent Rise, we instil a love of reading within school and encourage for this to be embedded at home.</a:t>
            </a:r>
          </a:p>
          <a:p>
            <a:endParaRPr lang="en-GB" sz="1200" dirty="0">
              <a:latin typeface="Trebuchet MS" panose="020B0603020202020204" pitchFamily="34" charset="0"/>
            </a:endParaRPr>
          </a:p>
          <a:p>
            <a:r>
              <a:rPr lang="en-GB" sz="1200" dirty="0">
                <a:latin typeface="Trebuchet MS" panose="020B0603020202020204"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Trebuchet MS" panose="020B0603020202020204" pitchFamily="34" charset="0"/>
            </a:endParaRPr>
          </a:p>
          <a:p>
            <a:r>
              <a:rPr lang="en-GB" sz="1200" dirty="0">
                <a:latin typeface="Trebuchet MS"/>
              </a:rPr>
              <a:t>Homework is catered to your child's current learning. Answers will be sent home weekly to support you and your child. </a:t>
            </a:r>
            <a:endParaRPr lang="en-GB" sz="1200" dirty="0">
              <a:latin typeface="Trebuchet MS" panose="020B0603020202020204" pitchFamily="34" charset="0"/>
            </a:endParaRPr>
          </a:p>
          <a:p>
            <a:endParaRPr lang="en-GB" sz="1200" dirty="0">
              <a:latin typeface="Trebuchet MS" panose="020B0603020202020204" pitchFamily="34" charset="0"/>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46" y="5876682"/>
            <a:ext cx="2899894" cy="28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3797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CURRICULUM OPPORTUNITIES  IN YEAR 1</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74341" y="1137116"/>
            <a:ext cx="630932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Trebuchet MS"/>
                <a:ea typeface="Times New Roman" pitchFamily="18" charset="0"/>
                <a:cs typeface="Calibri-Bold"/>
              </a:rPr>
              <a:t>An Introduction to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Year 1 fosters an environment of excitement, vibrancy, and enthusiasm in its teaching approach. Each lesson is meticulously planned and organised, aimed at nurturing children's innate curiosity, fostering a desire to delve deeper into subjects, and cultivating a genuine love for learning. Throughout Year 1, children acquire essential knowledge and a diverse set of skills across various disciplines.</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Our curriculum is thoughtfully designed around a range of captivating themes, engaging reading materials, and diverse genres. In the initial term, Year 1 integrates child-initiated learning, facilitating a smooth transition from Early Years and laying the foundation for future whole-class instruction. Children are actively encouraged to partake in a rich array of activities, spanning creative and nonfiction writing, dramatic enactments, intricate problem-solving, and scientific exploration.</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Our foremost aim is to ensure that each child realises their full potential and emerges from the year with both preparedness and confidence. The English curriculum is further enriched through interactions with school visitors and celebrations like National and International Book Day, which infuse speech and performances with the insights of guest authors. A spectrum of workshops throughout the year, including those on creative writing and related themes, culminates in a visit from a celebrated poet, making Year 1 an exhilarating educational journey.</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Mathematics takes on an exciting dimension with </a:t>
            </a:r>
            <a:r>
              <a:rPr lang="en-GB" sz="1200" dirty="0">
                <a:latin typeface="Trebuchet MS"/>
                <a:ea typeface="Times New Roman" pitchFamily="18" charset="0"/>
                <a:cs typeface="Calibri"/>
              </a:rPr>
              <a:t>our Mastery Approach, allowing children to develop their fluency, reasoning and problem-solving through a variety of </a:t>
            </a:r>
            <a:r>
              <a:rPr kumimoji="0" lang="en-GB" sz="1200" b="0" i="0" u="none" strike="noStrike" cap="none" normalizeH="0" baseline="0" dirty="0">
                <a:ln>
                  <a:noFill/>
                </a:ln>
                <a:effectLst/>
                <a:latin typeface="Trebuchet MS"/>
                <a:ea typeface="Times New Roman" pitchFamily="18" charset="0"/>
                <a:cs typeface="Calibri"/>
              </a:rPr>
              <a:t>specialised software</a:t>
            </a:r>
            <a:r>
              <a:rPr lang="en-GB" sz="1200" dirty="0">
                <a:latin typeface="Trebuchet MS"/>
                <a:ea typeface="Times New Roman" pitchFamily="18" charset="0"/>
                <a:cs typeface="Calibri"/>
              </a:rPr>
              <a:t> </a:t>
            </a:r>
            <a:r>
              <a:rPr kumimoji="0" lang="en-GB" sz="1200" b="0" i="0" u="none" strike="noStrike" cap="none" normalizeH="0" baseline="0" dirty="0">
                <a:ln>
                  <a:noFill/>
                </a:ln>
                <a:effectLst/>
                <a:latin typeface="Trebuchet MS"/>
                <a:ea typeface="Times New Roman" pitchFamily="18" charset="0"/>
                <a:cs typeface="Calibri"/>
              </a:rPr>
              <a:t>and hands-on investigations. </a:t>
            </a:r>
            <a:r>
              <a:rPr lang="en-GB" sz="1200" dirty="0">
                <a:latin typeface="Trebuchet MS"/>
                <a:ea typeface="Times New Roman" pitchFamily="18" charset="0"/>
                <a:cs typeface="Calibri"/>
              </a:rPr>
              <a:t>Weekly homework,</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alongside timetable Rockstars, support</a:t>
            </a:r>
            <a:r>
              <a:rPr kumimoji="0" lang="en-GB" sz="1200" b="0" i="0" u="none" strike="noStrike" cap="none" normalizeH="0" baseline="0" dirty="0">
                <a:ln>
                  <a:noFill/>
                </a:ln>
                <a:effectLst/>
                <a:latin typeface="Trebuchet MS"/>
                <a:ea typeface="Times New Roman" pitchFamily="18" charset="0"/>
                <a:cs typeface="Calibri"/>
              </a:rPr>
              <a:t> amplify children's use of information and communication technology (Computing), fortifying their mathematical skills.</a:t>
            </a:r>
            <a:endParaRPr lang="en-GB">
              <a:cs typeface="Calibri"/>
            </a:endParaRP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Year 1 harnesses a range of ICT and media resources, seamlessly interwoven into the curriculum. From digital cameras to computers and iPads, students regularly engage with these tools, fostering digital literacy. Interactive whiteboards are in every classroom, and </a:t>
            </a:r>
            <a:r>
              <a:rPr lang="en-GB" sz="1200" dirty="0">
                <a:latin typeface="Trebuchet MS"/>
                <a:ea typeface="Times New Roman" pitchFamily="18" charset="0"/>
                <a:cs typeface="Calibri"/>
              </a:rPr>
              <a:t>weekly scheduled</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ICT slots</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allow</a:t>
            </a:r>
            <a:r>
              <a:rPr kumimoji="0" lang="en-GB" sz="1200" b="0" i="0" u="none" strike="noStrike" cap="none" normalizeH="0" baseline="0" dirty="0">
                <a:ln>
                  <a:noFill/>
                </a:ln>
                <a:effectLst/>
                <a:latin typeface="Trebuchet MS"/>
                <a:ea typeface="Times New Roman" pitchFamily="18" charset="0"/>
                <a:cs typeface="Calibri"/>
              </a:rPr>
              <a:t> students valuable exposure.</a:t>
            </a:r>
            <a:endParaRPr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Geography takes on a scientific inquiry lens as we delve into the local area, using our Eco Garden to cultivate fruits, vegetables, and sunflowers. This hands-on experience enables us to observe and investigate plant growth, yielding gratifying results.</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This year is filled with hands-on exploration and practical learning. Students design and build sculptures, create fruit salads, and delve into world dance themes. Our curriculum is augmented by guest sports coaches, enhancing physical education and the overall learning experience.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86479" y="1170988"/>
            <a:ext cx="6381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Throughout the year, your child will learn more than just English and Math. They'll explore different subjects too. This </a:t>
            </a:r>
            <a:r>
              <a:rPr lang="en-GB" sz="1200" dirty="0">
                <a:latin typeface="Trebuchet MS"/>
                <a:ea typeface="Times New Roman" pitchFamily="18" charset="0"/>
                <a:cs typeface="Arial"/>
              </a:rPr>
              <a:t>information</a:t>
            </a:r>
            <a:r>
              <a:rPr kumimoji="0" lang="en-GB" sz="1200" b="0" i="0" u="none" strike="noStrike" cap="none" normalizeH="0" baseline="0" dirty="0">
                <a:ln>
                  <a:noFill/>
                </a:ln>
                <a:effectLst/>
                <a:latin typeface="Trebuchet MS"/>
                <a:ea typeface="Times New Roman" pitchFamily="18" charset="0"/>
                <a:cs typeface="Arial"/>
              </a:rPr>
              <a:t> can help you support them by finding extra reading materials or planning trips to museums, for example.</a:t>
            </a:r>
            <a:endParaRPr kumimoji="0" lang="en-GB" sz="2000" b="0" i="0" u="none" strike="noStrike" cap="none" normalizeH="0" baseline="0" dirty="0">
              <a:ln>
                <a:noFill/>
              </a:ln>
              <a:effectLst/>
              <a:latin typeface="Arial" pitchFamily="34" charset="0"/>
              <a:cs typeface="Arial" pitchFamily="34" charset="0"/>
            </a:endParaRPr>
          </a:p>
        </p:txBody>
      </p:sp>
      <p:sp>
        <p:nvSpPr>
          <p:cNvPr id="19458" name="Rectangle 2"/>
          <p:cNvSpPr>
            <a:spLocks noChangeArrowheads="1"/>
          </p:cNvSpPr>
          <p:nvPr/>
        </p:nvSpPr>
        <p:spPr bwMode="auto">
          <a:xfrm>
            <a:off x="152734" y="8219702"/>
            <a:ext cx="64533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Trebuchet MS"/>
                <a:cs typeface="Arial"/>
              </a:rPr>
              <a:t>Each year group will take part in Educational visits designed to enhance the children's learning of the curriculum. Visits may change from year to year but in previous years, Year 1 visited Burnham library, Windsor castle and </a:t>
            </a:r>
            <a:r>
              <a:rPr lang="en-GB" sz="1200" dirty="0" err="1">
                <a:latin typeface="Trebuchet MS"/>
                <a:cs typeface="Arial"/>
              </a:rPr>
              <a:t>Shortneills</a:t>
            </a:r>
            <a:r>
              <a:rPr lang="en-GB" sz="1200" dirty="0">
                <a:latin typeface="Trebuchet MS"/>
                <a:cs typeface="Arial"/>
              </a:rPr>
              <a:t> for a Christmas story trip.</a:t>
            </a: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785D6D0E-598C-49AC-9FE0-0784E8379D0F}"/>
              </a:ext>
            </a:extLst>
          </p:cNvPr>
          <p:cNvPicPr>
            <a:picLocks noChangeAspect="1"/>
          </p:cNvPicPr>
          <p:nvPr/>
        </p:nvPicPr>
        <p:blipFill rotWithShape="1">
          <a:blip r:embed="rId2"/>
          <a:srcRect l="36581" t="18092" r="27692" b="7759"/>
          <a:stretch/>
        </p:blipFill>
        <p:spPr>
          <a:xfrm>
            <a:off x="644092" y="1909652"/>
            <a:ext cx="5404922" cy="6310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Child Initiated Learning</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 name="Rectangle 1"/>
          <p:cNvSpPr>
            <a:spLocks noChangeArrowheads="1"/>
          </p:cNvSpPr>
          <p:nvPr/>
        </p:nvSpPr>
        <p:spPr bwMode="auto">
          <a:xfrm>
            <a:off x="176821" y="1870830"/>
            <a:ext cx="63813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400" dirty="0">
                <a:latin typeface="Trebuchet MS"/>
                <a:cs typeface="Arial"/>
              </a:rPr>
              <a:t>In Year One this year, the children will have some child-initiated learning time in the afternoons. This is to support the children with transition from Early Years.</a:t>
            </a:r>
          </a:p>
          <a:p>
            <a:pPr algn="just" fontAlgn="base">
              <a:spcBef>
                <a:spcPct val="0"/>
              </a:spcBef>
              <a:spcAft>
                <a:spcPct val="0"/>
              </a:spcAft>
            </a:pPr>
            <a:endParaRPr kumimoji="0" lang="en-GB" sz="1400" b="0" i="0" u="none" strike="noStrike" cap="none" normalizeH="0" baseline="0" dirty="0">
              <a:ln>
                <a:noFill/>
              </a:ln>
              <a:effectLst/>
              <a:latin typeface="Trebuchet MS"/>
              <a:cs typeface="Arial"/>
            </a:endParaRPr>
          </a:p>
          <a:p>
            <a:pPr algn="just" fontAlgn="base">
              <a:spcBef>
                <a:spcPct val="0"/>
              </a:spcBef>
              <a:spcAft>
                <a:spcPct val="0"/>
              </a:spcAft>
            </a:pPr>
            <a:r>
              <a:rPr lang="en-GB" sz="1400" dirty="0">
                <a:latin typeface="Trebuchet MS"/>
                <a:cs typeface="Arial"/>
              </a:rPr>
              <a:t>There will be several hours a week where children will be given the opportunity to explore the room, activities and ideas independently. All of the tasks set around the room will be surrounding our current topic. They will discover and explore different aspects through a variety of child-led activities. </a:t>
            </a:r>
          </a:p>
          <a:p>
            <a:pPr algn="just" fontAlgn="base">
              <a:spcBef>
                <a:spcPct val="0"/>
              </a:spcBef>
              <a:spcAft>
                <a:spcPct val="0"/>
              </a:spcAft>
            </a:pPr>
            <a:endParaRPr lang="en-GB" sz="1400" dirty="0">
              <a:latin typeface="Trebuchet MS"/>
              <a:cs typeface="Arial"/>
            </a:endParaRPr>
          </a:p>
          <a:p>
            <a:pPr algn="just" fontAlgn="base">
              <a:spcBef>
                <a:spcPct val="0"/>
              </a:spcBef>
              <a:spcAft>
                <a:spcPct val="0"/>
              </a:spcAft>
            </a:pPr>
            <a:endParaRPr lang="en-GB" sz="1400" dirty="0">
              <a:latin typeface="Trebuchet MS"/>
              <a:cs typeface="Arial"/>
            </a:endParaRPr>
          </a:p>
          <a:p>
            <a:pPr algn="just" fontAlgn="base">
              <a:spcBef>
                <a:spcPct val="0"/>
              </a:spcBef>
              <a:spcAft>
                <a:spcPct val="0"/>
              </a:spcAft>
            </a:pPr>
            <a:endParaRPr kumimoji="0" lang="en-GB" sz="1400" b="0" i="0" u="none" strike="noStrike" cap="none" normalizeH="0" baseline="0" dirty="0">
              <a:ln>
                <a:noFill/>
              </a:ln>
              <a:effectLst/>
              <a:latin typeface="Trebuchet MS"/>
              <a:cs typeface="Arial"/>
            </a:endParaRPr>
          </a:p>
          <a:p>
            <a:pPr algn="just" fontAlgn="base">
              <a:spcBef>
                <a:spcPct val="0"/>
              </a:spcBef>
              <a:spcAft>
                <a:spcPct val="0"/>
              </a:spcAft>
            </a:pPr>
            <a:endParaRPr kumimoji="0" lang="en-GB" sz="24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391521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effectLst/>
                <a:latin typeface="Trebuchet MS"/>
                <a:ea typeface="Times New Roman" pitchFamily="18" charset="0"/>
                <a:cs typeface="Arial"/>
              </a:rPr>
              <a:t>first day</a:t>
            </a:r>
            <a:r>
              <a:rPr kumimoji="0" lang="en-GB" sz="1200" b="0" i="0" u="none" strike="noStrike" cap="none" normalizeH="0" baseline="0" dirty="0">
                <a:ln>
                  <a:noFill/>
                </a:ln>
                <a:effectLst/>
                <a:latin typeface="Trebuchet MS"/>
                <a:ea typeface="Times New Roman" pitchFamily="18" charset="0"/>
                <a:cs typeface="Arial"/>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Regular attendance and punctuality is fundamental to enabling your child to achieve the highest levels of attainment. We ensure </a:t>
            </a:r>
            <a:r>
              <a:rPr kumimoji="0" lang="en-GB" sz="1200" b="1" i="0" u="sng" strike="noStrike" cap="none" normalizeH="0" baseline="0" dirty="0">
                <a:ln>
                  <a:noFill/>
                </a:ln>
                <a:effectLst/>
                <a:latin typeface="Trebuchet MS"/>
                <a:ea typeface="Times New Roman" pitchFamily="18" charset="0"/>
                <a:cs typeface="Arial"/>
              </a:rPr>
              <a:t>all</a:t>
            </a:r>
            <a:r>
              <a:rPr kumimoji="0" lang="en-GB" sz="1200" b="1" i="0" strike="noStrike" cap="none" normalizeH="0" baseline="0" dirty="0">
                <a:ln>
                  <a:noFill/>
                </a:ln>
                <a:effectLst/>
                <a:latin typeface="Trebuchet MS"/>
                <a:ea typeface="Times New Roman" pitchFamily="18" charset="0"/>
                <a:cs typeface="Arial"/>
              </a:rPr>
              <a:t> </a:t>
            </a:r>
            <a:r>
              <a:rPr kumimoji="0" lang="en-GB" sz="1200" b="0" i="0" u="none" strike="noStrike" cap="none" normalizeH="0" baseline="0" dirty="0">
                <a:ln>
                  <a:noFill/>
                </a:ln>
                <a:effectLst/>
                <a:latin typeface="Trebuchet MS"/>
                <a:ea typeface="Times New Roman" pitchFamily="18" charset="0"/>
                <a:cs typeface="Arial"/>
              </a:rPr>
              <a:t>children are aware of the importance of attendance and punctuality.</a:t>
            </a:r>
            <a:r>
              <a:rPr lang="en-GB" sz="1200" dirty="0">
                <a:latin typeface="Trebuchet MS"/>
                <a:ea typeface="Times New Roman" pitchFamily="18" charset="0"/>
                <a:cs typeface="Arial"/>
              </a:rPr>
              <a:t> </a:t>
            </a:r>
          </a:p>
          <a:p>
            <a:pPr algn="just" eaLnBrk="0" fontAlgn="base" hangingPunct="0">
              <a:spcBef>
                <a:spcPct val="0"/>
              </a:spcBef>
              <a:spcAft>
                <a:spcPct val="0"/>
              </a:spcAft>
            </a:pPr>
            <a:endParaRPr lang="en-GB" sz="120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rPr>
              <a:t>The attendance target sent by the Governing Body for </a:t>
            </a:r>
            <a:r>
              <a:rPr lang="en-GB" sz="1200" b="1" u="sng" dirty="0">
                <a:latin typeface="Trebuchet MS"/>
                <a:ea typeface="Times New Roman" pitchFamily="18" charset="0"/>
                <a:cs typeface="Arial"/>
              </a:rPr>
              <a:t>2023-2024</a:t>
            </a:r>
            <a:r>
              <a:rPr kumimoji="0" lang="en-GB" sz="1200" b="1" i="0" u="sng" strike="noStrike" cap="none" normalizeH="0" baseline="0" dirty="0">
                <a:ln>
                  <a:noFill/>
                </a:ln>
                <a:effectLst/>
                <a:latin typeface="Trebuchet MS"/>
                <a:ea typeface="Times New Roman" pitchFamily="18" charset="0"/>
                <a:cs typeface="Arial"/>
              </a:rPr>
              <a:t> is 96%.</a:t>
            </a:r>
            <a:r>
              <a:rPr kumimoji="0" lang="en-GB" sz="1200" b="0" i="0" u="none" strike="noStrike" cap="none" normalizeH="0" baseline="0" dirty="0">
                <a:ln>
                  <a:noFill/>
                </a:ln>
                <a:effectLst/>
                <a:latin typeface="Trebuchet MS"/>
                <a:ea typeface="Times New Roman" pitchFamily="18" charset="0"/>
                <a:cs typeface="Arial"/>
              </a:rPr>
              <a:t> We expect </a:t>
            </a:r>
            <a:r>
              <a:rPr kumimoji="0" lang="en-GB" sz="1200" b="1" i="0" u="sng" strike="noStrike" cap="none" normalizeH="0" baseline="0" dirty="0">
                <a:ln>
                  <a:noFill/>
                </a:ln>
                <a:effectLst/>
                <a:latin typeface="Trebuchet MS"/>
                <a:ea typeface="Times New Roman" pitchFamily="18" charset="0"/>
                <a:cs typeface="Arial"/>
              </a:rPr>
              <a:t>ALL </a:t>
            </a:r>
            <a:r>
              <a:rPr kumimoji="0" lang="en-GB" sz="1200" b="0" i="0" u="none" strike="noStrike" cap="none" normalizeH="0" baseline="0" dirty="0">
                <a:ln>
                  <a:noFill/>
                </a:ln>
                <a:effectLst/>
                <a:latin typeface="Trebuchet MS"/>
                <a:ea typeface="Times New Roman" pitchFamily="18" charset="0"/>
                <a:cs typeface="Arial"/>
              </a:rPr>
              <a:t>children to achieve this.</a:t>
            </a:r>
            <a:endParaRPr lang="en-GB" sz="1200" b="0"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effectLst/>
                <a:latin typeface="Trebuchet MS"/>
                <a:ea typeface="Times New Roman" pitchFamily="18" charset="0"/>
                <a:cs typeface="Arial"/>
              </a:rPr>
              <a:t>If your child is unwell</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If your child is </a:t>
            </a:r>
            <a:r>
              <a:rPr kumimoji="0" lang="en-GB" sz="1200" b="1" i="0" u="sng" strike="noStrike" cap="none" normalizeH="0" baseline="0" dirty="0">
                <a:ln>
                  <a:noFill/>
                </a:ln>
                <a:effectLst/>
                <a:latin typeface="Trebuchet MS"/>
                <a:ea typeface="Times New Roman" pitchFamily="18" charset="0"/>
                <a:cs typeface="Arial"/>
              </a:rPr>
              <a:t>too</a:t>
            </a:r>
            <a:r>
              <a:rPr kumimoji="0" lang="en-GB" sz="1200" b="0" i="0" u="none" strike="noStrike" cap="none" normalizeH="0" baseline="0" dirty="0">
                <a:ln>
                  <a:noFill/>
                </a:ln>
                <a:effectLst/>
                <a:latin typeface="Trebuchet MS"/>
                <a:ea typeface="Times New Roman" pitchFamily="18" charset="0"/>
                <a:cs typeface="Arial"/>
              </a:rPr>
              <a:t> unwell to come to school, or has a medical appointment, please contact the school office as soon as possible. To help you, the NHS has compiled a list of guidelines about how long children should be kept off school when they have a common illness.</a:t>
            </a:r>
            <a:r>
              <a:rPr lang="en-GB" sz="1200" dirty="0">
                <a:latin typeface="Trebuchet MS"/>
                <a:ea typeface="Times New Roman" pitchFamily="18" charset="0"/>
                <a:cs typeface="Arial"/>
              </a:rPr>
              <a:t> </a:t>
            </a:r>
            <a:endParaRPr lang="en-GB" sz="1200" b="0" i="0" u="none" strike="noStrike" cap="none" normalizeH="0" baseline="0" dirty="0">
              <a:ln>
                <a:noFill/>
              </a:ln>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hlinkClick r:id="rId2">
                  <a:extLst>
                    <a:ext uri="{A12FA001-AC4F-418D-AE19-62706E023703}">
                      <ahyp:hlinkClr xmlns:ahyp="http://schemas.microsoft.com/office/drawing/2018/hyperlinkcolor" val="tx"/>
                    </a:ext>
                  </a:extLst>
                </a:hlinkClick>
              </a:rPr>
              <a:t>https://www.nhs.uk/Livewell/Yourchildatschool/Pages/Illness.aspx</a:t>
            </a:r>
            <a:endParaRPr kumimoji="0" lang="en-GB" sz="1200" b="0" i="0" u="none" strike="noStrike" cap="none" normalizeH="0" baseline="0" dirty="0">
              <a:ln>
                <a:noFill/>
              </a:ln>
              <a:effectLst/>
              <a:latin typeface="Trebuchet MS"/>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br>
              <a:rPr lang="en-GB" sz="1200" b="0" i="0" u="none" strike="noStrike" cap="none" normalizeH="0" baseline="0" dirty="0">
                <a:ln>
                  <a:noFill/>
                </a:ln>
                <a:effectLst/>
                <a:latin typeface="Trebuchet MS" pitchFamily="34" charset="0"/>
                <a:ea typeface="Times New Roman" pitchFamily="18" charset="0"/>
                <a:cs typeface="Arial" pitchFamily="34" charset="0"/>
              </a:rPr>
            </a:br>
            <a:r>
              <a:rPr kumimoji="0" lang="en-GB" sz="1200" b="1" i="0" u="none" strike="noStrike" cap="none" normalizeH="0" baseline="0" dirty="0">
                <a:ln>
                  <a:noFill/>
                </a:ln>
                <a:effectLst/>
                <a:latin typeface="Trebuchet MS"/>
                <a:ea typeface="Times New Roman" pitchFamily="18" charset="0"/>
                <a:cs typeface="Arial"/>
              </a:rPr>
              <a:t>Lateness</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Learning begins promptly at the beginning of the day with instructions and explanations and it is vital that your child does not miss this part of the day. We monitor lateness and send letters to parents whose children regularly arrive to school late.</a:t>
            </a:r>
            <a:r>
              <a:rPr lang="en-GB" sz="1200" dirty="0">
                <a:latin typeface="Trebuchet MS"/>
                <a:ea typeface="Times New Roman" pitchFamily="18" charset="0"/>
                <a:cs typeface="Arial"/>
              </a:rPr>
              <a:t> </a:t>
            </a:r>
            <a:endParaRPr lang="en-GB" sz="1200" b="0" i="0" u="none" strike="noStrike" cap="none" normalizeH="0" baseline="0" dirty="0">
              <a:ln>
                <a:noFill/>
              </a:ln>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effectLst/>
                <a:latin typeface="Trebuchet MS"/>
                <a:ea typeface="Times New Roman" pitchFamily="18" charset="0"/>
                <a:cs typeface="Arial"/>
              </a:rPr>
              <a:t>Authorised absence</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Family holidays </a:t>
            </a:r>
            <a:r>
              <a:rPr kumimoji="0" lang="en-GB" sz="1200" b="1" i="0" u="sng" strike="noStrike" cap="none" normalizeH="0" baseline="0" dirty="0">
                <a:ln>
                  <a:noFill/>
                </a:ln>
                <a:effectLst/>
                <a:latin typeface="Trebuchet MS"/>
                <a:ea typeface="Times New Roman" pitchFamily="18" charset="0"/>
                <a:cs typeface="Arial"/>
              </a:rPr>
              <a:t>should always</a:t>
            </a:r>
            <a:r>
              <a:rPr kumimoji="0" lang="en-GB" sz="1200" b="0" i="0" u="none" strike="noStrike" cap="none" normalizeH="0" baseline="0" dirty="0">
                <a:ln>
                  <a:noFill/>
                </a:ln>
                <a:effectLst/>
                <a:latin typeface="Trebuchet MS"/>
                <a:ea typeface="Times New Roman" pitchFamily="18" charset="0"/>
                <a:cs typeface="Arial"/>
              </a:rPr>
              <a:t> be taken </a:t>
            </a:r>
            <a:r>
              <a:rPr kumimoji="0" lang="en-GB" sz="1200" b="1" i="0" u="sng" strike="noStrike" cap="none" normalizeH="0" baseline="0" dirty="0">
                <a:ln>
                  <a:noFill/>
                </a:ln>
                <a:effectLst/>
                <a:latin typeface="Trebuchet MS"/>
                <a:ea typeface="Times New Roman" pitchFamily="18" charset="0"/>
                <a:cs typeface="Arial"/>
              </a:rPr>
              <a:t>during the school holidays</a:t>
            </a:r>
            <a:r>
              <a:rPr kumimoji="0" lang="en-GB" sz="1200" b="0" i="0" u="none" strike="noStrike" cap="none" normalizeH="0" baseline="0" dirty="0">
                <a:ln>
                  <a:noFill/>
                </a:ln>
                <a:effectLst/>
                <a:latin typeface="Trebuchet MS"/>
                <a:ea typeface="Times New Roman" pitchFamily="18" charset="0"/>
                <a:cs typeface="Arial"/>
              </a:rPr>
              <a:t>, and we will only authorise absence in </a:t>
            </a:r>
            <a:r>
              <a:rPr kumimoji="0" lang="en-GB" sz="1200" b="1" i="0" u="sng" strike="noStrike" cap="none" normalizeH="0" baseline="0" dirty="0">
                <a:ln>
                  <a:noFill/>
                </a:ln>
                <a:effectLst/>
                <a:latin typeface="Trebuchet MS"/>
                <a:ea typeface="Times New Roman" pitchFamily="18" charset="0"/>
                <a:cs typeface="Arial"/>
              </a:rPr>
              <a:t>very special circumstances</a:t>
            </a:r>
            <a:r>
              <a:rPr kumimoji="0" lang="en-GB" sz="1200" b="0" i="0" u="none" strike="noStrike" cap="none" normalizeH="0" baseline="0" dirty="0">
                <a:ln>
                  <a:noFill/>
                </a:ln>
                <a:effectLst/>
                <a:latin typeface="Trebuchet MS"/>
                <a:ea typeface="Times New Roman" pitchFamily="18" charset="0"/>
                <a:cs typeface="Arial"/>
              </a:rPr>
              <a:t>. On these occasions permission </a:t>
            </a:r>
            <a:r>
              <a:rPr kumimoji="0" lang="en-GB" sz="1200" b="1" i="0" u="sng" strike="noStrike" cap="none" normalizeH="0" baseline="0" dirty="0">
                <a:ln>
                  <a:noFill/>
                </a:ln>
                <a:effectLst/>
                <a:latin typeface="Trebuchet MS"/>
                <a:ea typeface="Times New Roman" pitchFamily="18" charset="0"/>
                <a:cs typeface="Arial"/>
              </a:rPr>
              <a:t>must </a:t>
            </a:r>
            <a:r>
              <a:rPr kumimoji="0" lang="en-GB" sz="1200" b="0" i="0" u="none" strike="noStrike" cap="none" normalizeH="0" baseline="0" dirty="0">
                <a:ln>
                  <a:noFill/>
                </a:ln>
                <a:effectLst/>
                <a:latin typeface="Trebuchet MS"/>
                <a:ea typeface="Times New Roman" pitchFamily="18" charset="0"/>
                <a:cs typeface="Arial"/>
              </a:rPr>
              <a:t>be sought in advance from the head teacher. Absence request forms are available from the school office or a letter should be written to the head teacher.</a:t>
            </a:r>
            <a:r>
              <a:rPr lang="en-GB" sz="1200" dirty="0">
                <a:latin typeface="Trebuchet MS"/>
                <a:ea typeface="Times New Roman" pitchFamily="18" charset="0"/>
                <a:cs typeface="Arial"/>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Approach the </a:t>
            </a:r>
            <a:r>
              <a:rPr lang="en-GB" sz="1200" dirty="0">
                <a:latin typeface="Trebuchet MS" pitchFamily="34" charset="0"/>
                <a:cs typeface="Arial" pitchFamily="34" charset="0"/>
              </a:rPr>
              <a:t>c</a:t>
            </a:r>
            <a:r>
              <a:rPr kumimoji="0" lang="en-GB" sz="1200" b="0" i="0" u="none" strike="noStrike" cap="none" normalizeH="0" baseline="0" dirty="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middle management team </a:t>
            </a:r>
            <a:r>
              <a:rPr lang="en-GB" sz="1200" dirty="0">
                <a:latin typeface="Trebuchet MS" pitchFamily="34" charset="0"/>
                <a:cs typeface="Arial" pitchFamily="34" charset="0"/>
              </a:rPr>
              <a:t>(KS1 or KS2 Phase Leaders)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www.lentriseschool.co.uk</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F30B3F6CD421459EBFFA5837F75171" ma:contentTypeVersion="2" ma:contentTypeDescription="Create a new document." ma:contentTypeScope="" ma:versionID="674cd36f74fa1bc6e1696506ce925889">
  <xsd:schema xmlns:xsd="http://www.w3.org/2001/XMLSchema" xmlns:xs="http://www.w3.org/2001/XMLSchema" xmlns:p="http://schemas.microsoft.com/office/2006/metadata/properties" xmlns:ns2="19641a90-5053-4200-affd-b88611d58ccf" targetNamespace="http://schemas.microsoft.com/office/2006/metadata/properties" ma:root="true" ma:fieldsID="1b007c5d218a6f4dd6f42c8afe4b4aa4" ns2:_="">
    <xsd:import namespace="19641a90-5053-4200-affd-b88611d58c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41a90-5053-4200-affd-b88611d5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50E40-3B55-46EF-B1D9-1EAC5908555B}">
  <ds:schemaRefs>
    <ds:schemaRef ds:uri="http://schemas.microsoft.com/sharepoint/v3/contenttype/forms"/>
  </ds:schemaRefs>
</ds:datastoreItem>
</file>

<file path=customXml/itemProps2.xml><?xml version="1.0" encoding="utf-8"?>
<ds:datastoreItem xmlns:ds="http://schemas.openxmlformats.org/officeDocument/2006/customXml" ds:itemID="{9037EE83-FB1D-497B-B764-35FA9845E21D}">
  <ds:schemaRefs>
    <ds:schemaRef ds:uri="19641a90-5053-4200-affd-b88611d58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D8BCED-BD8F-490E-81A0-13D9BE161FF6}">
  <ds:schemaRefs>
    <ds:schemaRef ds:uri="http://purl.org/dc/elements/1.1/"/>
    <ds:schemaRef ds:uri="http://schemas.microsoft.com/office/2006/metadata/properties"/>
    <ds:schemaRef ds:uri="19641a90-5053-4200-affd-b88611d58cc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145</TotalTime>
  <Words>3035</Words>
  <Application>Microsoft Office PowerPoint</Application>
  <PresentationFormat>On-screen Show (4:3)</PresentationFormat>
  <Paragraphs>225</Paragraphs>
  <Slides>15</Slides>
  <Notes>1</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232</cp:revision>
  <dcterms:created xsi:type="dcterms:W3CDTF">2019-06-06T12:13:57Z</dcterms:created>
  <dcterms:modified xsi:type="dcterms:W3CDTF">2023-09-07T15:58:26Z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0x010100A5F30B3F6CD421459EBFFA5837F75171</vt:lpwstr>
  </property>
</Properties>
</file>