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76" r:id="rId5"/>
    <p:sldId id="258" r:id="rId6"/>
    <p:sldId id="275" r:id="rId7"/>
    <p:sldId id="260" r:id="rId8"/>
    <p:sldId id="277" r:id="rId9"/>
    <p:sldId id="278" r:id="rId10"/>
    <p:sldId id="263" r:id="rId11"/>
    <p:sldId id="279" r:id="rId12"/>
    <p:sldId id="280" r:id="rId13"/>
    <p:sldId id="266" r:id="rId14"/>
    <p:sldId id="274" r:id="rId15"/>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3042" y="264"/>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852742-20DC-4D32-ABF1-18B29D4CC147}" type="datetimeFigureOut">
              <a:rPr lang="en-GB" smtClean="0"/>
              <a:pPr/>
              <a:t>06/09/2023</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737EDB-06A5-4E2D-BAB0-58DD420DCDDB}"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2470ED1-BA44-40F0-B990-9822D35609F9}" type="slidenum">
              <a:rPr lang="en-GB" smtClean="0"/>
              <a:pPr/>
              <a:t>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23D05CF-84E3-466A-9B09-7BB18648B9D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23D05CF-84E3-466A-9B09-7BB18648B9D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23D05CF-84E3-466A-9B09-7BB18648B9D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23D05CF-84E3-466A-9B09-7BB18648B9D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3D05CF-84E3-466A-9B09-7BB18648B9D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23D05CF-84E3-466A-9B09-7BB18648B9DE}"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23D05CF-84E3-466A-9B09-7BB18648B9DE}" type="datetimeFigureOut">
              <a:rPr lang="en-GB" smtClean="0"/>
              <a:pPr/>
              <a:t>06/09/2023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23D05CF-84E3-466A-9B09-7BB18648B9DE}" type="datetimeFigureOut">
              <a:rPr lang="en-GB" smtClean="0"/>
              <a:pPr/>
              <a:t>06/09/2023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D05CF-84E3-466A-9B09-7BB18648B9DE}" type="datetimeFigureOut">
              <a:rPr lang="en-GB" smtClean="0"/>
              <a:pPr/>
              <a:t>06/09/2023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3D05CF-84E3-466A-9B09-7BB18648B9DE}"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3D05CF-84E3-466A-9B09-7BB18648B9DE}"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223D05CF-84E3-466A-9B09-7BB18648B9DE}" type="datetimeFigureOut">
              <a:rPr lang="en-GB" smtClean="0"/>
              <a:pPr/>
              <a:t>06/09/2023</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67513BD3-2F6B-4660-BEE5-461A7A8BA78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www.lentriseschool.co.uk/" TargetMode="External"/><Relationship Id="rId5" Type="http://schemas.openxmlformats.org/officeDocument/2006/relationships/hyperlink" Target="mailto:office@lrschool.co.uk" TargetMode="External"/><Relationship Id="rId4" Type="http://schemas.openxmlformats.org/officeDocument/2006/relationships/hyperlink" Target="mailto:office@lentrise.bucks.sch.uk" TargetMode="External"/></Relationships>
</file>

<file path=ppt/slides/_rels/slide10.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www.lentriseschool.co.uk/websit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2"/>
          <p:cNvPicPr>
            <a:picLocks noChangeAspect="1" noChangeArrowheads="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l="23083" t="32941" r="22482" b="25388"/>
          <a:stretch>
            <a:fillRect/>
          </a:stretch>
        </p:blipFill>
        <p:spPr bwMode="auto">
          <a:xfrm>
            <a:off x="0" y="1866379"/>
            <a:ext cx="6858000" cy="36417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3" descr="logo for mug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14300"/>
            <a:ext cx="942975" cy="990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2250511" y="182587"/>
            <a:ext cx="4470400" cy="1309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600" b="1" i="0" u="none" strike="noStrike" cap="none" normalizeH="0" baseline="0" dirty="0">
                <a:ln>
                  <a:noFill/>
                </a:ln>
                <a:solidFill>
                  <a:srgbClr val="FF0000"/>
                </a:solidFill>
                <a:effectLst/>
                <a:latin typeface="Segoe UI Historic" panose="020B0502040204020203" pitchFamily="34" charset="0"/>
                <a:ea typeface="Segoe UI Historic" panose="020B0502040204020203" pitchFamily="34" charset="0"/>
                <a:cs typeface="Segoe UI Historic" panose="020B0502040204020203" pitchFamily="34" charset="0"/>
              </a:rPr>
              <a:t>LENT RISE SCHOOL</a:t>
            </a:r>
            <a:endParaRPr kumimoji="0" lang="en-US" altLang="en-US" sz="1200" b="1" i="0" u="none" strike="noStrike" cap="none" normalizeH="0" baseline="0" dirty="0">
              <a:ln>
                <a:noFill/>
              </a:ln>
              <a:solidFill>
                <a:schemeClr val="tx1"/>
              </a:solidFill>
              <a:effectLst/>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dirty="0">
                <a:ln>
                  <a:noFill/>
                </a:ln>
                <a:solidFill>
                  <a:srgbClr val="FF0000"/>
                </a:solidFill>
                <a:effectLst/>
                <a:latin typeface="Segoe UI Light" panose="020B0502040204020203" pitchFamily="34" charset="0"/>
                <a:ea typeface="Times New Roman" panose="02020603050405020304" pitchFamily="18" charset="0"/>
                <a:cs typeface="Segoe UI Light" panose="020B0502040204020203" pitchFamily="34" charset="0"/>
              </a:rPr>
              <a:t>‘Learn, Reach, Shine’</a:t>
            </a:r>
            <a:endParaRPr kumimoji="0" lang="en-US" altLang="en-US" sz="18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cxnSp>
        <p:nvCxnSpPr>
          <p:cNvPr id="9" name="Straight Connector 8"/>
          <p:cNvCxnSpPr/>
          <p:nvPr/>
        </p:nvCxnSpPr>
        <p:spPr>
          <a:xfrm>
            <a:off x="1614487" y="971600"/>
            <a:ext cx="5105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7"/>
          <p:cNvSpPr>
            <a:spLocks noChangeArrowheads="1"/>
          </p:cNvSpPr>
          <p:nvPr/>
        </p:nvSpPr>
        <p:spPr bwMode="auto">
          <a:xfrm>
            <a:off x="152400" y="1524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9"/>
          <p:cNvSpPr>
            <a:spLocks noChangeArrowheads="1"/>
          </p:cNvSpPr>
          <p:nvPr/>
        </p:nvSpPr>
        <p:spPr bwMode="auto">
          <a:xfrm>
            <a:off x="152400" y="6096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a:ln>
                  <a:noFill/>
                </a:ln>
                <a:solidFill>
                  <a:schemeClr val="tx1"/>
                </a:solidFill>
                <a:effectLst/>
                <a:latin typeface="Arial" panose="020B0604020202020204" pitchFamily="34" charset="0"/>
              </a:rPr>
              <a:t/>
            </a: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10"/>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1" name="Rectangle 12"/>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 name="Rectangle 2"/>
          <p:cNvSpPr>
            <a:spLocks noChangeArrowheads="1"/>
          </p:cNvSpPr>
          <p:nvPr/>
        </p:nvSpPr>
        <p:spPr bwMode="auto">
          <a:xfrm>
            <a:off x="27384" y="3131840"/>
            <a:ext cx="6858000" cy="1309688"/>
          </a:xfrm>
          <a:prstGeom prst="rect">
            <a:avLst/>
          </a:prstGeom>
          <a:no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4400" b="1" dirty="0">
                <a:latin typeface="Segoe UI Historic" panose="020B0502040204020203" pitchFamily="34" charset="0"/>
                <a:ea typeface="Segoe UI Historic" panose="020B0502040204020203" pitchFamily="34" charset="0"/>
                <a:cs typeface="Segoe UI Historic" panose="020B0502040204020203" pitchFamily="34" charset="0"/>
              </a:rPr>
              <a:t>YEAR 4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4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PARENT</a:t>
            </a:r>
            <a:r>
              <a:rPr kumimoji="0" lang="en-US" altLang="en-US" sz="4400" b="1" u="none" strike="noStrike" cap="none" normalizeH="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 PACK</a:t>
            </a:r>
            <a:endParaRPr kumimoji="0" lang="en-US" altLang="en-US" sz="48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2" name="Rectangle 11"/>
          <p:cNvSpPr/>
          <p:nvPr/>
        </p:nvSpPr>
        <p:spPr>
          <a:xfrm>
            <a:off x="1866900" y="6876256"/>
            <a:ext cx="3429000" cy="1815882"/>
          </a:xfrm>
          <a:prstGeom prst="rect">
            <a:avLst/>
          </a:prstGeom>
        </p:spPr>
        <p:txBody>
          <a:bodyPr>
            <a:spAutoFit/>
          </a:bodyPr>
          <a:lstStyle/>
          <a:p>
            <a:pPr algn="ctr"/>
            <a:r>
              <a:rPr lang="en-GB" sz="1400" b="1" dirty="0">
                <a:latin typeface="Segoe UI Light" panose="020B0502040204020203" pitchFamily="34" charset="0"/>
                <a:cs typeface="Segoe UI Light" panose="020B0502040204020203" pitchFamily="34" charset="0"/>
              </a:rPr>
              <a:t>Lent Rise School</a:t>
            </a:r>
          </a:p>
          <a:p>
            <a:pPr algn="ctr"/>
            <a:r>
              <a:rPr lang="en-GB" sz="1400" dirty="0">
                <a:latin typeface="Segoe UI Light" panose="020B0502040204020203" pitchFamily="34" charset="0"/>
                <a:cs typeface="Segoe UI Light" panose="020B0502040204020203" pitchFamily="34" charset="0"/>
              </a:rPr>
              <a:t>Coulson Way, Burnham, Slough, SL17NP</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Headteacher : Mrs J Watson</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Telephone : 01628 662913</a:t>
            </a:r>
            <a:endParaRPr lang="en-GB" sz="1400" dirty="0">
              <a:latin typeface="Segoe UI Light" panose="020B0502040204020203" pitchFamily="34" charset="0"/>
              <a:cs typeface="Segoe UI Light" panose="020B0502040204020203" pitchFamily="34" charset="0"/>
              <a:hlinkClick r:id="rId4"/>
            </a:endParaRPr>
          </a:p>
          <a:p>
            <a:pPr algn="ctr"/>
            <a:r>
              <a:rPr lang="en-GB" sz="1400" dirty="0">
                <a:latin typeface="Segoe UI Light" panose="020B0502040204020203" pitchFamily="34" charset="0"/>
                <a:cs typeface="Segoe UI Light" panose="020B0502040204020203" pitchFamily="34" charset="0"/>
                <a:hlinkClick r:id="rId5"/>
              </a:rPr>
              <a:t>office@lrschool.co.uk</a:t>
            </a:r>
            <a:r>
              <a:rPr lang="en-GB" sz="1400" dirty="0">
                <a:latin typeface="Segoe UI Light" panose="020B0502040204020203" pitchFamily="34" charset="0"/>
                <a:cs typeface="Segoe UI Light" panose="020B0502040204020203" pitchFamily="34" charset="0"/>
              </a:rPr>
              <a:t> </a:t>
            </a:r>
          </a:p>
          <a:p>
            <a:pPr algn="ctr"/>
            <a:r>
              <a:rPr lang="en-GB" sz="1400" dirty="0">
                <a:latin typeface="Segoe UI Light" panose="020B0502040204020203" pitchFamily="34" charset="0"/>
                <a:cs typeface="Segoe UI Light" panose="020B0502040204020203" pitchFamily="34" charset="0"/>
                <a:hlinkClick r:id="rId6"/>
              </a:rPr>
              <a:t>www.lentriseschool.co.uk</a:t>
            </a:r>
            <a:r>
              <a:rPr lang="en-GB" sz="1400" dirty="0">
                <a:latin typeface="Segoe UI Light" panose="020B0502040204020203" pitchFamily="34" charset="0"/>
                <a:cs typeface="Segoe UI Light" panose="020B0502040204020203" pitchFamily="34" charset="0"/>
              </a:rPr>
              <a:t> </a:t>
            </a:r>
            <a:endParaRPr lang="en-GB" sz="16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519076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SAFEGUARDING</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6625" name="Rectangle 1"/>
          <p:cNvSpPr>
            <a:spLocks noChangeArrowheads="1"/>
          </p:cNvSpPr>
          <p:nvPr/>
        </p:nvSpPr>
        <p:spPr bwMode="auto">
          <a:xfrm>
            <a:off x="260648" y="1466065"/>
            <a:ext cx="6309320" cy="58169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a:latin typeface="Segoe UI Light" panose="020B0502040204020203" pitchFamily="34" charset="0"/>
                <a:ea typeface="Times New Roman" pitchFamily="18" charset="0"/>
                <a:cs typeface="Segoe UI Light" panose="020B0502040204020203" pitchFamily="34" charset="0"/>
              </a:rPr>
              <a:t>“</a:t>
            </a:r>
            <a:r>
              <a:rPr lang="en-GB" sz="1200" dirty="0">
                <a:latin typeface="Segoe UI Light" panose="020B0502040204020203" pitchFamily="34" charset="0"/>
                <a:ea typeface="Times New Roman" pitchFamily="18" charset="0"/>
                <a:cs typeface="Segoe UI Light" panose="020B0502040204020203"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In accordance with our responsibilities under section 175/157 of the Education Act 2002 and “Keeping Children Safe in Education“ Sept 2023. There are four trained Designated Safeguarding Leads, the Headteacher Mrs J Watson, Deputy Headteacher Mrs R Small, and the two Assistant Headteachers Miss Boxall and Miss Johns,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a:latin typeface="Segoe UI Light" panose="020B0502040204020203" pitchFamily="34" charset="0"/>
                <a:ea typeface="Times New Roman" pitchFamily="18" charset="0"/>
                <a:cs typeface="Segoe UI Light" panose="020B0502040204020203" pitchFamily="34" charset="0"/>
                <a:hlinkClick r:id="rId2"/>
              </a:rPr>
              <a:t>www.lentriseschool.co.uk</a:t>
            </a: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a:cs typeface="Arial"/>
              </a:rPr>
              <a:t>TERM DATES 2023-2024</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30660" y="755576"/>
            <a:ext cx="4838700" cy="0"/>
          </a:xfrm>
          <a:prstGeom prst="straightConnector1">
            <a:avLst/>
          </a:prstGeom>
          <a:noFill/>
          <a:ln w="76200">
            <a:solidFill>
              <a:srgbClr val="FF0000"/>
            </a:solidFill>
            <a:round/>
            <a:headEnd/>
            <a:tailEnd/>
          </a:ln>
        </p:spPr>
      </p:cxnSp>
      <p:sp>
        <p:nvSpPr>
          <p:cNvPr id="4" name="Rectangle 3"/>
          <p:cNvSpPr/>
          <p:nvPr/>
        </p:nvSpPr>
        <p:spPr>
          <a:xfrm>
            <a:off x="260648" y="772666"/>
            <a:ext cx="6408712" cy="8586966"/>
          </a:xfrm>
          <a:prstGeom prst="rect">
            <a:avLst/>
          </a:prstGeom>
        </p:spPr>
        <p:txBody>
          <a:bodyPr wrap="square" lIns="91440" tIns="45720" rIns="91440" bIns="45720" anchor="t">
            <a:spAutoFit/>
          </a:bodyPr>
          <a:lstStyle/>
          <a:p>
            <a:r>
              <a:rPr lang="x-none" sz="1200" b="1" u="sng">
                <a:solidFill>
                  <a:srgbClr val="FF0000"/>
                </a:solidFill>
              </a:rPr>
              <a:t>Autumn Term 20</a:t>
            </a:r>
            <a:r>
              <a:rPr lang="en-GB" sz="1200" b="1" u="sng">
                <a:solidFill>
                  <a:srgbClr val="FF0000"/>
                </a:solidFill>
              </a:rPr>
              <a:t>23</a:t>
            </a:r>
            <a:endParaRPr lang="en-GB" sz="1200" b="1">
              <a:solidFill>
                <a:srgbClr val="FF0000"/>
              </a:solidFill>
            </a:endParaRPr>
          </a:p>
          <a:p>
            <a:endParaRPr lang="en-GB" sz="1200"/>
          </a:p>
          <a:p>
            <a:r>
              <a:rPr lang="en-GB" sz="1200" b="1">
                <a:latin typeface="Calibri"/>
                <a:cs typeface="Segoe UI"/>
              </a:rPr>
              <a:t>Open on the morning of:                                 Close at end of afternoon on:</a:t>
            </a:r>
            <a:endParaRPr lang="en-GB" sz="1200">
              <a:latin typeface="Calibri"/>
              <a:cs typeface="Segoe UI"/>
            </a:endParaRPr>
          </a:p>
          <a:p>
            <a:r>
              <a:rPr lang="en-GB" sz="1200">
                <a:latin typeface="Calibri"/>
                <a:cs typeface="Segoe UI"/>
              </a:rPr>
              <a:t>Tuesday 5</a:t>
            </a:r>
            <a:r>
              <a:rPr lang="en-GB" sz="1200" baseline="30000">
                <a:latin typeface="Calibri"/>
                <a:cs typeface="Segoe UI"/>
              </a:rPr>
              <a:t>th</a:t>
            </a:r>
            <a:r>
              <a:rPr lang="en-GB" sz="1200">
                <a:latin typeface="Calibri"/>
                <a:cs typeface="Segoe UI"/>
              </a:rPr>
              <a:t> September                                       Friday 20</a:t>
            </a:r>
            <a:r>
              <a:rPr lang="en-GB" sz="1200" baseline="30000">
                <a:latin typeface="Calibri"/>
                <a:cs typeface="Segoe UI"/>
              </a:rPr>
              <a:t>th</a:t>
            </a:r>
            <a:r>
              <a:rPr lang="en-GB" sz="1200">
                <a:latin typeface="Calibri"/>
                <a:cs typeface="Segoe UI"/>
              </a:rPr>
              <a:t> October</a:t>
            </a:r>
            <a:endParaRPr lang="en-GB" sz="1200">
              <a:latin typeface="Calibri"/>
              <a:cs typeface="Calibri"/>
            </a:endParaRPr>
          </a:p>
          <a:p>
            <a:r>
              <a:rPr lang="en-GB" sz="1200">
                <a:latin typeface="Calibri"/>
                <a:cs typeface="Segoe UI"/>
              </a:rPr>
              <a:t>(*INSET: Friday 1</a:t>
            </a:r>
            <a:r>
              <a:rPr lang="en-GB" sz="1200" baseline="30000">
                <a:latin typeface="Calibri"/>
                <a:cs typeface="Segoe UI"/>
              </a:rPr>
              <a:t>st</a:t>
            </a:r>
            <a:r>
              <a:rPr lang="en-GB" sz="1200">
                <a:latin typeface="Calibri"/>
                <a:cs typeface="Segoe UI"/>
              </a:rPr>
              <a:t> September, Monday 4</a:t>
            </a:r>
            <a:r>
              <a:rPr lang="en-GB" sz="1200" baseline="30000">
                <a:latin typeface="Calibri"/>
                <a:cs typeface="Segoe UI"/>
              </a:rPr>
              <a:t>th</a:t>
            </a:r>
            <a:r>
              <a:rPr lang="en-GB" sz="1200">
                <a:latin typeface="Calibri"/>
                <a:cs typeface="Segoe UI"/>
              </a:rPr>
              <a:t> September) </a:t>
            </a:r>
            <a:endParaRPr lang="en-GB" sz="1200">
              <a:latin typeface="Calibri"/>
              <a:cs typeface="Calibri"/>
            </a:endParaRPr>
          </a:p>
          <a:p>
            <a:endParaRPr lang="en-GB" sz="1200">
              <a:cs typeface="Calibri"/>
            </a:endParaRPr>
          </a:p>
          <a:p>
            <a:r>
              <a:rPr lang="en-GB" sz="1200" b="1">
                <a:latin typeface="Calibri"/>
                <a:cs typeface="Segoe UI"/>
              </a:rPr>
              <a:t>(Half Term – Monday 23</a:t>
            </a:r>
            <a:r>
              <a:rPr lang="en-GB" sz="1200" b="1" baseline="30000">
                <a:latin typeface="Calibri"/>
                <a:cs typeface="Segoe UI"/>
              </a:rPr>
              <a:t>rd</a:t>
            </a:r>
            <a:r>
              <a:rPr lang="en-GB" sz="1200" b="1">
                <a:latin typeface="Calibri"/>
                <a:cs typeface="Segoe UI"/>
              </a:rPr>
              <a:t> October – Friday 27</a:t>
            </a:r>
            <a:r>
              <a:rPr lang="en-GB" sz="1200" b="1" baseline="30000">
                <a:latin typeface="Calibri"/>
                <a:cs typeface="Segoe UI"/>
              </a:rPr>
              <a:t>th</a:t>
            </a:r>
            <a:r>
              <a:rPr lang="en-GB" sz="1200" b="1">
                <a:latin typeface="Calibri"/>
                <a:cs typeface="Segoe UI"/>
              </a:rPr>
              <a:t> October)</a:t>
            </a:r>
            <a:endParaRPr lang="en-GB" sz="1200">
              <a:latin typeface="Calibri"/>
              <a:cs typeface="Segoe UI"/>
            </a:endParaRPr>
          </a:p>
          <a:p>
            <a:endParaRPr lang="en-GB" sz="1200">
              <a:cs typeface="Calibri"/>
            </a:endParaRPr>
          </a:p>
          <a:p>
            <a:r>
              <a:rPr lang="en-GB" sz="1200">
                <a:latin typeface="Calibri"/>
                <a:cs typeface="Segoe UI"/>
              </a:rPr>
              <a:t>Monday 30</a:t>
            </a:r>
            <a:r>
              <a:rPr lang="en-GB" sz="1200" baseline="30000">
                <a:latin typeface="Calibri"/>
                <a:cs typeface="Segoe UI"/>
              </a:rPr>
              <a:t>th</a:t>
            </a:r>
            <a:r>
              <a:rPr lang="en-GB" sz="1200">
                <a:latin typeface="Calibri"/>
                <a:cs typeface="Segoe UI"/>
              </a:rPr>
              <a:t> October                                         Friday 15</a:t>
            </a:r>
            <a:r>
              <a:rPr lang="en-GB" sz="1200" baseline="30000">
                <a:latin typeface="Calibri"/>
                <a:cs typeface="Segoe UI"/>
              </a:rPr>
              <a:t>th</a:t>
            </a:r>
            <a:r>
              <a:rPr lang="en-GB" sz="1200">
                <a:latin typeface="Calibri"/>
                <a:cs typeface="Segoe UI"/>
              </a:rPr>
              <a:t> December</a:t>
            </a:r>
          </a:p>
          <a:p>
            <a:endParaRPr lang="en-GB" sz="1200">
              <a:cs typeface="Calibri"/>
            </a:endParaRPr>
          </a:p>
          <a:p>
            <a:r>
              <a:rPr lang="en-GB" sz="1200" b="1">
                <a:latin typeface="Calibri"/>
                <a:cs typeface="Segoe UI"/>
              </a:rPr>
              <a:t>(Christmas – Tuesday 19</a:t>
            </a:r>
            <a:r>
              <a:rPr lang="en-GB" sz="1200" b="1" baseline="30000">
                <a:latin typeface="Calibri"/>
                <a:cs typeface="Segoe UI"/>
              </a:rPr>
              <a:t>th</a:t>
            </a:r>
            <a:r>
              <a:rPr lang="en-GB" sz="1200" b="1">
                <a:latin typeface="Calibri"/>
                <a:cs typeface="Segoe UI"/>
              </a:rPr>
              <a:t> December – Tuesday 2</a:t>
            </a:r>
            <a:r>
              <a:rPr lang="en-GB" sz="1200" b="1" baseline="30000">
                <a:latin typeface="Calibri"/>
                <a:cs typeface="Segoe UI"/>
              </a:rPr>
              <a:t>nd</a:t>
            </a:r>
            <a:r>
              <a:rPr lang="en-GB" sz="1200" b="1">
                <a:latin typeface="Calibri"/>
                <a:cs typeface="Segoe UI"/>
              </a:rPr>
              <a:t> January)</a:t>
            </a:r>
            <a:endParaRPr lang="en-GB" sz="1200">
              <a:latin typeface="Calibri"/>
              <a:cs typeface="Segoe UI"/>
            </a:endParaRPr>
          </a:p>
          <a:p>
            <a:r>
              <a:rPr lang="en-GB" sz="1200">
                <a:latin typeface="Calibri"/>
                <a:cs typeface="Segoe UI"/>
              </a:rPr>
              <a:t>(*INSET: Monday 18</a:t>
            </a:r>
            <a:r>
              <a:rPr lang="en-GB" sz="1200" baseline="30000">
                <a:latin typeface="Calibri"/>
                <a:cs typeface="Segoe UI"/>
              </a:rPr>
              <a:t>th</a:t>
            </a:r>
            <a:r>
              <a:rPr lang="en-GB" sz="1200">
                <a:latin typeface="Calibri"/>
                <a:cs typeface="Segoe UI"/>
              </a:rPr>
              <a:t> December)</a:t>
            </a:r>
            <a:endParaRPr lang="en-GB" sz="1200">
              <a:latin typeface="Calibri"/>
              <a:cs typeface="Calibri"/>
            </a:endParaRPr>
          </a:p>
          <a:p>
            <a:endParaRPr lang="en-GB" sz="1200" b="1">
              <a:highlight>
                <a:srgbClr val="FFFF00"/>
              </a:highlight>
              <a:cs typeface="Calibri"/>
            </a:endParaRPr>
          </a:p>
          <a:p>
            <a:endParaRPr lang="en-GB" sz="1200"/>
          </a:p>
          <a:p>
            <a:r>
              <a:rPr lang="en-GB" sz="1200" b="1" u="sng">
                <a:solidFill>
                  <a:srgbClr val="FF0000"/>
                </a:solidFill>
              </a:rPr>
              <a:t>Spring Term 2024</a:t>
            </a:r>
            <a:endParaRPr lang="en-GB" sz="1200">
              <a:solidFill>
                <a:srgbClr val="FF0000"/>
              </a:solidFill>
            </a:endParaRPr>
          </a:p>
          <a:p>
            <a:endParaRPr lang="en-GB" sz="1200"/>
          </a:p>
          <a:p>
            <a:r>
              <a:rPr lang="en-GB" sz="1200" b="1">
                <a:latin typeface="Calibri"/>
                <a:cs typeface="Segoe UI"/>
              </a:rPr>
              <a:t>Open on the morning of:                                 Close at end of afternoon on:</a:t>
            </a:r>
            <a:endParaRPr lang="en-GB" sz="1200">
              <a:latin typeface="Calibri"/>
              <a:cs typeface="Segoe UI"/>
            </a:endParaRPr>
          </a:p>
          <a:p>
            <a:r>
              <a:rPr lang="en-GB" sz="1200">
                <a:latin typeface="Calibri"/>
                <a:cs typeface="Segoe UI"/>
              </a:rPr>
              <a:t>Thursday 4</a:t>
            </a:r>
            <a:r>
              <a:rPr lang="en-GB" sz="1200" baseline="30000">
                <a:latin typeface="Calibri"/>
                <a:cs typeface="Segoe UI"/>
              </a:rPr>
              <a:t>th</a:t>
            </a:r>
            <a:r>
              <a:rPr lang="en-GB" sz="1200">
                <a:latin typeface="Calibri"/>
                <a:cs typeface="Segoe UI"/>
              </a:rPr>
              <a:t> January                                          Friday 9</a:t>
            </a:r>
            <a:r>
              <a:rPr lang="en-GB" sz="1200" baseline="30000">
                <a:latin typeface="Calibri"/>
                <a:cs typeface="Segoe UI"/>
              </a:rPr>
              <a:t>th</a:t>
            </a:r>
            <a:r>
              <a:rPr lang="en-GB" sz="1200">
                <a:latin typeface="Calibri"/>
                <a:cs typeface="Segoe UI"/>
              </a:rPr>
              <a:t> February </a:t>
            </a:r>
          </a:p>
          <a:p>
            <a:r>
              <a:rPr lang="en-GB" sz="1200">
                <a:latin typeface="Calibri"/>
                <a:cs typeface="Segoe UI"/>
              </a:rPr>
              <a:t>(*INSET: Wednesday 3</a:t>
            </a:r>
            <a:r>
              <a:rPr lang="en-GB" sz="1200" baseline="30000">
                <a:latin typeface="Calibri"/>
                <a:cs typeface="Segoe UI"/>
              </a:rPr>
              <a:t>rd</a:t>
            </a:r>
            <a:r>
              <a:rPr lang="en-GB" sz="1200">
                <a:latin typeface="Calibri"/>
                <a:cs typeface="Segoe UI"/>
              </a:rPr>
              <a:t> January)</a:t>
            </a:r>
          </a:p>
          <a:p>
            <a:endParaRPr lang="en-GB" sz="1200">
              <a:cs typeface="Calibri"/>
            </a:endParaRPr>
          </a:p>
          <a:p>
            <a:r>
              <a:rPr lang="en-GB" sz="1200" b="1">
                <a:latin typeface="Calibri"/>
                <a:cs typeface="Segoe UI"/>
              </a:rPr>
              <a:t>(Half Term – Monday 12</a:t>
            </a:r>
            <a:r>
              <a:rPr lang="en-GB" sz="1200" b="1" baseline="30000">
                <a:latin typeface="Calibri"/>
                <a:cs typeface="Segoe UI"/>
              </a:rPr>
              <a:t>th</a:t>
            </a:r>
            <a:r>
              <a:rPr lang="en-GB" sz="1200" b="1">
                <a:latin typeface="Calibri"/>
                <a:cs typeface="Segoe UI"/>
              </a:rPr>
              <a:t> February – Friday 16</a:t>
            </a:r>
            <a:r>
              <a:rPr lang="en-GB" sz="1200" b="1" baseline="30000">
                <a:latin typeface="Calibri"/>
                <a:cs typeface="Segoe UI"/>
              </a:rPr>
              <a:t>th</a:t>
            </a:r>
            <a:r>
              <a:rPr lang="en-GB" sz="1200" b="1">
                <a:latin typeface="Calibri"/>
                <a:cs typeface="Segoe UI"/>
              </a:rPr>
              <a:t> February)</a:t>
            </a:r>
            <a:endParaRPr lang="en-GB" sz="1200">
              <a:latin typeface="Calibri"/>
              <a:cs typeface="Segoe UI"/>
            </a:endParaRPr>
          </a:p>
          <a:p>
            <a:endParaRPr lang="en-GB" sz="1200">
              <a:cs typeface="Calibri"/>
            </a:endParaRPr>
          </a:p>
          <a:p>
            <a:r>
              <a:rPr lang="en-GB" sz="1200">
                <a:latin typeface="Calibri"/>
                <a:cs typeface="Segoe UI"/>
              </a:rPr>
              <a:t>Monday 19</a:t>
            </a:r>
            <a:r>
              <a:rPr lang="en-GB" sz="1200" baseline="30000">
                <a:latin typeface="Calibri"/>
                <a:cs typeface="Segoe UI"/>
              </a:rPr>
              <a:t>th</a:t>
            </a:r>
            <a:r>
              <a:rPr lang="en-GB" sz="1200">
                <a:latin typeface="Calibri"/>
                <a:cs typeface="Segoe UI"/>
              </a:rPr>
              <a:t> February                                        Thursday 28</a:t>
            </a:r>
            <a:r>
              <a:rPr lang="en-GB" sz="1200" baseline="30000">
                <a:latin typeface="Calibri"/>
                <a:cs typeface="Segoe UI"/>
              </a:rPr>
              <a:t>th</a:t>
            </a:r>
            <a:r>
              <a:rPr lang="en-GB" sz="1200">
                <a:latin typeface="Calibri"/>
                <a:cs typeface="Segoe UI"/>
              </a:rPr>
              <a:t> March </a:t>
            </a:r>
            <a:endParaRPr lang="en-GB" sz="1200">
              <a:cs typeface="Calibri"/>
            </a:endParaRPr>
          </a:p>
          <a:p>
            <a:endParaRPr lang="en-GB" sz="1200">
              <a:cs typeface="Calibri"/>
            </a:endParaRPr>
          </a:p>
          <a:p>
            <a:r>
              <a:rPr lang="en-GB" sz="1200" b="1">
                <a:latin typeface="Calibri"/>
                <a:cs typeface="Segoe UI"/>
              </a:rPr>
              <a:t>(Easter – Friday 29</a:t>
            </a:r>
            <a:r>
              <a:rPr lang="en-GB" sz="1200" b="1" baseline="30000">
                <a:latin typeface="Calibri"/>
                <a:cs typeface="Segoe UI"/>
              </a:rPr>
              <a:t>th</a:t>
            </a:r>
            <a:r>
              <a:rPr lang="en-GB" sz="1200" b="1">
                <a:latin typeface="Calibri"/>
                <a:cs typeface="Segoe UI"/>
              </a:rPr>
              <a:t> March – Friday 12</a:t>
            </a:r>
            <a:r>
              <a:rPr lang="en-GB" sz="1200" b="1" baseline="30000">
                <a:latin typeface="Calibri"/>
                <a:cs typeface="Segoe UI"/>
              </a:rPr>
              <a:t>th</a:t>
            </a:r>
            <a:r>
              <a:rPr lang="en-GB" sz="1200" b="1">
                <a:latin typeface="Calibri"/>
                <a:cs typeface="Segoe UI"/>
              </a:rPr>
              <a:t> April)</a:t>
            </a:r>
            <a:endParaRPr lang="en-GB" sz="1200">
              <a:latin typeface="Calibri"/>
              <a:cs typeface="Segoe UI"/>
            </a:endParaRPr>
          </a:p>
          <a:p>
            <a:endParaRPr lang="en-GB" sz="1200" b="1">
              <a:cs typeface="Calibri"/>
            </a:endParaRPr>
          </a:p>
          <a:p>
            <a:endParaRPr lang="en-GB" sz="1200"/>
          </a:p>
          <a:p>
            <a:r>
              <a:rPr lang="en-GB" sz="1200" b="1" u="sng">
                <a:solidFill>
                  <a:srgbClr val="FF0000"/>
                </a:solidFill>
              </a:rPr>
              <a:t>Summer Term 2024</a:t>
            </a:r>
            <a:endParaRPr lang="en-GB" sz="1200">
              <a:solidFill>
                <a:srgbClr val="FF0000"/>
              </a:solidFill>
            </a:endParaRPr>
          </a:p>
          <a:p>
            <a:endParaRPr lang="en-GB" sz="1200"/>
          </a:p>
          <a:p>
            <a:r>
              <a:rPr lang="en-GB" sz="1200" b="1">
                <a:latin typeface="Calibri"/>
                <a:cs typeface="Segoe UI"/>
              </a:rPr>
              <a:t>Open on the morning of:                                 Close at end of afternoon on:</a:t>
            </a:r>
            <a:endParaRPr lang="en-GB" sz="1200">
              <a:latin typeface="Calibri"/>
              <a:cs typeface="Segoe UI"/>
            </a:endParaRPr>
          </a:p>
          <a:p>
            <a:r>
              <a:rPr lang="en-GB" sz="1200">
                <a:latin typeface="Calibri"/>
                <a:cs typeface="Segoe UI"/>
              </a:rPr>
              <a:t>Monday 15</a:t>
            </a:r>
            <a:r>
              <a:rPr lang="en-GB" sz="1200" baseline="30000">
                <a:latin typeface="Calibri"/>
                <a:cs typeface="Segoe UI"/>
              </a:rPr>
              <a:t>th</a:t>
            </a:r>
            <a:r>
              <a:rPr lang="en-GB" sz="1200">
                <a:latin typeface="Calibri"/>
                <a:cs typeface="Segoe UI"/>
              </a:rPr>
              <a:t> April                                              Thursday 23</a:t>
            </a:r>
            <a:r>
              <a:rPr lang="en-GB" sz="1200" baseline="30000">
                <a:latin typeface="Calibri"/>
                <a:cs typeface="Segoe UI"/>
              </a:rPr>
              <a:t>rd</a:t>
            </a:r>
            <a:r>
              <a:rPr lang="en-GB" sz="1200">
                <a:latin typeface="Calibri"/>
                <a:cs typeface="Segoe UI"/>
              </a:rPr>
              <a:t> May</a:t>
            </a:r>
          </a:p>
          <a:p>
            <a:r>
              <a:rPr lang="en-GB" sz="1200">
                <a:latin typeface="Calibri"/>
                <a:cs typeface="Segoe UI"/>
              </a:rPr>
              <a:t>(*INSET: Friday 24</a:t>
            </a:r>
            <a:r>
              <a:rPr lang="en-GB" sz="1200" baseline="30000">
                <a:latin typeface="Calibri"/>
                <a:cs typeface="Segoe UI"/>
              </a:rPr>
              <a:t>th</a:t>
            </a:r>
            <a:r>
              <a:rPr lang="en-GB" sz="1200">
                <a:latin typeface="Calibri"/>
                <a:cs typeface="Segoe UI"/>
              </a:rPr>
              <a:t> May)</a:t>
            </a:r>
          </a:p>
          <a:p>
            <a:endParaRPr lang="en-GB" sz="1200">
              <a:cs typeface="Calibri"/>
            </a:endParaRPr>
          </a:p>
          <a:p>
            <a:r>
              <a:rPr lang="en-GB" sz="1200" b="1">
                <a:latin typeface="Calibri"/>
                <a:cs typeface="Segoe UI"/>
              </a:rPr>
              <a:t>(Half Term – Monday 27</a:t>
            </a:r>
            <a:r>
              <a:rPr lang="en-GB" sz="1200" b="1" baseline="30000">
                <a:latin typeface="Calibri"/>
                <a:cs typeface="Segoe UI"/>
              </a:rPr>
              <a:t>th</a:t>
            </a:r>
            <a:r>
              <a:rPr lang="en-GB" sz="1200" b="1">
                <a:latin typeface="Calibri"/>
                <a:cs typeface="Segoe UI"/>
              </a:rPr>
              <a:t> May – Friday 31</a:t>
            </a:r>
            <a:r>
              <a:rPr lang="en-GB" sz="1200" b="1" baseline="30000">
                <a:latin typeface="Calibri"/>
                <a:cs typeface="Segoe UI"/>
              </a:rPr>
              <a:t>st</a:t>
            </a:r>
            <a:r>
              <a:rPr lang="en-GB" sz="1200" b="1">
                <a:latin typeface="Calibri"/>
                <a:cs typeface="Segoe UI"/>
              </a:rPr>
              <a:t> May)</a:t>
            </a:r>
            <a:endParaRPr lang="en-GB" sz="1200">
              <a:latin typeface="Calibri"/>
              <a:cs typeface="Segoe UI"/>
            </a:endParaRPr>
          </a:p>
          <a:p>
            <a:endParaRPr lang="en-GB" sz="1200">
              <a:cs typeface="Calibri"/>
            </a:endParaRPr>
          </a:p>
          <a:p>
            <a:r>
              <a:rPr lang="en-GB" sz="1200">
                <a:latin typeface="Calibri"/>
                <a:cs typeface="Segoe UI"/>
              </a:rPr>
              <a:t>Monday 3</a:t>
            </a:r>
            <a:r>
              <a:rPr lang="en-GB" sz="1200" baseline="30000">
                <a:latin typeface="Calibri"/>
                <a:cs typeface="Segoe UI"/>
              </a:rPr>
              <a:t>rd</a:t>
            </a:r>
            <a:r>
              <a:rPr lang="en-GB" sz="1200">
                <a:latin typeface="Calibri"/>
                <a:cs typeface="Segoe UI"/>
              </a:rPr>
              <a:t> June                                                Friday 19</a:t>
            </a:r>
            <a:r>
              <a:rPr lang="en-GB" sz="1200" baseline="30000">
                <a:latin typeface="Calibri"/>
                <a:cs typeface="Segoe UI"/>
              </a:rPr>
              <a:t>th</a:t>
            </a:r>
            <a:r>
              <a:rPr lang="en-GB" sz="1200">
                <a:latin typeface="Calibri"/>
                <a:cs typeface="Segoe UI"/>
              </a:rPr>
              <a:t> July</a:t>
            </a:r>
          </a:p>
          <a:p>
            <a:r>
              <a:rPr lang="en-GB" sz="1200">
                <a:latin typeface="Calibri"/>
                <a:cs typeface="Segoe UI"/>
              </a:rPr>
              <a:t>(*INSET: Monday 22</a:t>
            </a:r>
            <a:r>
              <a:rPr lang="en-GB" sz="1200" baseline="30000">
                <a:latin typeface="Calibri"/>
                <a:cs typeface="Segoe UI"/>
              </a:rPr>
              <a:t>nd</a:t>
            </a:r>
            <a:r>
              <a:rPr lang="en-GB" sz="1200">
                <a:latin typeface="Calibri"/>
                <a:cs typeface="Segoe UI"/>
              </a:rPr>
              <a:t> July, Tuesday 23</a:t>
            </a:r>
            <a:r>
              <a:rPr lang="en-GB" sz="1200" baseline="30000">
                <a:latin typeface="Calibri"/>
                <a:cs typeface="Segoe UI"/>
              </a:rPr>
              <a:t>rd</a:t>
            </a:r>
            <a:r>
              <a:rPr lang="en-GB" sz="1200">
                <a:latin typeface="Calibri"/>
                <a:cs typeface="Segoe UI"/>
              </a:rPr>
              <a:t> July)</a:t>
            </a:r>
          </a:p>
          <a:p>
            <a:endParaRPr lang="en-GB" sz="1200">
              <a:cs typeface="Calibri"/>
            </a:endParaRPr>
          </a:p>
          <a:p>
            <a:endParaRPr lang="en-GB" sz="1200">
              <a:cs typeface="Calibri"/>
            </a:endParaRPr>
          </a:p>
          <a:p>
            <a:r>
              <a:rPr lang="en-GB" sz="1200" b="1">
                <a:latin typeface="Calibri"/>
                <a:cs typeface="Segoe UI"/>
              </a:rPr>
              <a:t>Early May Bank Holiday: Monday 6</a:t>
            </a:r>
            <a:r>
              <a:rPr lang="en-GB" sz="1200" b="1" baseline="30000">
                <a:latin typeface="Calibri"/>
                <a:cs typeface="Segoe UI"/>
              </a:rPr>
              <a:t>th</a:t>
            </a:r>
            <a:r>
              <a:rPr lang="en-GB" sz="1200" b="1">
                <a:latin typeface="Calibri"/>
                <a:cs typeface="Segoe UI"/>
              </a:rPr>
              <a:t> May </a:t>
            </a:r>
            <a:endParaRPr lang="en-GB" sz="1200">
              <a:latin typeface="Calibri"/>
              <a:cs typeface="Segoe UI"/>
            </a:endParaRPr>
          </a:p>
          <a:p>
            <a:endParaRPr lang="en-GB" sz="1200">
              <a:cs typeface="Calibri"/>
            </a:endParaRPr>
          </a:p>
          <a:p>
            <a:r>
              <a:rPr lang="en-GB" sz="1200">
                <a:latin typeface="Calibri"/>
                <a:cs typeface="Segoe UI"/>
              </a:rPr>
              <a:t>* Inset days are for the staff only.</a:t>
            </a:r>
          </a:p>
          <a:p>
            <a:endParaRPr lang="en-GB" sz="1200">
              <a:cs typeface="Calibri"/>
            </a:endParaRPr>
          </a:p>
          <a:p>
            <a:r>
              <a:rPr lang="en-GB" sz="1200">
                <a:latin typeface="Calibri"/>
                <a:cs typeface="Segoe UI"/>
              </a:rPr>
              <a:t>Whether term is starting or ending, the school start and finish times are the same.     </a:t>
            </a:r>
            <a:endParaRPr lang="en-GB" sz="1200">
              <a:cs typeface="Calibri"/>
            </a:endParaRPr>
          </a:p>
          <a:p>
            <a:endParaRPr lang="en-GB" sz="1200" b="1">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CONTENTS</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5" name="AutoShape 3"/>
          <p:cNvCxnSpPr>
            <a:cxnSpLocks noChangeShapeType="1"/>
          </p:cNvCxnSpPr>
          <p:nvPr/>
        </p:nvCxnSpPr>
        <p:spPr bwMode="auto">
          <a:xfrm flipH="1">
            <a:off x="1844824" y="755576"/>
            <a:ext cx="4838700" cy="0"/>
          </a:xfrm>
          <a:prstGeom prst="straightConnector1">
            <a:avLst/>
          </a:prstGeom>
          <a:noFill/>
          <a:ln w="76200">
            <a:solidFill>
              <a:srgbClr val="FF0000"/>
            </a:solidFill>
            <a:round/>
            <a:headEnd/>
            <a:tailEnd/>
          </a:ln>
        </p:spPr>
      </p:cxnSp>
      <p:graphicFrame>
        <p:nvGraphicFramePr>
          <p:cNvPr id="6" name="Table 5"/>
          <p:cNvGraphicFramePr>
            <a:graphicFrameLocks noGrp="1"/>
          </p:cNvGraphicFramePr>
          <p:nvPr>
            <p:extLst>
              <p:ext uri="{D42A27DB-BD31-4B8C-83A1-F6EECF244321}">
                <p14:modId xmlns:p14="http://schemas.microsoft.com/office/powerpoint/2010/main" val="4112814300"/>
              </p:ext>
            </p:extLst>
          </p:nvPr>
        </p:nvGraphicFramePr>
        <p:xfrm>
          <a:off x="476672" y="1259632"/>
          <a:ext cx="5976664" cy="1436799"/>
        </p:xfrm>
        <a:graphic>
          <a:graphicData uri="http://schemas.openxmlformats.org/drawingml/2006/table">
            <a:tbl>
              <a:tblPr/>
              <a:tblGrid>
                <a:gridCol w="4399873">
                  <a:extLst>
                    <a:ext uri="{9D8B030D-6E8A-4147-A177-3AD203B41FA5}">
                      <a16:colId xmlns:a16="http://schemas.microsoft.com/office/drawing/2014/main" val="20000"/>
                    </a:ext>
                  </a:extLst>
                </a:gridCol>
                <a:gridCol w="1576791">
                  <a:extLst>
                    <a:ext uri="{9D8B030D-6E8A-4147-A177-3AD203B41FA5}">
                      <a16:colId xmlns:a16="http://schemas.microsoft.com/office/drawing/2014/main" val="20001"/>
                    </a:ext>
                  </a:extLst>
                </a:gridCol>
              </a:tblGrid>
              <a:tr h="205257">
                <a:tc>
                  <a:txBody>
                    <a:bodyPr/>
                    <a:lstStyle/>
                    <a:p>
                      <a:pPr>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Year 4 Information</a:t>
                      </a:r>
                    </a:p>
                  </a:txBody>
                  <a:tcPr marL="55838" marR="55838" marT="0" marB="0">
                    <a:lnL>
                      <a:noFill/>
                    </a:lnL>
                    <a:lnR>
                      <a:noFill/>
                    </a:lnR>
                    <a:lnT>
                      <a:noFill/>
                    </a:lnT>
                    <a:lnB>
                      <a:noFill/>
                    </a:lnB>
                  </a:tcPr>
                </a:tc>
                <a:tc>
                  <a:txBody>
                    <a:bodyPr/>
                    <a:lstStyle/>
                    <a:p>
                      <a:pPr algn="r">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3</a:t>
                      </a:r>
                    </a:p>
                  </a:txBody>
                  <a:tcPr marL="55838" marR="55838" marT="0" marB="0">
                    <a:lnL>
                      <a:noFill/>
                    </a:lnL>
                    <a:lnR>
                      <a:noFill/>
                    </a:lnR>
                    <a:lnT>
                      <a:noFill/>
                    </a:lnT>
                    <a:lnB>
                      <a:noFill/>
                    </a:lnB>
                  </a:tcPr>
                </a:tc>
                <a:extLst>
                  <a:ext uri="{0D108BD9-81ED-4DB2-BD59-A6C34878D82A}">
                    <a16:rowId xmlns:a16="http://schemas.microsoft.com/office/drawing/2014/main" val="10000"/>
                  </a:ext>
                </a:extLst>
              </a:tr>
              <a:tr h="205257">
                <a:tc>
                  <a:txBody>
                    <a:bodyPr/>
                    <a:lstStyle/>
                    <a:p>
                      <a:pPr>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Curriculum </a:t>
                      </a: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Segoe UI Light" panose="020B0502040204020203" pitchFamily="34" charset="0"/>
                          <a:ea typeface="Times New Roman"/>
                          <a:cs typeface="Segoe UI Light" panose="020B0502040204020203" pitchFamily="34" charset="0"/>
                        </a:rPr>
                        <a:t>4</a:t>
                      </a:r>
                    </a:p>
                  </a:txBody>
                  <a:tcPr marL="55838" marR="55838" marT="0" marB="0">
                    <a:lnL>
                      <a:noFill/>
                    </a:lnL>
                    <a:lnR>
                      <a:noFill/>
                    </a:lnR>
                    <a:lnT>
                      <a:noFill/>
                    </a:lnT>
                    <a:lnB>
                      <a:noFill/>
                    </a:lnB>
                  </a:tcPr>
                </a:tc>
                <a:extLst>
                  <a:ext uri="{0D108BD9-81ED-4DB2-BD59-A6C34878D82A}">
                    <a16:rowId xmlns:a16="http://schemas.microsoft.com/office/drawing/2014/main" val="10001"/>
                  </a:ext>
                </a:extLst>
              </a:tr>
              <a:tr h="205257">
                <a:tc>
                  <a:txBody>
                    <a:bodyPr/>
                    <a:lstStyle/>
                    <a:p>
                      <a:pPr>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Attendance and punctuality</a:t>
                      </a:r>
                    </a:p>
                  </a:txBody>
                  <a:tcPr marL="55838" marR="55838" marT="0" marB="0">
                    <a:lnL>
                      <a:noFill/>
                    </a:lnL>
                    <a:lnR>
                      <a:noFill/>
                    </a:lnR>
                    <a:lnT>
                      <a:noFill/>
                    </a:lnT>
                    <a:lnB>
                      <a:noFill/>
                    </a:lnB>
                  </a:tcPr>
                </a:tc>
                <a:tc>
                  <a:txBody>
                    <a:bodyPr/>
                    <a:lstStyle/>
                    <a:p>
                      <a:pPr algn="r">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5</a:t>
                      </a:r>
                    </a:p>
                  </a:txBody>
                  <a:tcPr marL="55838" marR="55838" marT="0" marB="0">
                    <a:lnL>
                      <a:noFill/>
                    </a:lnL>
                    <a:lnR>
                      <a:noFill/>
                    </a:lnR>
                    <a:lnT>
                      <a:noFill/>
                    </a:lnT>
                    <a:lnB>
                      <a:noFill/>
                    </a:lnB>
                  </a:tcPr>
                </a:tc>
                <a:extLst>
                  <a:ext uri="{0D108BD9-81ED-4DB2-BD59-A6C34878D82A}">
                    <a16:rowId xmlns:a16="http://schemas.microsoft.com/office/drawing/2014/main" val="10002"/>
                  </a:ext>
                </a:extLst>
              </a:tr>
              <a:tr h="205257">
                <a:tc>
                  <a:txBody>
                    <a:bodyPr/>
                    <a:lstStyle/>
                    <a:p>
                      <a:pPr>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Our Open Door Policy</a:t>
                      </a:r>
                    </a:p>
                  </a:txBody>
                  <a:tcPr marL="55838" marR="55838" marT="0" marB="0">
                    <a:lnL>
                      <a:noFill/>
                    </a:lnL>
                    <a:lnR>
                      <a:noFill/>
                    </a:lnR>
                    <a:lnT>
                      <a:noFill/>
                    </a:lnT>
                    <a:lnB>
                      <a:noFill/>
                    </a:lnB>
                  </a:tcPr>
                </a:tc>
                <a:tc>
                  <a:txBody>
                    <a:bodyPr/>
                    <a:lstStyle/>
                    <a:p>
                      <a:pPr algn="r">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6</a:t>
                      </a:r>
                    </a:p>
                  </a:txBody>
                  <a:tcPr marL="55838" marR="55838" marT="0" marB="0">
                    <a:lnL>
                      <a:noFill/>
                    </a:lnL>
                    <a:lnR>
                      <a:noFill/>
                    </a:lnR>
                    <a:lnT>
                      <a:noFill/>
                    </a:lnT>
                    <a:lnB>
                      <a:noFill/>
                    </a:lnB>
                  </a:tcPr>
                </a:tc>
                <a:extLst>
                  <a:ext uri="{0D108BD9-81ED-4DB2-BD59-A6C34878D82A}">
                    <a16:rowId xmlns:a16="http://schemas.microsoft.com/office/drawing/2014/main" val="10003"/>
                  </a:ext>
                </a:extLst>
              </a:tr>
              <a:tr h="205257">
                <a:tc>
                  <a:txBody>
                    <a:bodyPr/>
                    <a:lstStyle/>
                    <a:p>
                      <a:pPr>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Free School Meals and Pupil Premium Funding</a:t>
                      </a:r>
                    </a:p>
                  </a:txBody>
                  <a:tcPr marL="55838" marR="55838" marT="0" marB="0">
                    <a:lnL>
                      <a:noFill/>
                    </a:lnL>
                    <a:lnR>
                      <a:noFill/>
                    </a:lnR>
                    <a:lnT>
                      <a:noFill/>
                    </a:lnT>
                    <a:lnB>
                      <a:noFill/>
                    </a:lnB>
                  </a:tcPr>
                </a:tc>
                <a:tc>
                  <a:txBody>
                    <a:bodyPr/>
                    <a:lstStyle/>
                    <a:p>
                      <a:pPr algn="r">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7</a:t>
                      </a:r>
                    </a:p>
                  </a:txBody>
                  <a:tcPr marL="55838" marR="55838" marT="0" marB="0">
                    <a:lnL>
                      <a:noFill/>
                    </a:lnL>
                    <a:lnR>
                      <a:noFill/>
                    </a:lnR>
                    <a:lnT>
                      <a:noFill/>
                    </a:lnT>
                    <a:lnB>
                      <a:noFill/>
                    </a:lnB>
                  </a:tcPr>
                </a:tc>
                <a:extLst>
                  <a:ext uri="{0D108BD9-81ED-4DB2-BD59-A6C34878D82A}">
                    <a16:rowId xmlns:a16="http://schemas.microsoft.com/office/drawing/2014/main" val="10004"/>
                  </a:ext>
                </a:extLst>
              </a:tr>
              <a:tr h="205257">
                <a:tc>
                  <a:txBody>
                    <a:bodyPr/>
                    <a:lstStyle/>
                    <a:p>
                      <a:pPr>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Safeguarding Information </a:t>
                      </a:r>
                    </a:p>
                  </a:txBody>
                  <a:tcPr marL="55838" marR="55838" marT="0" marB="0">
                    <a:lnL>
                      <a:noFill/>
                    </a:lnL>
                    <a:lnR>
                      <a:noFill/>
                    </a:lnR>
                    <a:lnT>
                      <a:noFill/>
                    </a:lnT>
                    <a:lnB>
                      <a:noFill/>
                    </a:lnB>
                  </a:tcPr>
                </a:tc>
                <a:tc>
                  <a:txBody>
                    <a:bodyPr/>
                    <a:lstStyle/>
                    <a:p>
                      <a:pPr algn="r">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10</a:t>
                      </a:r>
                    </a:p>
                  </a:txBody>
                  <a:tcPr marL="55838" marR="55838" marT="0" marB="0">
                    <a:lnL>
                      <a:noFill/>
                    </a:lnL>
                    <a:lnR>
                      <a:noFill/>
                    </a:lnR>
                    <a:lnT>
                      <a:noFill/>
                    </a:lnT>
                    <a:lnB>
                      <a:noFill/>
                    </a:lnB>
                  </a:tcPr>
                </a:tc>
                <a:extLst>
                  <a:ext uri="{0D108BD9-81ED-4DB2-BD59-A6C34878D82A}">
                    <a16:rowId xmlns:a16="http://schemas.microsoft.com/office/drawing/2014/main" val="10005"/>
                  </a:ext>
                </a:extLst>
              </a:tr>
              <a:tr h="205257">
                <a:tc>
                  <a:txBody>
                    <a:bodyPr/>
                    <a:lstStyle/>
                    <a:p>
                      <a:pPr>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Term</a:t>
                      </a:r>
                      <a:r>
                        <a:rPr lang="en-GB" sz="1200" baseline="0" dirty="0">
                          <a:latin typeface="Segoe UI Light" panose="020B0502040204020203" pitchFamily="34" charset="0"/>
                          <a:ea typeface="Times New Roman"/>
                          <a:cs typeface="Segoe UI Light" panose="020B0502040204020203" pitchFamily="34" charset="0"/>
                        </a:rPr>
                        <a:t> Dates</a:t>
                      </a:r>
                      <a:endParaRPr lang="en-GB" sz="1200" dirty="0">
                        <a:latin typeface="Segoe UI Light" panose="020B0502040204020203" pitchFamily="34" charset="0"/>
                        <a:ea typeface="Times New Roman"/>
                        <a:cs typeface="Segoe UI Light" panose="020B0502040204020203" pitchFamily="34" charset="0"/>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11</a:t>
                      </a:r>
                    </a:p>
                  </a:txBody>
                  <a:tcPr marL="55838" marR="55838" marT="0" marB="0">
                    <a:lnL>
                      <a:noFill/>
                    </a:lnL>
                    <a:lnR>
                      <a:noFill/>
                    </a:lnR>
                    <a:lnT>
                      <a:noFill/>
                    </a:lnT>
                    <a:lnB>
                      <a:noFill/>
                    </a:lnB>
                  </a:tcPr>
                </a:tc>
                <a:extLst>
                  <a:ext uri="{0D108BD9-81ED-4DB2-BD59-A6C34878D82A}">
                    <a16:rowId xmlns:a16="http://schemas.microsoft.com/office/drawing/2014/main" val="10006"/>
                  </a:ext>
                </a:extLst>
              </a:tr>
            </a:tbl>
          </a:graphicData>
        </a:graphic>
      </p:graphicFrame>
      <p:sp>
        <p:nvSpPr>
          <p:cNvPr id="7" name="Rectangle 2"/>
          <p:cNvSpPr>
            <a:spLocks noChangeArrowheads="1"/>
          </p:cNvSpPr>
          <p:nvPr/>
        </p:nvSpPr>
        <p:spPr bwMode="auto">
          <a:xfrm>
            <a:off x="1902668" y="3478336"/>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a:solidFill>
                  <a:srgbClr val="FF0000"/>
                </a:solidFill>
                <a:latin typeface="Segoe UI Light" panose="020B0502040204020203" pitchFamily="34" charset="0"/>
                <a:cs typeface="Segoe UI Light" panose="020B0502040204020203" pitchFamily="34" charset="0"/>
              </a:rPr>
              <a:t>USEFUL INFORMATION TO BE FOUND ON THE SCHOOL’S WEBSITE</a:t>
            </a:r>
            <a:endParaRPr kumimoji="0" lang="en-GB" sz="20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8" name="AutoShape 3"/>
          <p:cNvCxnSpPr>
            <a:cxnSpLocks noChangeShapeType="1"/>
          </p:cNvCxnSpPr>
          <p:nvPr/>
        </p:nvCxnSpPr>
        <p:spPr bwMode="auto">
          <a:xfrm flipH="1">
            <a:off x="1830660" y="4211960"/>
            <a:ext cx="4838700" cy="0"/>
          </a:xfrm>
          <a:prstGeom prst="straightConnector1">
            <a:avLst/>
          </a:prstGeom>
          <a:noFill/>
          <a:ln w="76200">
            <a:solidFill>
              <a:srgbClr val="FF0000"/>
            </a:solidFill>
            <a:round/>
            <a:headEnd/>
            <a:tailEnd/>
          </a:ln>
        </p:spPr>
      </p:cxnSp>
      <p:graphicFrame>
        <p:nvGraphicFramePr>
          <p:cNvPr id="9" name="Table 8"/>
          <p:cNvGraphicFramePr>
            <a:graphicFrameLocks noGrp="1"/>
          </p:cNvGraphicFramePr>
          <p:nvPr>
            <p:extLst>
              <p:ext uri="{D42A27DB-BD31-4B8C-83A1-F6EECF244321}">
                <p14:modId xmlns:p14="http://schemas.microsoft.com/office/powerpoint/2010/main" val="2331993482"/>
              </p:ext>
            </p:extLst>
          </p:nvPr>
        </p:nvGraphicFramePr>
        <p:xfrm>
          <a:off x="548680" y="4139952"/>
          <a:ext cx="4208780" cy="3017520"/>
        </p:xfrm>
        <a:graphic>
          <a:graphicData uri="http://schemas.openxmlformats.org/drawingml/2006/table">
            <a:tbl>
              <a:tblPr/>
              <a:tblGrid>
                <a:gridCol w="4208780">
                  <a:extLst>
                    <a:ext uri="{9D8B030D-6E8A-4147-A177-3AD203B41FA5}">
                      <a16:colId xmlns:a16="http://schemas.microsoft.com/office/drawing/2014/main" val="20000"/>
                    </a:ext>
                  </a:extLst>
                </a:gridCol>
              </a:tblGrid>
              <a:tr h="0">
                <a:tc>
                  <a:txBody>
                    <a:bodyPr/>
                    <a:lstStyle/>
                    <a:p>
                      <a:pPr>
                        <a:lnSpc>
                          <a:spcPct val="150000"/>
                        </a:lnSpc>
                        <a:spcBef>
                          <a:spcPts val="400"/>
                        </a:spcBef>
                        <a:spcAft>
                          <a:spcPts val="400"/>
                        </a:spcAft>
                      </a:pPr>
                      <a:endParaRPr lang="en-GB" sz="1200" dirty="0">
                        <a:latin typeface="Segoe UI Light" panose="020B0502040204020203" pitchFamily="34" charset="0"/>
                        <a:ea typeface="Times New Roman"/>
                        <a:cs typeface="Segoe UI Light" panose="020B0502040204020203"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10000"/>
                  </a:ext>
                </a:extLst>
              </a:tr>
              <a:tr h="0">
                <a:tc>
                  <a:txBody>
                    <a:bodyPr/>
                    <a:lstStyle/>
                    <a:p>
                      <a:pPr>
                        <a:lnSpc>
                          <a:spcPct val="150000"/>
                        </a:lnSpc>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Term Dates</a:t>
                      </a:r>
                    </a:p>
                  </a:txBody>
                  <a:tcPr marL="68580" marR="68580" marT="0" marB="0">
                    <a:lnL>
                      <a:noFill/>
                    </a:lnL>
                    <a:lnR>
                      <a:noFill/>
                    </a:lnR>
                    <a:lnT>
                      <a:noFill/>
                    </a:lnT>
                    <a:lnB>
                      <a:noFill/>
                    </a:lnB>
                  </a:tcPr>
                </a:tc>
                <a:extLst>
                  <a:ext uri="{0D108BD9-81ED-4DB2-BD59-A6C34878D82A}">
                    <a16:rowId xmlns:a16="http://schemas.microsoft.com/office/drawing/2014/main" val="10001"/>
                  </a:ext>
                </a:extLst>
              </a:tr>
              <a:tr h="0">
                <a:tc>
                  <a:txBody>
                    <a:bodyPr/>
                    <a:lstStyle/>
                    <a:p>
                      <a:pPr>
                        <a:lnSpc>
                          <a:spcPct val="150000"/>
                        </a:lnSpc>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Curriculum</a:t>
                      </a:r>
                    </a:p>
                  </a:txBody>
                  <a:tcPr marL="68580" marR="68580" marT="0" marB="0">
                    <a:lnL>
                      <a:noFill/>
                    </a:lnL>
                    <a:lnR>
                      <a:noFill/>
                    </a:lnR>
                    <a:lnT>
                      <a:noFill/>
                    </a:lnT>
                    <a:lnB>
                      <a:noFill/>
                    </a:lnB>
                  </a:tcPr>
                </a:tc>
                <a:extLst>
                  <a:ext uri="{0D108BD9-81ED-4DB2-BD59-A6C34878D82A}">
                    <a16:rowId xmlns:a16="http://schemas.microsoft.com/office/drawing/2014/main" val="10002"/>
                  </a:ext>
                </a:extLst>
              </a:tr>
              <a:tr h="0">
                <a:tc>
                  <a:txBody>
                    <a:bodyPr/>
                    <a:lstStyle/>
                    <a:p>
                      <a:pPr>
                        <a:lnSpc>
                          <a:spcPct val="150000"/>
                        </a:lnSpc>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Homework Policy</a:t>
                      </a:r>
                    </a:p>
                  </a:txBody>
                  <a:tcPr marL="68580" marR="68580" marT="0" marB="0">
                    <a:lnL>
                      <a:noFill/>
                    </a:lnL>
                    <a:lnR>
                      <a:noFill/>
                    </a:lnR>
                    <a:lnT>
                      <a:noFill/>
                    </a:lnT>
                    <a:lnB>
                      <a:noFill/>
                    </a:lnB>
                  </a:tcPr>
                </a:tc>
                <a:extLst>
                  <a:ext uri="{0D108BD9-81ED-4DB2-BD59-A6C34878D82A}">
                    <a16:rowId xmlns:a16="http://schemas.microsoft.com/office/drawing/2014/main" val="10003"/>
                  </a:ext>
                </a:extLst>
              </a:tr>
              <a:tr h="0">
                <a:tc>
                  <a:txBody>
                    <a:bodyPr/>
                    <a:lstStyle/>
                    <a:p>
                      <a:pPr>
                        <a:lnSpc>
                          <a:spcPct val="150000"/>
                        </a:lnSpc>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How you can Help with Writing</a:t>
                      </a:r>
                    </a:p>
                  </a:txBody>
                  <a:tcPr marL="68580" marR="68580" marT="0" marB="0">
                    <a:lnL>
                      <a:noFill/>
                    </a:lnL>
                    <a:lnR>
                      <a:noFill/>
                    </a:lnR>
                    <a:lnT>
                      <a:noFill/>
                    </a:lnT>
                    <a:lnB>
                      <a:noFill/>
                    </a:lnB>
                  </a:tcPr>
                </a:tc>
                <a:extLst>
                  <a:ext uri="{0D108BD9-81ED-4DB2-BD59-A6C34878D82A}">
                    <a16:rowId xmlns:a16="http://schemas.microsoft.com/office/drawing/2014/main" val="10004"/>
                  </a:ext>
                </a:extLst>
              </a:tr>
              <a:tr h="0">
                <a:tc>
                  <a:txBody>
                    <a:bodyPr/>
                    <a:lstStyle/>
                    <a:p>
                      <a:pPr>
                        <a:lnSpc>
                          <a:spcPct val="150000"/>
                        </a:lnSpc>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How to Help at Home</a:t>
                      </a:r>
                    </a:p>
                  </a:txBody>
                  <a:tcPr marL="68580" marR="68580" marT="0" marB="0">
                    <a:lnL>
                      <a:noFill/>
                    </a:lnL>
                    <a:lnR>
                      <a:noFill/>
                    </a:lnR>
                    <a:lnT>
                      <a:noFill/>
                    </a:lnT>
                    <a:lnB>
                      <a:noFill/>
                    </a:lnB>
                  </a:tcPr>
                </a:tc>
                <a:extLst>
                  <a:ext uri="{0D108BD9-81ED-4DB2-BD59-A6C34878D82A}">
                    <a16:rowId xmlns:a16="http://schemas.microsoft.com/office/drawing/2014/main" val="10005"/>
                  </a:ext>
                </a:extLst>
              </a:tr>
              <a:tr h="0">
                <a:tc>
                  <a:txBody>
                    <a:bodyPr/>
                    <a:lstStyle/>
                    <a:p>
                      <a:pPr>
                        <a:lnSpc>
                          <a:spcPct val="150000"/>
                        </a:lnSpc>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Teacher Assessment using Target Tracker</a:t>
                      </a:r>
                    </a:p>
                  </a:txBody>
                  <a:tcPr marL="68580" marR="68580" marT="0" marB="0">
                    <a:lnL>
                      <a:noFill/>
                    </a:lnL>
                    <a:lnR>
                      <a:noFill/>
                    </a:lnR>
                    <a:lnT>
                      <a:noFill/>
                    </a:lnT>
                    <a:lnB>
                      <a:noFill/>
                    </a:lnB>
                  </a:tcPr>
                </a:tc>
                <a:extLst>
                  <a:ext uri="{0D108BD9-81ED-4DB2-BD59-A6C34878D82A}">
                    <a16:rowId xmlns:a16="http://schemas.microsoft.com/office/drawing/2014/main" val="10006"/>
                  </a:ext>
                </a:extLst>
              </a:tr>
              <a:tr h="0">
                <a:tc>
                  <a:txBody>
                    <a:bodyPr/>
                    <a:lstStyle/>
                    <a:p>
                      <a:pPr>
                        <a:lnSpc>
                          <a:spcPct val="150000"/>
                        </a:lnSpc>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Registration</a:t>
                      </a:r>
                    </a:p>
                  </a:txBody>
                  <a:tcPr marL="68580" marR="68580" marT="0" marB="0">
                    <a:lnL>
                      <a:noFill/>
                    </a:lnL>
                    <a:lnR>
                      <a:noFill/>
                    </a:lnR>
                    <a:lnT>
                      <a:noFill/>
                    </a:lnT>
                    <a:lnB>
                      <a:noFill/>
                    </a:lnB>
                  </a:tcPr>
                </a:tc>
                <a:extLst>
                  <a:ext uri="{0D108BD9-81ED-4DB2-BD59-A6C34878D82A}">
                    <a16:rowId xmlns:a16="http://schemas.microsoft.com/office/drawing/2014/main" val="10007"/>
                  </a:ext>
                </a:extLst>
              </a:tr>
              <a:tr h="0">
                <a:tc>
                  <a:txBody>
                    <a:bodyPr/>
                    <a:lstStyle/>
                    <a:p>
                      <a:pPr>
                        <a:lnSpc>
                          <a:spcPct val="150000"/>
                        </a:lnSpc>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School Uniform</a:t>
                      </a:r>
                    </a:p>
                  </a:txBody>
                  <a:tcPr marL="68580" marR="68580" marT="0" marB="0">
                    <a:lnL>
                      <a:noFill/>
                    </a:lnL>
                    <a:lnR>
                      <a:noFill/>
                    </a:lnR>
                    <a:lnT>
                      <a:noFill/>
                    </a:lnT>
                    <a:lnB>
                      <a:noFill/>
                    </a:lnB>
                  </a:tcPr>
                </a:tc>
                <a:extLst>
                  <a:ext uri="{0D108BD9-81ED-4DB2-BD59-A6C34878D82A}">
                    <a16:rowId xmlns:a16="http://schemas.microsoft.com/office/drawing/2014/main" val="10008"/>
                  </a:ext>
                </a:extLst>
              </a:tr>
              <a:tr h="0">
                <a:tc>
                  <a:txBody>
                    <a:bodyPr/>
                    <a:lstStyle/>
                    <a:p>
                      <a:pPr>
                        <a:lnSpc>
                          <a:spcPct val="150000"/>
                        </a:lnSpc>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First Aid and Medication</a:t>
                      </a:r>
                    </a:p>
                  </a:txBody>
                  <a:tcPr marL="68580" marR="68580" marT="0" marB="0">
                    <a:lnL>
                      <a:noFill/>
                    </a:lnL>
                    <a:lnR>
                      <a:noFill/>
                    </a:lnR>
                    <a:lnT>
                      <a:noFill/>
                    </a:lnT>
                    <a:lnB>
                      <a:noFill/>
                    </a:lnB>
                  </a:tcPr>
                </a:tc>
                <a:extLst>
                  <a:ext uri="{0D108BD9-81ED-4DB2-BD59-A6C34878D82A}">
                    <a16:rowId xmlns:a16="http://schemas.microsoft.com/office/drawing/2014/main" val="10009"/>
                  </a:ext>
                </a:extLst>
              </a:tr>
              <a:tr h="0">
                <a:tc>
                  <a:txBody>
                    <a:bodyPr/>
                    <a:lstStyle/>
                    <a:p>
                      <a:pPr>
                        <a:lnSpc>
                          <a:spcPct val="150000"/>
                        </a:lnSpc>
                        <a:spcBef>
                          <a:spcPts val="400"/>
                        </a:spcBef>
                        <a:spcAft>
                          <a:spcPts val="400"/>
                        </a:spcAft>
                      </a:pPr>
                      <a:r>
                        <a:rPr lang="en-GB" sz="1200" dirty="0">
                          <a:latin typeface="Segoe UI Light" panose="020B0502040204020203" pitchFamily="34" charset="0"/>
                          <a:ea typeface="Times New Roman"/>
                          <a:cs typeface="Segoe UI Light" panose="020B0502040204020203" pitchFamily="34" charset="0"/>
                        </a:rPr>
                        <a:t>Inhalers and Auto Injector Devices</a:t>
                      </a:r>
                    </a:p>
                  </a:txBody>
                  <a:tcPr marL="68580" marR="68580" marT="0" marB="0">
                    <a:lnL>
                      <a:noFill/>
                    </a:lnL>
                    <a:lnR>
                      <a:noFill/>
                    </a:lnR>
                    <a:lnT>
                      <a:noFill/>
                    </a:lnT>
                    <a:lnB>
                      <a:noFill/>
                    </a:lnB>
                  </a:tcPr>
                </a:tc>
                <a:extLst>
                  <a:ext uri="{0D108BD9-81ED-4DB2-BD59-A6C34878D82A}">
                    <a16:rowId xmlns:a16="http://schemas.microsoft.com/office/drawing/2014/main" val="10010"/>
                  </a:ext>
                </a:extLst>
              </a:tr>
            </a:tbl>
          </a:graphicData>
        </a:graphic>
      </p:graphicFrame>
      <p:sp>
        <p:nvSpPr>
          <p:cNvPr id="1025" name="Rectangle 1"/>
          <p:cNvSpPr>
            <a:spLocks noChangeArrowheads="1"/>
          </p:cNvSpPr>
          <p:nvPr/>
        </p:nvSpPr>
        <p:spPr bwMode="auto">
          <a:xfrm>
            <a:off x="364699" y="8342202"/>
            <a:ext cx="6128601"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This pack contains information only, contact and permissions information will be circulated separately.</a:t>
            </a:r>
            <a:endParaRPr kumimoji="0" lang="en-GB"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165968"/>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YEAR 4 INFORMATION</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sp>
        <p:nvSpPr>
          <p:cNvPr id="14" name="Rectangle 2"/>
          <p:cNvSpPr>
            <a:spLocks noChangeArrowheads="1"/>
          </p:cNvSpPr>
          <p:nvPr/>
        </p:nvSpPr>
        <p:spPr bwMode="auto">
          <a:xfrm>
            <a:off x="166791" y="5733098"/>
            <a:ext cx="6453336"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A Message from Year </a:t>
            </a:r>
            <a:r>
              <a:rPr lang="en-GB" sz="1200" b="1" dirty="0">
                <a:solidFill>
                  <a:srgbClr val="000000"/>
                </a:solidFill>
                <a:latin typeface="Segoe UI Light" panose="020B0502040204020203" pitchFamily="34" charset="0"/>
                <a:ea typeface="Arial Unicode MS" pitchFamily="34" charset="-128"/>
                <a:cs typeface="Segoe UI Light" panose="020B0502040204020203" pitchFamily="34" charset="0"/>
              </a:rPr>
              <a:t>4</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Welcome! We hope that you find all of the information in this pack useful. If you have any questions after reading this Parent Pack or would like to talk to us about the year ahead, please do let us know so that we can arrange a time to meet with you. </a:t>
            </a:r>
            <a:r>
              <a:rPr lang="en-GB" sz="1200" dirty="0">
                <a:latin typeface="Segoe UI Light" panose="020B0502040204020203" pitchFamily="34" charset="0"/>
                <a:ea typeface="Times New Roman" pitchFamily="18" charset="0"/>
                <a:cs typeface="Segoe UI Light" panose="020B0502040204020203" pitchFamily="34" charset="0"/>
              </a:rPr>
              <a:t>Please help us by:</a:t>
            </a:r>
            <a:endPar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dirty="0">
                <a:latin typeface="Segoe UI Light" panose="020B0502040204020203" pitchFamily="34" charset="0"/>
                <a:ea typeface="Times New Roman" pitchFamily="18" charset="0"/>
                <a:cs typeface="Segoe UI Light" panose="020B0502040204020203" pitchFamily="34" charset="0"/>
              </a:rPr>
              <a:t>Making sure that jumpers and PE kits are named.</a:t>
            </a:r>
          </a:p>
          <a:p>
            <a:pPr algn="just" eaLnBrk="0" fontAlgn="base" hangingPunct="0">
              <a:spcBef>
                <a:spcPct val="0"/>
              </a:spcBef>
              <a:spcAft>
                <a:spcPct val="0"/>
              </a:spcAft>
              <a:buFont typeface="Arial" pitchFamily="34" charset="0"/>
              <a:buChar char="•"/>
            </a:pP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Making</a:t>
            </a:r>
            <a:r>
              <a:rPr kumimoji="0" lang="en-GB" sz="1200" b="0" i="0" u="none" strike="noStrike" cap="none" normalizeH="0" dirty="0">
                <a:ln>
                  <a:noFill/>
                </a:ln>
                <a:effectLst/>
                <a:latin typeface="Segoe UI Light" panose="020B0502040204020203" pitchFamily="34" charset="0"/>
                <a:ea typeface="Times New Roman" pitchFamily="18" charset="0"/>
                <a:cs typeface="Segoe UI Light" panose="020B0502040204020203" pitchFamily="34" charset="0"/>
              </a:rPr>
              <a:t> sure you child has their reading record in school </a:t>
            </a:r>
            <a:r>
              <a:rPr lang="en-GB" sz="1200" dirty="0">
                <a:latin typeface="Segoe UI Light" panose="020B0502040204020203" pitchFamily="34" charset="0"/>
                <a:ea typeface="Times New Roman" pitchFamily="18" charset="0"/>
                <a:cs typeface="Segoe UI Light" panose="020B0502040204020203" pitchFamily="34" charset="0"/>
              </a:rPr>
              <a:t>every day</a:t>
            </a:r>
            <a:r>
              <a:rPr kumimoji="0" lang="en-GB" sz="1200" b="0" i="0" u="none" strike="noStrike" cap="none" normalizeH="0" dirty="0">
                <a:ln>
                  <a:noFill/>
                </a:ln>
                <a:effectLst/>
                <a:latin typeface="Segoe UI Light" panose="020B0502040204020203" pitchFamily="34" charset="0"/>
                <a:ea typeface="Times New Roman" pitchFamily="18" charset="0"/>
                <a:cs typeface="Segoe UI Light" panose="020B0502040204020203" pitchFamily="34" charset="0"/>
              </a:rPr>
              <a:t>.</a:t>
            </a:r>
            <a:endParaRPr lang="en-GB" sz="1200" b="0" i="0" u="none" strike="noStrike" cap="none" normalizeH="0" dirty="0">
              <a:ln>
                <a:noFill/>
              </a:ln>
              <a:effectLst/>
              <a:latin typeface="Segoe UI Light" panose="020B0502040204020203" pitchFamily="34" charset="0"/>
              <a:ea typeface="Times New Roman" pitchFamily="18"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baseline="0" dirty="0">
                <a:latin typeface="Segoe UI Light" panose="020B0502040204020203" pitchFamily="34" charset="0"/>
                <a:ea typeface="Times New Roman" pitchFamily="18" charset="0"/>
                <a:cs typeface="Segoe UI Light" panose="020B0502040204020203" pitchFamily="34" charset="0"/>
              </a:rPr>
              <a:t>If</a:t>
            </a:r>
            <a:r>
              <a:rPr lang="en-GB" sz="1200" dirty="0">
                <a:latin typeface="Segoe UI Light" panose="020B0502040204020203" pitchFamily="34" charset="0"/>
                <a:ea typeface="Times New Roman" pitchFamily="18" charset="0"/>
                <a:cs typeface="Segoe UI Light" panose="020B0502040204020203" pitchFamily="34" charset="0"/>
              </a:rPr>
              <a:t> you need to write a note for the teacher’s attention, please write a separate note on a piece of paper which your child can hand to their teacher.</a:t>
            </a:r>
            <a:endPar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endParaRPr>
          </a:p>
          <a:p>
            <a:endParaRPr lang="en-GB" sz="1200" dirty="0">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
        <p:nvSpPr>
          <p:cNvPr id="9"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YEAR 4 INFORMATION</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10" name="AutoShape 3"/>
          <p:cNvCxnSpPr>
            <a:cxnSpLocks noChangeShapeType="1"/>
          </p:cNvCxnSpPr>
          <p:nvPr/>
        </p:nvCxnSpPr>
        <p:spPr bwMode="auto">
          <a:xfrm flipH="1">
            <a:off x="1844824" y="755576"/>
            <a:ext cx="4838700" cy="0"/>
          </a:xfrm>
          <a:prstGeom prst="straightConnector1">
            <a:avLst/>
          </a:prstGeom>
          <a:noFill/>
          <a:ln w="76200">
            <a:solidFill>
              <a:srgbClr val="FF0000"/>
            </a:solidFill>
            <a:round/>
            <a:headEnd/>
            <a:tailEnd/>
          </a:ln>
        </p:spPr>
      </p:cxnSp>
      <p:graphicFrame>
        <p:nvGraphicFramePr>
          <p:cNvPr id="13" name="Table 12"/>
          <p:cNvGraphicFramePr>
            <a:graphicFrameLocks noGrp="1"/>
          </p:cNvGraphicFramePr>
          <p:nvPr>
            <p:extLst>
              <p:ext uri="{D42A27DB-BD31-4B8C-83A1-F6EECF244321}">
                <p14:modId xmlns:p14="http://schemas.microsoft.com/office/powerpoint/2010/main" val="1867073190"/>
              </p:ext>
            </p:extLst>
          </p:nvPr>
        </p:nvGraphicFramePr>
        <p:xfrm>
          <a:off x="764704" y="7387943"/>
          <a:ext cx="4392487" cy="1270340"/>
        </p:xfrm>
        <a:graphic>
          <a:graphicData uri="http://schemas.openxmlformats.org/drawingml/2006/table">
            <a:tbl>
              <a:tblPr/>
              <a:tblGrid>
                <a:gridCol w="1475755">
                  <a:extLst>
                    <a:ext uri="{9D8B030D-6E8A-4147-A177-3AD203B41FA5}">
                      <a16:colId xmlns:a16="http://schemas.microsoft.com/office/drawing/2014/main" val="20000"/>
                    </a:ext>
                  </a:extLst>
                </a:gridCol>
                <a:gridCol w="1458366">
                  <a:extLst>
                    <a:ext uri="{9D8B030D-6E8A-4147-A177-3AD203B41FA5}">
                      <a16:colId xmlns:a16="http://schemas.microsoft.com/office/drawing/2014/main" val="20001"/>
                    </a:ext>
                  </a:extLst>
                </a:gridCol>
                <a:gridCol w="1458366">
                  <a:extLst>
                    <a:ext uri="{9D8B030D-6E8A-4147-A177-3AD203B41FA5}">
                      <a16:colId xmlns:a16="http://schemas.microsoft.com/office/drawing/2014/main" val="20002"/>
                    </a:ext>
                  </a:extLst>
                </a:gridCol>
              </a:tblGrid>
              <a:tr h="5036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50" b="0" dirty="0">
                          <a:latin typeface="Segoe UI Light" panose="020B0502040204020203" pitchFamily="34" charset="0"/>
                          <a:ea typeface="Times New Roman"/>
                          <a:cs typeface="Segoe UI Light" panose="020B0502040204020203" pitchFamily="34" charset="0"/>
                        </a:rPr>
                        <a:t>4B Class Teacher                   Mrs </a:t>
                      </a:r>
                      <a:r>
                        <a:rPr lang="en-GB" sz="1050" b="0" dirty="0" err="1">
                          <a:latin typeface="Segoe UI Light" panose="020B0502040204020203" pitchFamily="34" charset="0"/>
                          <a:ea typeface="Times New Roman"/>
                          <a:cs typeface="Segoe UI Light" panose="020B0502040204020203" pitchFamily="34" charset="0"/>
                        </a:rPr>
                        <a:t>Burniki</a:t>
                      </a:r>
                      <a:r>
                        <a:rPr lang="en-GB" sz="1050" b="0" baseline="0" dirty="0">
                          <a:latin typeface="Segoe UI Light" panose="020B0502040204020203" pitchFamily="34" charset="0"/>
                          <a:ea typeface="Times New Roman"/>
                          <a:cs typeface="Segoe UI Light" panose="020B0502040204020203" pitchFamily="34" charset="0"/>
                        </a:rPr>
                        <a:t> </a:t>
                      </a:r>
                      <a:endParaRPr lang="en-GB" sz="1050" b="0" dirty="0">
                        <a:latin typeface="Segoe UI Light" panose="020B0502040204020203" pitchFamily="34" charset="0"/>
                        <a:ea typeface="Times New Roman"/>
                        <a:cs typeface="Segoe UI Light" panose="020B0502040204020203" pitchFamily="34" charset="0"/>
                      </a:endParaRPr>
                    </a:p>
                    <a:p>
                      <a:pPr algn="ctr">
                        <a:spcAft>
                          <a:spcPts val="0"/>
                        </a:spcAft>
                      </a:pP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endParaRPr lang="en-GB" sz="1050" b="1" dirty="0">
                        <a:latin typeface="Trebuchet MS"/>
                        <a:ea typeface="Times New Roman"/>
                        <a:cs typeface="Times New Roman"/>
                      </a:endParaRPr>
                    </a:p>
                  </a:txBody>
                  <a:tcPr marL="54190" marR="54190" marT="0" marB="0">
                    <a:lnL>
                      <a:noFill/>
                    </a:lnL>
                    <a:lnR>
                      <a:noFill/>
                    </a:lnR>
                    <a:lnT>
                      <a:noFill/>
                    </a:lnT>
                    <a:lnB>
                      <a:noFill/>
                    </a:lnB>
                  </a:tcPr>
                </a:tc>
                <a:extLst>
                  <a:ext uri="{0D108BD9-81ED-4DB2-BD59-A6C34878D82A}">
                    <a16:rowId xmlns:a16="http://schemas.microsoft.com/office/drawing/2014/main" val="10000"/>
                  </a:ext>
                </a:extLst>
              </a:tr>
              <a:tr h="766646">
                <a:tc>
                  <a:txBody>
                    <a:bodyPr/>
                    <a:lstStyle/>
                    <a:p>
                      <a:pPr algn="ctr">
                        <a:spcAft>
                          <a:spcPts val="0"/>
                        </a:spcAft>
                      </a:pPr>
                      <a:r>
                        <a:rPr lang="en-GB" sz="1050" b="1" dirty="0">
                          <a:latin typeface="Trebuchet MS" pitchFamily="34" charset="0"/>
                          <a:ea typeface="Times New Roman"/>
                          <a:cs typeface="Times New Roman"/>
                        </a:rPr>
                        <a:t>                                                   </a:t>
                      </a: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endParaRPr lang="en-GB" sz="1050" dirty="0">
                        <a:latin typeface="Trebuchet MS" pitchFamily="34" charset="0"/>
                        <a:ea typeface="Times New Roman"/>
                        <a:cs typeface="Times New Roman"/>
                      </a:endParaRPr>
                    </a:p>
                    <a:p>
                      <a:pPr algn="ctr">
                        <a:spcAft>
                          <a:spcPts val="0"/>
                        </a:spcAft>
                      </a:pPr>
                      <a:endParaRPr lang="en-GB" sz="1050" dirty="0">
                        <a:latin typeface="Trebuchet MS" pitchFamily="34" charset="0"/>
                        <a:ea typeface="Times New Roman"/>
                        <a:cs typeface="Times New Roman"/>
                      </a:endParaRPr>
                    </a:p>
                    <a:p>
                      <a:pPr algn="ctr">
                        <a:spcAft>
                          <a:spcPts val="0"/>
                        </a:spcAft>
                      </a:pPr>
                      <a:endParaRPr lang="en-GB" sz="1050" dirty="0">
                        <a:latin typeface="Trebuchet MS" pitchFamily="34" charset="0"/>
                        <a:ea typeface="Times New Roman"/>
                        <a:cs typeface="Times New Roman"/>
                      </a:endParaRPr>
                    </a:p>
                    <a:p>
                      <a:pPr algn="ctr">
                        <a:spcAft>
                          <a:spcPts val="0"/>
                        </a:spcAft>
                      </a:pP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extLst>
                  <a:ext uri="{0D108BD9-81ED-4DB2-BD59-A6C34878D82A}">
                    <a16:rowId xmlns:a16="http://schemas.microsoft.com/office/drawing/2014/main" val="10001"/>
                  </a:ext>
                </a:extLst>
              </a:tr>
            </a:tbl>
          </a:graphicData>
        </a:graphic>
      </p:graphicFrame>
      <p:sp>
        <p:nvSpPr>
          <p:cNvPr id="2" name="TextBox 1"/>
          <p:cNvSpPr txBox="1"/>
          <p:nvPr/>
        </p:nvSpPr>
        <p:spPr>
          <a:xfrm>
            <a:off x="166791" y="5004048"/>
            <a:ext cx="6453336" cy="646331"/>
          </a:xfrm>
          <a:prstGeom prst="rect">
            <a:avLst/>
          </a:prstGeom>
          <a:noFill/>
        </p:spPr>
        <p:txBody>
          <a:bodyPr wrap="square" rtlCol="0">
            <a:spAutoFit/>
          </a:bodyPr>
          <a:lstStyle/>
          <a:p>
            <a:r>
              <a:rPr lang="en-GB" sz="1200" dirty="0">
                <a:latin typeface="Segoe UI Light" panose="020B0502040204020203" pitchFamily="34" charset="0"/>
                <a:cs typeface="Segoe UI Light" panose="020B0502040204020203" pitchFamily="34" charset="0"/>
              </a:rPr>
              <a:t>This is a suggested timetable. All homework will be set on a Monday. Homework set on a Monday is to be handed in by Thursday.  Your child should be reading and practising their times tables each day too.</a:t>
            </a:r>
          </a:p>
        </p:txBody>
      </p:sp>
      <p:graphicFrame>
        <p:nvGraphicFramePr>
          <p:cNvPr id="16" name="Table 15">
            <a:extLst>
              <a:ext uri="{FF2B5EF4-FFF2-40B4-BE49-F238E27FC236}">
                <a16:creationId xmlns:a16="http://schemas.microsoft.com/office/drawing/2014/main" id="{2A2AC7ED-C772-465E-B51C-A021CB8AC2C6}"/>
              </a:ext>
            </a:extLst>
          </p:cNvPr>
          <p:cNvGraphicFramePr>
            <a:graphicFrameLocks noGrp="1"/>
          </p:cNvGraphicFramePr>
          <p:nvPr>
            <p:extLst>
              <p:ext uri="{D42A27DB-BD31-4B8C-83A1-F6EECF244321}">
                <p14:modId xmlns:p14="http://schemas.microsoft.com/office/powerpoint/2010/main" val="1504588661"/>
              </p:ext>
            </p:extLst>
          </p:nvPr>
        </p:nvGraphicFramePr>
        <p:xfrm>
          <a:off x="3645024" y="7353554"/>
          <a:ext cx="3231229" cy="1270340"/>
        </p:xfrm>
        <a:graphic>
          <a:graphicData uri="http://schemas.openxmlformats.org/drawingml/2006/table">
            <a:tbl>
              <a:tblPr/>
              <a:tblGrid>
                <a:gridCol w="1085605">
                  <a:extLst>
                    <a:ext uri="{9D8B030D-6E8A-4147-A177-3AD203B41FA5}">
                      <a16:colId xmlns:a16="http://schemas.microsoft.com/office/drawing/2014/main" val="20000"/>
                    </a:ext>
                  </a:extLst>
                </a:gridCol>
                <a:gridCol w="1072812">
                  <a:extLst>
                    <a:ext uri="{9D8B030D-6E8A-4147-A177-3AD203B41FA5}">
                      <a16:colId xmlns:a16="http://schemas.microsoft.com/office/drawing/2014/main" val="20001"/>
                    </a:ext>
                  </a:extLst>
                </a:gridCol>
                <a:gridCol w="1072812">
                  <a:extLst>
                    <a:ext uri="{9D8B030D-6E8A-4147-A177-3AD203B41FA5}">
                      <a16:colId xmlns:a16="http://schemas.microsoft.com/office/drawing/2014/main" val="20002"/>
                    </a:ext>
                  </a:extLst>
                </a:gridCol>
              </a:tblGrid>
              <a:tr h="5036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50" b="0" dirty="0">
                          <a:latin typeface="Segoe UI Light" panose="020B0502040204020203" pitchFamily="34" charset="0"/>
                          <a:ea typeface="Times New Roman"/>
                          <a:cs typeface="Segoe UI Light" panose="020B0502040204020203" pitchFamily="34" charset="0"/>
                        </a:rPr>
                        <a:t>4V Class Teacher</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50" b="0" dirty="0">
                          <a:latin typeface="Segoe UI Light" panose="020B0502040204020203" pitchFamily="34" charset="0"/>
                          <a:ea typeface="Times New Roman"/>
                          <a:cs typeface="Segoe UI Light" panose="020B0502040204020203" pitchFamily="34" charset="0"/>
                        </a:rPr>
                        <a:t>Mrs Verma</a:t>
                      </a:r>
                    </a:p>
                  </a:txBody>
                  <a:tcPr marL="54190" marR="54190" marT="0" marB="0">
                    <a:lnL>
                      <a:noFill/>
                    </a:lnL>
                    <a:lnR>
                      <a:noFill/>
                    </a:lnR>
                    <a:lnT>
                      <a:noFill/>
                    </a:lnT>
                    <a:lnB>
                      <a:noFill/>
                    </a:lnB>
                  </a:tcPr>
                </a:tc>
                <a:tc>
                  <a:txBody>
                    <a:bodyPr/>
                    <a:lstStyle/>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tc>
                  <a:txBody>
                    <a:bodyPr/>
                    <a:lstStyle/>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extLst>
                  <a:ext uri="{0D108BD9-81ED-4DB2-BD59-A6C34878D82A}">
                    <a16:rowId xmlns:a16="http://schemas.microsoft.com/office/drawing/2014/main" val="10000"/>
                  </a:ext>
                </a:extLst>
              </a:tr>
              <a:tr h="766646">
                <a:tc>
                  <a:txBody>
                    <a:bodyPr/>
                    <a:lstStyle/>
                    <a:p>
                      <a:pPr algn="ctr">
                        <a:spcAft>
                          <a:spcPts val="0"/>
                        </a:spcAft>
                      </a:pPr>
                      <a:r>
                        <a:rPr lang="en-GB" sz="1050" b="0" dirty="0">
                          <a:latin typeface="Segoe UI Light" panose="020B0502040204020203" pitchFamily="34" charset="0"/>
                          <a:ea typeface="Times New Roman"/>
                          <a:cs typeface="Segoe UI Light" panose="020B0502040204020203" pitchFamily="34" charset="0"/>
                        </a:rPr>
                        <a:t>                                                   </a:t>
                      </a:r>
                    </a:p>
                  </a:txBody>
                  <a:tcPr marL="54190" marR="54190" marT="0" marB="0">
                    <a:lnL>
                      <a:noFill/>
                    </a:lnL>
                    <a:lnR>
                      <a:noFill/>
                    </a:lnR>
                    <a:lnT>
                      <a:noFill/>
                    </a:lnT>
                    <a:lnB>
                      <a:noFill/>
                    </a:lnB>
                  </a:tcPr>
                </a:tc>
                <a:tc>
                  <a:txBody>
                    <a:bodyPr/>
                    <a:lstStyle/>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tc>
                  <a:txBody>
                    <a:bodyPr/>
                    <a:lstStyle/>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extLst>
                  <a:ext uri="{0D108BD9-81ED-4DB2-BD59-A6C34878D82A}">
                    <a16:rowId xmlns:a16="http://schemas.microsoft.com/office/drawing/2014/main" val="10001"/>
                  </a:ext>
                </a:extLst>
              </a:tr>
            </a:tbl>
          </a:graphicData>
        </a:graphic>
      </p:graphicFrame>
      <p:graphicFrame>
        <p:nvGraphicFramePr>
          <p:cNvPr id="18" name="Table 17">
            <a:extLst>
              <a:ext uri="{FF2B5EF4-FFF2-40B4-BE49-F238E27FC236}">
                <a16:creationId xmlns:a16="http://schemas.microsoft.com/office/drawing/2014/main" id="{AFFBA260-3249-4679-8644-06C7D3E7EDF2}"/>
              </a:ext>
            </a:extLst>
          </p:cNvPr>
          <p:cNvGraphicFramePr>
            <a:graphicFrameLocks noGrp="1"/>
          </p:cNvGraphicFramePr>
          <p:nvPr>
            <p:extLst>
              <p:ext uri="{D42A27DB-BD31-4B8C-83A1-F6EECF244321}">
                <p14:modId xmlns:p14="http://schemas.microsoft.com/office/powerpoint/2010/main" val="757218216"/>
              </p:ext>
            </p:extLst>
          </p:nvPr>
        </p:nvGraphicFramePr>
        <p:xfrm>
          <a:off x="2492896" y="7319165"/>
          <a:ext cx="2240549" cy="1406726"/>
        </p:xfrm>
        <a:graphic>
          <a:graphicData uri="http://schemas.openxmlformats.org/drawingml/2006/table">
            <a:tbl>
              <a:tblPr/>
              <a:tblGrid>
                <a:gridCol w="752763">
                  <a:extLst>
                    <a:ext uri="{9D8B030D-6E8A-4147-A177-3AD203B41FA5}">
                      <a16:colId xmlns:a16="http://schemas.microsoft.com/office/drawing/2014/main" val="20000"/>
                    </a:ext>
                  </a:extLst>
                </a:gridCol>
                <a:gridCol w="743893">
                  <a:extLst>
                    <a:ext uri="{9D8B030D-6E8A-4147-A177-3AD203B41FA5}">
                      <a16:colId xmlns:a16="http://schemas.microsoft.com/office/drawing/2014/main" val="20001"/>
                    </a:ext>
                  </a:extLst>
                </a:gridCol>
                <a:gridCol w="743893">
                  <a:extLst>
                    <a:ext uri="{9D8B030D-6E8A-4147-A177-3AD203B41FA5}">
                      <a16:colId xmlns:a16="http://schemas.microsoft.com/office/drawing/2014/main" val="20002"/>
                    </a:ext>
                  </a:extLst>
                </a:gridCol>
              </a:tblGrid>
              <a:tr h="5036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50" b="0" dirty="0">
                          <a:latin typeface="Segoe UI Light" panose="020B0502040204020203" pitchFamily="34" charset="0"/>
                          <a:ea typeface="Times New Roman"/>
                          <a:cs typeface="Segoe UI Light" panose="020B0502040204020203" pitchFamily="34" charset="0"/>
                        </a:rPr>
                        <a:t>Phase Leader</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50" b="0" dirty="0">
                          <a:latin typeface="Segoe UI Light" panose="020B0502040204020203" pitchFamily="34" charset="0"/>
                          <a:ea typeface="Times New Roman"/>
                          <a:cs typeface="Segoe UI Light" panose="020B0502040204020203" pitchFamily="34" charset="0"/>
                        </a:rPr>
                        <a:t>Mr Harman</a:t>
                      </a: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tc>
                  <a:txBody>
                    <a:bodyPr/>
                    <a:lstStyle/>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tc>
                  <a:txBody>
                    <a:bodyPr/>
                    <a:lstStyle/>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extLst>
                  <a:ext uri="{0D108BD9-81ED-4DB2-BD59-A6C34878D82A}">
                    <a16:rowId xmlns:a16="http://schemas.microsoft.com/office/drawing/2014/main" val="10000"/>
                  </a:ext>
                </a:extLst>
              </a:tr>
              <a:tr h="766646">
                <a:tc>
                  <a:txBody>
                    <a:bodyPr/>
                    <a:lstStyle/>
                    <a:p>
                      <a:pPr algn="ctr">
                        <a:spcAft>
                          <a:spcPts val="0"/>
                        </a:spcAft>
                      </a:pPr>
                      <a:r>
                        <a:rPr lang="en-GB" sz="1050" b="0" dirty="0">
                          <a:latin typeface="Segoe UI Light" panose="020B0502040204020203" pitchFamily="34" charset="0"/>
                          <a:ea typeface="Times New Roman"/>
                          <a:cs typeface="Segoe UI Light" panose="020B0502040204020203" pitchFamily="34" charset="0"/>
                        </a:rPr>
                        <a:t>                                                   </a:t>
                      </a:r>
                    </a:p>
                  </a:txBody>
                  <a:tcPr marL="54190" marR="54190" marT="0" marB="0">
                    <a:lnL>
                      <a:noFill/>
                    </a:lnL>
                    <a:lnR>
                      <a:noFill/>
                    </a:lnR>
                    <a:lnT>
                      <a:noFill/>
                    </a:lnT>
                    <a:lnB>
                      <a:noFill/>
                    </a:lnB>
                  </a:tcPr>
                </a:tc>
                <a:tc>
                  <a:txBody>
                    <a:bodyPr/>
                    <a:lstStyle/>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tc>
                  <a:txBody>
                    <a:bodyPr/>
                    <a:lstStyle/>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extLst>
                  <a:ext uri="{0D108BD9-81ED-4DB2-BD59-A6C34878D82A}">
                    <a16:rowId xmlns:a16="http://schemas.microsoft.com/office/drawing/2014/main" val="10001"/>
                  </a:ext>
                </a:extLst>
              </a:tr>
            </a:tbl>
          </a:graphicData>
        </a:graphic>
      </p:graphicFrame>
      <p:sp>
        <p:nvSpPr>
          <p:cNvPr id="3" name="Rectangle 1">
            <a:extLst>
              <a:ext uri="{FF2B5EF4-FFF2-40B4-BE49-F238E27FC236}">
                <a16:creationId xmlns:a16="http://schemas.microsoft.com/office/drawing/2014/main" id="{7D28B565-755E-3102-7DD0-A1D55E190B42}"/>
              </a:ext>
            </a:extLst>
          </p:cNvPr>
          <p:cNvSpPr>
            <a:spLocks noChangeArrowheads="1"/>
          </p:cNvSpPr>
          <p:nvPr/>
        </p:nvSpPr>
        <p:spPr bwMode="auto">
          <a:xfrm>
            <a:off x="404664" y="875623"/>
            <a:ext cx="6264696" cy="30008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Year 4 is part of Key Stage 2 (KS2) which consists of Years 3 to 6.</a:t>
            </a:r>
            <a:r>
              <a:rPr lang="en-GB" sz="900" dirty="0">
                <a:solidFill>
                  <a:srgbClr val="000000"/>
                </a:solidFill>
                <a:latin typeface="Trebuchet MS"/>
                <a:ea typeface="Arial Unicode MS"/>
                <a:cs typeface="Times New Roman"/>
              </a:rPr>
              <a:t> </a:t>
            </a:r>
            <a:r>
              <a:rPr kumimoji="0" lang="en-GB" sz="900" b="0" i="0" u="none" strike="noStrike" cap="none" normalizeH="0" baseline="0" dirty="0">
                <a:ln>
                  <a:noFill/>
                </a:ln>
                <a:solidFill>
                  <a:srgbClr val="000000"/>
                </a:solidFill>
                <a:effectLst/>
                <a:latin typeface="Trebuchet MS"/>
                <a:ea typeface="Arial Unicode MS"/>
                <a:cs typeface="Times New Roman"/>
              </a:rPr>
              <a:t> We will often abbreviate Year 4 to Y4 or use the class name e.g., </a:t>
            </a:r>
            <a:r>
              <a:rPr lang="en-GB" sz="900" dirty="0">
                <a:solidFill>
                  <a:srgbClr val="000000"/>
                </a:solidFill>
                <a:latin typeface="Trebuchet MS"/>
                <a:ea typeface="Arial Unicode MS"/>
                <a:cs typeface="Times New Roman"/>
              </a:rPr>
              <a:t>3B </a:t>
            </a:r>
            <a:r>
              <a:rPr kumimoji="0" lang="en-GB" sz="900" b="0" i="0" u="none" strike="noStrike" cap="none" normalizeH="0" baseline="0" dirty="0">
                <a:ln>
                  <a:noFill/>
                </a:ln>
                <a:solidFill>
                  <a:srgbClr val="000000"/>
                </a:solidFill>
                <a:effectLst/>
                <a:latin typeface="Trebuchet MS"/>
                <a:ea typeface="Arial Unicode MS"/>
                <a:cs typeface="Times New Roman"/>
              </a:rPr>
              <a:t>(Mr</a:t>
            </a:r>
            <a:r>
              <a:rPr lang="en-GB" sz="900" dirty="0">
                <a:solidFill>
                  <a:srgbClr val="000000"/>
                </a:solidFill>
                <a:latin typeface="Trebuchet MS"/>
                <a:ea typeface="Arial Unicode MS"/>
                <a:cs typeface="Times New Roman"/>
              </a:rPr>
              <a:t>s </a:t>
            </a:r>
            <a:r>
              <a:rPr lang="en-GB" sz="900" dirty="0" err="1">
                <a:solidFill>
                  <a:srgbClr val="000000"/>
                </a:solidFill>
                <a:latin typeface="Trebuchet MS"/>
                <a:ea typeface="Arial Unicode MS"/>
                <a:cs typeface="Times New Roman"/>
              </a:rPr>
              <a:t>Burniki’s</a:t>
            </a:r>
            <a:r>
              <a:rPr lang="en-GB" sz="900" dirty="0">
                <a:solidFill>
                  <a:srgbClr val="000000"/>
                </a:solidFill>
                <a:latin typeface="Trebuchet MS"/>
                <a:ea typeface="Arial Unicode MS"/>
                <a:cs typeface="Times New Roman"/>
              </a:rPr>
              <a:t> </a:t>
            </a:r>
            <a:r>
              <a:rPr kumimoji="0" lang="en-GB" sz="900" b="0" i="0" u="none" strike="noStrike" cap="none" normalizeH="0" baseline="0" dirty="0">
                <a:ln>
                  <a:noFill/>
                </a:ln>
                <a:solidFill>
                  <a:srgbClr val="000000"/>
                </a:solidFill>
                <a:effectLst/>
                <a:latin typeface="Trebuchet MS"/>
                <a:ea typeface="Arial Unicode MS"/>
                <a:cs typeface="Times New Roman"/>
              </a:rPr>
              <a:t>class).</a:t>
            </a:r>
            <a:r>
              <a:rPr lang="en-GB" sz="900" dirty="0">
                <a:solidFill>
                  <a:srgbClr val="000000"/>
                </a:solidFill>
                <a:latin typeface="Trebuchet MS"/>
                <a:ea typeface="Arial Unicode MS"/>
                <a:cs typeface="Times New Roman"/>
              </a:rPr>
              <a:t> </a:t>
            </a:r>
            <a:r>
              <a:rPr kumimoji="0" lang="en-GB" sz="900" b="0" i="0" u="none" strike="noStrike" cap="none" normalizeH="0" baseline="0" dirty="0">
                <a:ln>
                  <a:noFill/>
                </a:ln>
                <a:solidFill>
                  <a:srgbClr val="000000"/>
                </a:solidFill>
                <a:effectLst/>
                <a:latin typeface="Trebuchet MS"/>
                <a:ea typeface="Arial Unicode MS"/>
                <a:cs typeface="Times New Roman"/>
              </a:rPr>
              <a:t> </a:t>
            </a:r>
            <a:r>
              <a:rPr kumimoji="0" lang="en-GB" sz="900" b="0" i="0" u="none" strike="noStrike" cap="none" normalizeH="0" baseline="0" dirty="0">
                <a:ln>
                  <a:noFill/>
                </a:ln>
                <a:effectLst/>
                <a:latin typeface="Trebuchet MS"/>
                <a:ea typeface="Arial Unicode MS"/>
                <a:cs typeface="Times New Roman"/>
              </a:rPr>
              <a:t>The Phase</a:t>
            </a:r>
            <a:r>
              <a:rPr kumimoji="0" lang="en-GB" sz="900" b="0" i="0" u="none" strike="noStrike" cap="none" normalizeH="0" dirty="0">
                <a:ln>
                  <a:noFill/>
                </a:ln>
                <a:effectLst/>
                <a:latin typeface="Trebuchet MS"/>
                <a:ea typeface="Arial Unicode MS"/>
                <a:cs typeface="Times New Roman"/>
              </a:rPr>
              <a:t> Leader </a:t>
            </a:r>
            <a:r>
              <a:rPr lang="en-GB" sz="900" dirty="0">
                <a:latin typeface="Trebuchet MS"/>
                <a:ea typeface="Arial Unicode MS"/>
                <a:cs typeface="Times New Roman"/>
              </a:rPr>
              <a:t>is</a:t>
            </a:r>
            <a:r>
              <a:rPr kumimoji="0" lang="en-GB" sz="900" b="0" i="0" u="none" strike="noStrike" cap="none" normalizeH="0" baseline="0" dirty="0">
                <a:ln>
                  <a:noFill/>
                </a:ln>
                <a:effectLst/>
                <a:latin typeface="Trebuchet MS"/>
                <a:ea typeface="Arial Unicode MS"/>
                <a:cs typeface="Times New Roman"/>
              </a:rPr>
              <a:t> </a:t>
            </a:r>
            <a:r>
              <a:rPr lang="en-GB" sz="900" dirty="0">
                <a:latin typeface="Trebuchet MS"/>
                <a:ea typeface="Arial Unicode MS"/>
                <a:cs typeface="Times New Roman"/>
              </a:rPr>
              <a:t>Mr Harman</a:t>
            </a:r>
            <a:r>
              <a:rPr kumimoji="0" lang="en-GB" sz="900" b="0" i="0" u="none" strike="noStrike" cap="none" normalizeH="0" dirty="0">
                <a:ln>
                  <a:noFill/>
                </a:ln>
                <a:effectLst/>
                <a:latin typeface="Trebuchet MS"/>
                <a:ea typeface="Arial Unicode MS"/>
                <a:cs typeface="Times New Roman"/>
              </a:rPr>
              <a:t>.</a:t>
            </a:r>
            <a:r>
              <a:rPr lang="en-GB" sz="900" dirty="0">
                <a:latin typeface="Trebuchet MS"/>
                <a:ea typeface="Arial Unicode MS"/>
                <a:cs typeface="Times New Roman"/>
              </a:rPr>
              <a:t>  </a:t>
            </a:r>
            <a:endParaRPr lang="en-GB" sz="900" dirty="0">
              <a:latin typeface="Trebuchet MS" pitchFamily="34" charset="0"/>
              <a:ea typeface="Arial Unicode MS"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900" b="1" i="0" u="none" strike="noStrike" cap="none" normalizeH="0" baseline="0" dirty="0">
                <a:ln>
                  <a:noFill/>
                </a:ln>
                <a:solidFill>
                  <a:srgbClr val="000000"/>
                </a:solidFill>
                <a:effectLst/>
                <a:latin typeface="Trebuchet MS"/>
                <a:ea typeface="Arial Unicode MS"/>
                <a:cs typeface="Times New Roman"/>
              </a:rPr>
              <a:t>KS2 timings</a:t>
            </a:r>
            <a:endParaRPr kumimoji="0" lang="en-GB" sz="900" b="0" i="0" u="none" strike="noStrike" cap="none" normalizeH="0" baseline="0" dirty="0">
              <a:ln>
                <a:noFill/>
              </a:ln>
              <a:solidFill>
                <a:schemeClr val="tx1"/>
              </a:solidFill>
              <a:effectLst/>
              <a:latin typeface="Trebuchet MS"/>
              <a:ea typeface="Arial Unicode MS"/>
              <a:cs typeface="Times New Roman"/>
            </a:endParaRPr>
          </a:p>
          <a:p>
            <a:pPr eaLnBrk="0" fontAlgn="base" hangingPunct="0">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	8.40</a:t>
            </a:r>
            <a:r>
              <a:rPr lang="en-GB" sz="900" dirty="0">
                <a:solidFill>
                  <a:srgbClr val="000000"/>
                </a:solidFill>
                <a:latin typeface="Trebuchet MS"/>
                <a:ea typeface="Arial Unicode MS"/>
                <a:cs typeface="Times New Roman"/>
              </a:rPr>
              <a:t> </a:t>
            </a:r>
            <a:r>
              <a:rPr kumimoji="0" lang="en-GB" sz="900" b="0" i="0" u="none" strike="noStrike" cap="none" normalizeH="0" baseline="0" dirty="0">
                <a:ln>
                  <a:noFill/>
                </a:ln>
                <a:solidFill>
                  <a:srgbClr val="000000"/>
                </a:solidFill>
                <a:effectLst/>
                <a:latin typeface="Trebuchet MS"/>
                <a:ea typeface="Arial Unicode MS"/>
                <a:cs typeface="Times New Roman"/>
              </a:rPr>
              <a:t>am</a:t>
            </a:r>
            <a:r>
              <a:rPr lang="en-GB" sz="900" dirty="0">
                <a:solidFill>
                  <a:srgbClr val="000000"/>
                </a:solidFill>
                <a:latin typeface="Trebuchet MS"/>
                <a:ea typeface="Arial Unicode MS"/>
                <a:cs typeface="Times New Roman"/>
              </a:rPr>
              <a:t> </a:t>
            </a:r>
            <a:r>
              <a:rPr kumimoji="0" lang="en-GB" sz="900" b="0" i="0" u="none" strike="noStrike" cap="none" normalizeH="0" baseline="0" dirty="0">
                <a:ln>
                  <a:noFill/>
                </a:ln>
                <a:solidFill>
                  <a:srgbClr val="000000"/>
                </a:solidFill>
                <a:effectLst/>
                <a:latin typeface="Trebuchet MS"/>
                <a:ea typeface="Arial Unicode MS"/>
                <a:cs typeface="Times New Roman"/>
              </a:rPr>
              <a:t> 		Morning registration </a:t>
            </a:r>
          </a:p>
          <a:p>
            <a:pPr eaLnBrk="0" fontAlgn="base" hangingPunct="0">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	8:55 am		Guided Reading</a:t>
            </a:r>
          </a:p>
          <a:p>
            <a:pPr eaLnBrk="0" fontAlgn="base" hangingPunct="0">
              <a:spcBef>
                <a:spcPct val="0"/>
              </a:spcBef>
              <a:spcAft>
                <a:spcPct val="0"/>
              </a:spcAft>
            </a:pPr>
            <a:r>
              <a:rPr lang="en-GB" sz="900" dirty="0">
                <a:solidFill>
                  <a:srgbClr val="000000"/>
                </a:solidFill>
                <a:latin typeface="Trebuchet MS"/>
                <a:ea typeface="Arial Unicode MS"/>
                <a:cs typeface="Times New Roman"/>
              </a:rPr>
              <a:t>	9.20 am		Lesson 1</a:t>
            </a:r>
          </a:p>
          <a:p>
            <a:pPr eaLnBrk="0" fontAlgn="base" hangingPunct="0">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	10.00 am		Assembly</a:t>
            </a:r>
            <a:endParaRPr kumimoji="0" lang="en-GB" sz="900" b="0" i="0" u="none" strike="noStrike" cap="none" normalizeH="0" baseline="0" dirty="0">
              <a:ln>
                <a:noFill/>
              </a:ln>
              <a:solidFill>
                <a:schemeClr val="tx1"/>
              </a:solidFill>
              <a:effectLst/>
              <a:latin typeface="Trebuchet MS"/>
              <a:ea typeface="Arial Unicode MS"/>
              <a:cs typeface="Times New Roman"/>
            </a:endParaRPr>
          </a:p>
          <a:p>
            <a:pPr eaLnBrk="0" fontAlgn="base" hangingPunct="0">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	10.20 am 	</a:t>
            </a:r>
            <a:r>
              <a:rPr lang="en-GB" sz="900" dirty="0">
                <a:solidFill>
                  <a:srgbClr val="000000"/>
                </a:solidFill>
                <a:latin typeface="Trebuchet MS"/>
                <a:ea typeface="Arial Unicode MS"/>
                <a:cs typeface="Times New Roman"/>
              </a:rPr>
              <a:t>  	</a:t>
            </a:r>
            <a:r>
              <a:rPr kumimoji="0" lang="en-GB" sz="900" b="0" i="0" u="none" strike="noStrike" cap="none" normalizeH="0" baseline="0" dirty="0">
                <a:ln>
                  <a:noFill/>
                </a:ln>
                <a:solidFill>
                  <a:srgbClr val="000000"/>
                </a:solidFill>
                <a:effectLst/>
                <a:latin typeface="Trebuchet MS"/>
                <a:ea typeface="Arial Unicode MS"/>
                <a:cs typeface="Times New Roman"/>
              </a:rPr>
              <a:t>Morning</a:t>
            </a:r>
            <a:r>
              <a:rPr kumimoji="0" lang="en-GB" sz="900" b="0" i="0" u="none" strike="noStrike" cap="none" normalizeH="0" dirty="0">
                <a:ln>
                  <a:noFill/>
                </a:ln>
                <a:solidFill>
                  <a:srgbClr val="000000"/>
                </a:solidFill>
                <a:effectLst/>
                <a:latin typeface="Trebuchet MS"/>
                <a:ea typeface="Arial Unicode MS"/>
                <a:cs typeface="Times New Roman"/>
              </a:rPr>
              <a:t> break</a:t>
            </a:r>
          </a:p>
          <a:p>
            <a:pPr eaLnBrk="0" fontAlgn="base" hangingPunct="0">
              <a:spcBef>
                <a:spcPct val="0"/>
              </a:spcBef>
              <a:spcAft>
                <a:spcPct val="0"/>
              </a:spcAft>
            </a:pPr>
            <a:r>
              <a:rPr lang="en-GB" sz="900" baseline="0" dirty="0">
                <a:solidFill>
                  <a:srgbClr val="000000"/>
                </a:solidFill>
                <a:latin typeface="Trebuchet MS"/>
                <a:ea typeface="Arial Unicode MS"/>
                <a:cs typeface="Times New Roman"/>
              </a:rPr>
              <a:t>	</a:t>
            </a:r>
            <a:r>
              <a:rPr lang="en-GB" sz="900" dirty="0">
                <a:solidFill>
                  <a:srgbClr val="000000"/>
                </a:solidFill>
                <a:latin typeface="Trebuchet MS"/>
                <a:ea typeface="Arial Unicode MS"/>
                <a:cs typeface="Times New Roman"/>
              </a:rPr>
              <a:t>10.40 am 		Lesson 2</a:t>
            </a:r>
            <a:endParaRPr kumimoji="0" lang="en-GB" sz="900" b="0" i="0" u="none" strike="noStrike" cap="none" normalizeH="0" baseline="0" dirty="0">
              <a:ln>
                <a:noFill/>
              </a:ln>
              <a:solidFill>
                <a:schemeClr val="tx1"/>
              </a:solidFill>
              <a:effectLst/>
              <a:latin typeface="Trebuchet MS"/>
              <a:ea typeface="Arial Unicode MS"/>
              <a:cs typeface="Times New Roman"/>
            </a:endParaRPr>
          </a:p>
          <a:p>
            <a:pPr eaLnBrk="0" fontAlgn="base" hangingPunct="0">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	</a:t>
            </a:r>
            <a:r>
              <a:rPr lang="en-GB" sz="900" dirty="0">
                <a:solidFill>
                  <a:srgbClr val="000000"/>
                </a:solidFill>
                <a:latin typeface="Trebuchet MS"/>
                <a:ea typeface="Arial Unicode MS"/>
                <a:cs typeface="Times New Roman"/>
              </a:rPr>
              <a:t>11.40 am</a:t>
            </a:r>
            <a:r>
              <a:rPr kumimoji="0" lang="en-GB" sz="900" b="0" i="0" u="none" strike="noStrike" cap="none" normalizeH="0" baseline="0" dirty="0">
                <a:ln>
                  <a:noFill/>
                </a:ln>
                <a:solidFill>
                  <a:srgbClr val="000000"/>
                </a:solidFill>
                <a:effectLst/>
                <a:latin typeface="Trebuchet MS"/>
                <a:ea typeface="Arial Unicode MS"/>
                <a:cs typeface="Times New Roman"/>
              </a:rPr>
              <a:t>	</a:t>
            </a:r>
            <a:r>
              <a:rPr lang="en-GB" sz="900" dirty="0">
                <a:solidFill>
                  <a:srgbClr val="000000"/>
                </a:solidFill>
                <a:latin typeface="Trebuchet MS"/>
                <a:ea typeface="Arial Unicode MS"/>
                <a:cs typeface="Times New Roman"/>
              </a:rPr>
              <a:t>  	Fit in 10</a:t>
            </a:r>
            <a:endParaRPr lang="en-GB" sz="900" b="0" i="0" u="none" strike="noStrike" cap="none" normalizeH="0" baseline="0" dirty="0">
              <a:ln>
                <a:noFill/>
              </a:ln>
              <a:solidFill>
                <a:srgbClr val="000000"/>
              </a:solidFill>
              <a:effectLst/>
              <a:latin typeface="Trebuchet MS"/>
              <a:ea typeface="Arial Unicode MS"/>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pPr>
            <a:r>
              <a:rPr lang="en-GB" sz="900" dirty="0">
                <a:solidFill>
                  <a:srgbClr val="000000"/>
                </a:solidFill>
                <a:latin typeface="Trebuchet MS"/>
                <a:ea typeface="Arial Unicode MS"/>
                <a:cs typeface="Times New Roman"/>
              </a:rPr>
              <a:t>	11.50 am		Lesson 3</a:t>
            </a:r>
            <a:endParaRPr kumimoji="0" lang="en-GB" sz="900" b="0" i="0" u="none" strike="noStrike" cap="none" normalizeH="0" baseline="0" dirty="0">
              <a:ln>
                <a:noFill/>
              </a:ln>
              <a:solidFill>
                <a:schemeClr val="tx1"/>
              </a:solidFill>
              <a:effectLst/>
              <a:latin typeface="Trebuchet MS"/>
              <a:ea typeface="Arial Unicode MS"/>
              <a:cs typeface="Times New Roman"/>
            </a:endParaRPr>
          </a:p>
          <a:p>
            <a:pPr eaLnBrk="0" fontAlgn="base" hangingPunct="0">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	12.45 pm</a:t>
            </a:r>
            <a:r>
              <a:rPr lang="en-GB" sz="900" dirty="0">
                <a:solidFill>
                  <a:srgbClr val="000000"/>
                </a:solidFill>
                <a:latin typeface="Trebuchet MS"/>
                <a:ea typeface="Arial Unicode MS"/>
                <a:cs typeface="Times New Roman"/>
              </a:rPr>
              <a:t>     		</a:t>
            </a:r>
            <a:r>
              <a:rPr kumimoji="0" lang="en-GB" sz="900" b="0" i="0" u="none" strike="noStrike" cap="none" normalizeH="0" baseline="0" dirty="0">
                <a:ln>
                  <a:noFill/>
                </a:ln>
                <a:solidFill>
                  <a:srgbClr val="000000"/>
                </a:solidFill>
                <a:effectLst/>
                <a:latin typeface="Trebuchet MS"/>
                <a:ea typeface="Arial Unicode MS"/>
                <a:cs typeface="Times New Roman"/>
              </a:rPr>
              <a:t>Lunch		</a:t>
            </a:r>
            <a:endParaRPr kumimoji="0" lang="en-GB" sz="900" b="0" i="0" u="none" strike="noStrike" cap="none" normalizeH="0" baseline="0" dirty="0">
              <a:ln>
                <a:noFill/>
              </a:ln>
              <a:solidFill>
                <a:schemeClr val="tx1"/>
              </a:solidFill>
              <a:effectLst/>
              <a:latin typeface="Trebuchet MS"/>
              <a:ea typeface="Arial Unicode MS"/>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dirty="0">
                <a:ln>
                  <a:noFill/>
                </a:ln>
                <a:solidFill>
                  <a:srgbClr val="000000"/>
                </a:solidFill>
                <a:effectLst/>
                <a:latin typeface="Trebuchet MS"/>
                <a:ea typeface="Arial Unicode MS"/>
                <a:cs typeface="Times New Roman"/>
              </a:rPr>
              <a:t>	1.30 pm		Afternoon registration + Afternoon lessons</a:t>
            </a:r>
            <a:endParaRPr kumimoji="0" lang="en-GB" sz="900" b="0" i="0" u="none" strike="noStrike" cap="none" normalizeH="0" baseline="0" dirty="0">
              <a:ln>
                <a:noFill/>
              </a:ln>
              <a:solidFill>
                <a:schemeClr val="tx1"/>
              </a:solidFill>
              <a:effectLst/>
              <a:latin typeface="Trebuchet MS"/>
              <a:ea typeface="Arial Unicode MS"/>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dirty="0">
                <a:ln>
                  <a:noFill/>
                </a:ln>
                <a:solidFill>
                  <a:srgbClr val="000000"/>
                </a:solidFill>
                <a:effectLst/>
                <a:latin typeface="Trebuchet MS"/>
                <a:ea typeface="Arial Unicode MS"/>
                <a:cs typeface="Times New Roman"/>
              </a:rPr>
              <a:t>	</a:t>
            </a:r>
            <a:r>
              <a:rPr lang="en-GB" sz="900" dirty="0">
                <a:solidFill>
                  <a:srgbClr val="000000"/>
                </a:solidFill>
                <a:latin typeface="Trebuchet MS"/>
                <a:ea typeface="Arial Unicode MS"/>
                <a:cs typeface="Times New Roman"/>
              </a:rPr>
              <a:t>3.15</a:t>
            </a:r>
            <a:r>
              <a:rPr kumimoji="0" lang="en-GB" sz="900" b="0" i="0" u="none" strike="noStrike" cap="none" normalizeH="0" baseline="0" dirty="0">
                <a:ln>
                  <a:noFill/>
                </a:ln>
                <a:solidFill>
                  <a:srgbClr val="000000"/>
                </a:solidFill>
                <a:effectLst/>
                <a:latin typeface="Trebuchet MS"/>
                <a:ea typeface="Arial Unicode MS"/>
                <a:cs typeface="Times New Roman"/>
              </a:rPr>
              <a:t> pm		Home time</a:t>
            </a:r>
            <a:endParaRPr lang="en-GB" sz="900" dirty="0">
              <a:solidFill>
                <a:srgbClr val="000000"/>
              </a:solidFill>
              <a:latin typeface="Trebuchet MS" pitchFamily="34" charset="0"/>
              <a:ea typeface="Arial Unicode MS" pitchFamily="34" charset="-128"/>
              <a:cs typeface="Times New Roman" pitchFamily="18" charset="0"/>
            </a:endParaRPr>
          </a:p>
          <a:p>
            <a:pPr eaLnBrk="0" fontAlgn="base" hangingPunct="0">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PE Days: </a:t>
            </a:r>
          </a:p>
          <a:p>
            <a:pPr eaLnBrk="0" fontAlgn="base" hangingPunct="0">
              <a:spcBef>
                <a:spcPct val="0"/>
              </a:spcBef>
              <a:spcAft>
                <a:spcPct val="0"/>
              </a:spcAft>
            </a:pPr>
            <a:r>
              <a:rPr lang="en-GB" sz="900" dirty="0">
                <a:solidFill>
                  <a:srgbClr val="000000"/>
                </a:solidFill>
                <a:latin typeface="Trebuchet MS"/>
                <a:ea typeface="Arial Unicode MS"/>
                <a:cs typeface="Times New Roman"/>
              </a:rPr>
              <a:t>4B: Wednesday &amp; Thursday</a:t>
            </a:r>
          </a:p>
          <a:p>
            <a:pPr eaLnBrk="0" fontAlgn="base" hangingPunct="0">
              <a:spcBef>
                <a:spcPct val="0"/>
              </a:spcBef>
              <a:spcAft>
                <a:spcPct val="0"/>
              </a:spcAft>
            </a:pPr>
            <a:r>
              <a:rPr lang="en-GB" sz="900" dirty="0">
                <a:solidFill>
                  <a:srgbClr val="000000"/>
                </a:solidFill>
                <a:latin typeface="Trebuchet MS"/>
                <a:ea typeface="Arial Unicode MS"/>
                <a:cs typeface="Times New Roman"/>
              </a:rPr>
              <a:t>4V: Wednesday &amp; Thursday</a:t>
            </a:r>
          </a:p>
          <a:p>
            <a:pPr eaLnBrk="0" fontAlgn="base" hangingPunct="0">
              <a:spcBef>
                <a:spcPct val="0"/>
              </a:spcBef>
              <a:spcAft>
                <a:spcPct val="0"/>
              </a:spcAft>
            </a:pPr>
            <a:endParaRPr lang="en-GB" sz="900" dirty="0" smtClean="0">
              <a:solidFill>
                <a:srgbClr val="000000"/>
              </a:solidFill>
              <a:latin typeface="Trebuchet MS"/>
              <a:ea typeface="Arial Unicode MS"/>
              <a:cs typeface="Times New Roman"/>
            </a:endParaRPr>
          </a:p>
          <a:p>
            <a:pPr eaLnBrk="0" fontAlgn="base" hangingPunct="0">
              <a:spcBef>
                <a:spcPct val="0"/>
              </a:spcBef>
              <a:spcAft>
                <a:spcPct val="0"/>
              </a:spcAft>
            </a:pPr>
            <a:endParaRPr kumimoji="0" lang="en-GB" sz="900" b="0" i="0" u="none" strike="noStrike" cap="none" normalizeH="0" baseline="0" dirty="0">
              <a:ln>
                <a:noFill/>
              </a:ln>
              <a:solidFill>
                <a:schemeClr val="tx1"/>
              </a:solidFill>
              <a:effectLst/>
              <a:highlight>
                <a:srgbClr val="FFFF00"/>
              </a:highlight>
              <a:latin typeface="Trebuchet MS" pitchFamily="34" charset="0"/>
              <a:cs typeface="Arial" pitchFamily="34" charset="0"/>
            </a:endParaRPr>
          </a:p>
          <a:p>
            <a:pPr eaLnBrk="0" fontAlgn="base" hangingPunct="0">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Homework Schedule</a:t>
            </a:r>
            <a:r>
              <a:rPr lang="en-GB" sz="900" dirty="0">
                <a:solidFill>
                  <a:srgbClr val="000000"/>
                </a:solidFill>
                <a:latin typeface="Trebuchet MS"/>
                <a:ea typeface="Arial Unicode MS"/>
                <a:cs typeface="Times New Roman"/>
              </a:rPr>
              <a:t> </a:t>
            </a:r>
            <a:endParaRPr kumimoji="0" lang="en-GB" sz="900" b="0" i="0" u="none" strike="noStrike" cap="none" normalizeH="0" baseline="0" dirty="0">
              <a:ln>
                <a:noFill/>
              </a:ln>
              <a:solidFill>
                <a:schemeClr val="tx1"/>
              </a:solidFill>
              <a:effectLst/>
              <a:latin typeface="Trebuchet MS" pitchFamily="34" charset="0"/>
              <a:cs typeface="Arial" pitchFamily="34" charset="0"/>
            </a:endParaRPr>
          </a:p>
        </p:txBody>
      </p:sp>
      <p:graphicFrame>
        <p:nvGraphicFramePr>
          <p:cNvPr id="5" name="Table 4">
            <a:extLst>
              <a:ext uri="{FF2B5EF4-FFF2-40B4-BE49-F238E27FC236}">
                <a16:creationId xmlns:a16="http://schemas.microsoft.com/office/drawing/2014/main" id="{6A61D30B-1AF5-DF1E-76F6-58C56CFC5AB3}"/>
              </a:ext>
            </a:extLst>
          </p:cNvPr>
          <p:cNvGraphicFramePr>
            <a:graphicFrameLocks noGrp="1"/>
          </p:cNvGraphicFramePr>
          <p:nvPr>
            <p:extLst>
              <p:ext uri="{D42A27DB-BD31-4B8C-83A1-F6EECF244321}">
                <p14:modId xmlns:p14="http://schemas.microsoft.com/office/powerpoint/2010/main" val="1408158118"/>
              </p:ext>
            </p:extLst>
          </p:nvPr>
        </p:nvGraphicFramePr>
        <p:xfrm>
          <a:off x="5094315" y="7365170"/>
          <a:ext cx="3231229" cy="1270340"/>
        </p:xfrm>
        <a:graphic>
          <a:graphicData uri="http://schemas.openxmlformats.org/drawingml/2006/table">
            <a:tbl>
              <a:tblPr/>
              <a:tblGrid>
                <a:gridCol w="1085605">
                  <a:extLst>
                    <a:ext uri="{9D8B030D-6E8A-4147-A177-3AD203B41FA5}">
                      <a16:colId xmlns:a16="http://schemas.microsoft.com/office/drawing/2014/main" val="20000"/>
                    </a:ext>
                  </a:extLst>
                </a:gridCol>
                <a:gridCol w="1072812">
                  <a:extLst>
                    <a:ext uri="{9D8B030D-6E8A-4147-A177-3AD203B41FA5}">
                      <a16:colId xmlns:a16="http://schemas.microsoft.com/office/drawing/2014/main" val="20001"/>
                    </a:ext>
                  </a:extLst>
                </a:gridCol>
                <a:gridCol w="1072812">
                  <a:extLst>
                    <a:ext uri="{9D8B030D-6E8A-4147-A177-3AD203B41FA5}">
                      <a16:colId xmlns:a16="http://schemas.microsoft.com/office/drawing/2014/main" val="20002"/>
                    </a:ext>
                  </a:extLst>
                </a:gridCol>
              </a:tblGrid>
              <a:tr h="5036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50" b="0" dirty="0">
                          <a:latin typeface="Segoe UI Light" panose="020B0502040204020203" pitchFamily="34" charset="0"/>
                          <a:ea typeface="Times New Roman"/>
                          <a:cs typeface="Segoe UI Light" panose="020B0502040204020203" pitchFamily="34" charset="0"/>
                        </a:rPr>
                        <a:t>HLTA</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50" b="0" dirty="0">
                          <a:latin typeface="Segoe UI Light" panose="020B0502040204020203" pitchFamily="34" charset="0"/>
                          <a:ea typeface="Times New Roman"/>
                          <a:cs typeface="Segoe UI Light" panose="020B0502040204020203" pitchFamily="34" charset="0"/>
                        </a:rPr>
                        <a:t>Ms Masood </a:t>
                      </a:r>
                    </a:p>
                  </a:txBody>
                  <a:tcPr marL="54190" marR="54190" marT="0" marB="0">
                    <a:lnL>
                      <a:noFill/>
                    </a:lnL>
                    <a:lnR>
                      <a:noFill/>
                    </a:lnR>
                    <a:lnT>
                      <a:noFill/>
                    </a:lnT>
                    <a:lnB>
                      <a:noFill/>
                    </a:lnB>
                  </a:tcPr>
                </a:tc>
                <a:tc>
                  <a:txBody>
                    <a:bodyPr/>
                    <a:lstStyle/>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tc>
                  <a:txBody>
                    <a:bodyPr/>
                    <a:lstStyle/>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extLst>
                  <a:ext uri="{0D108BD9-81ED-4DB2-BD59-A6C34878D82A}">
                    <a16:rowId xmlns:a16="http://schemas.microsoft.com/office/drawing/2014/main" val="10000"/>
                  </a:ext>
                </a:extLst>
              </a:tr>
              <a:tr h="766646">
                <a:tc>
                  <a:txBody>
                    <a:bodyPr/>
                    <a:lstStyle/>
                    <a:p>
                      <a:pPr algn="ctr">
                        <a:spcAft>
                          <a:spcPts val="0"/>
                        </a:spcAft>
                      </a:pPr>
                      <a:r>
                        <a:rPr lang="en-GB" sz="1050" b="0" dirty="0">
                          <a:latin typeface="Segoe UI Light" panose="020B0502040204020203" pitchFamily="34" charset="0"/>
                          <a:ea typeface="Times New Roman"/>
                          <a:cs typeface="Segoe UI Light" panose="020B0502040204020203" pitchFamily="34" charset="0"/>
                        </a:rPr>
                        <a:t>                                                   </a:t>
                      </a:r>
                    </a:p>
                  </a:txBody>
                  <a:tcPr marL="54190" marR="54190" marT="0" marB="0">
                    <a:lnL>
                      <a:noFill/>
                    </a:lnL>
                    <a:lnR>
                      <a:noFill/>
                    </a:lnR>
                    <a:lnT>
                      <a:noFill/>
                    </a:lnT>
                    <a:lnB>
                      <a:noFill/>
                    </a:lnB>
                  </a:tcPr>
                </a:tc>
                <a:tc>
                  <a:txBody>
                    <a:bodyPr/>
                    <a:lstStyle/>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tc>
                  <a:txBody>
                    <a:bodyPr/>
                    <a:lstStyle/>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extLst>
                  <a:ext uri="{0D108BD9-81ED-4DB2-BD59-A6C34878D82A}">
                    <a16:rowId xmlns:a16="http://schemas.microsoft.com/office/drawing/2014/main" val="10001"/>
                  </a:ext>
                </a:extLst>
              </a:tr>
            </a:tbl>
          </a:graphicData>
        </a:graphic>
      </p:graphicFrame>
      <p:graphicFrame>
        <p:nvGraphicFramePr>
          <p:cNvPr id="6" name="Table 5">
            <a:extLst>
              <a:ext uri="{FF2B5EF4-FFF2-40B4-BE49-F238E27FC236}">
                <a16:creationId xmlns:a16="http://schemas.microsoft.com/office/drawing/2014/main" id="{4AC3FB7D-37FA-2DC5-837B-D39DD5BB4755}"/>
              </a:ext>
            </a:extLst>
          </p:cNvPr>
          <p:cNvGraphicFramePr>
            <a:graphicFrameLocks noGrp="1"/>
          </p:cNvGraphicFramePr>
          <p:nvPr>
            <p:extLst>
              <p:ext uri="{D42A27DB-BD31-4B8C-83A1-F6EECF244321}">
                <p14:modId xmlns:p14="http://schemas.microsoft.com/office/powerpoint/2010/main" val="2544291408"/>
              </p:ext>
            </p:extLst>
          </p:nvPr>
        </p:nvGraphicFramePr>
        <p:xfrm>
          <a:off x="216024" y="3973879"/>
          <a:ext cx="6467500" cy="604318"/>
        </p:xfrm>
        <a:graphic>
          <a:graphicData uri="http://schemas.openxmlformats.org/drawingml/2006/table">
            <a:tbl>
              <a:tblPr/>
              <a:tblGrid>
                <a:gridCol w="1584201">
                  <a:extLst>
                    <a:ext uri="{9D8B030D-6E8A-4147-A177-3AD203B41FA5}">
                      <a16:colId xmlns:a16="http://schemas.microsoft.com/office/drawing/2014/main" val="20000"/>
                    </a:ext>
                  </a:extLst>
                </a:gridCol>
                <a:gridCol w="1002799">
                  <a:extLst>
                    <a:ext uri="{9D8B030D-6E8A-4147-A177-3AD203B41FA5}">
                      <a16:colId xmlns:a16="http://schemas.microsoft.com/office/drawing/2014/main" val="20001"/>
                    </a:ext>
                  </a:extLst>
                </a:gridCol>
                <a:gridCol w="1293500">
                  <a:extLst>
                    <a:ext uri="{9D8B030D-6E8A-4147-A177-3AD203B41FA5}">
                      <a16:colId xmlns:a16="http://schemas.microsoft.com/office/drawing/2014/main" val="20002"/>
                    </a:ext>
                  </a:extLst>
                </a:gridCol>
                <a:gridCol w="1293500">
                  <a:extLst>
                    <a:ext uri="{9D8B030D-6E8A-4147-A177-3AD203B41FA5}">
                      <a16:colId xmlns:a16="http://schemas.microsoft.com/office/drawing/2014/main" val="20003"/>
                    </a:ext>
                  </a:extLst>
                </a:gridCol>
                <a:gridCol w="1293500">
                  <a:extLst>
                    <a:ext uri="{9D8B030D-6E8A-4147-A177-3AD203B41FA5}">
                      <a16:colId xmlns:a16="http://schemas.microsoft.com/office/drawing/2014/main" val="20004"/>
                    </a:ext>
                  </a:extLst>
                </a:gridCol>
              </a:tblGrid>
              <a:tr h="169964">
                <a:tc>
                  <a:txBody>
                    <a:bodyPr/>
                    <a:lstStyle/>
                    <a:p>
                      <a:pPr>
                        <a:spcAft>
                          <a:spcPts val="0"/>
                        </a:spcAft>
                      </a:pPr>
                      <a:r>
                        <a:rPr lang="en-GB" sz="900">
                          <a:solidFill>
                            <a:srgbClr val="000000"/>
                          </a:solidFill>
                          <a:latin typeface="Trebuchet MS"/>
                          <a:ea typeface="Arial Unicode MS"/>
                          <a:cs typeface="Times New Roman"/>
                        </a:rPr>
                        <a:t>Monday</a:t>
                      </a:r>
                      <a:endParaRPr lang="en-GB" sz="90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Trebuchet MS"/>
                          <a:ea typeface="Arial Unicode MS"/>
                          <a:cs typeface="Times New Roman"/>
                        </a:rPr>
                        <a:t>Tuesday</a:t>
                      </a:r>
                      <a:endParaRPr lang="en-GB" sz="90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Trebuchet MS"/>
                          <a:ea typeface="Arial Unicode MS"/>
                          <a:cs typeface="Times New Roman"/>
                        </a:rPr>
                        <a:t>Wednesday </a:t>
                      </a:r>
                      <a:endParaRPr lang="en-GB" sz="9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Trebuchet MS"/>
                          <a:ea typeface="Arial Unicode MS"/>
                          <a:cs typeface="Times New Roman"/>
                        </a:rPr>
                        <a:t>Thursday</a:t>
                      </a:r>
                      <a:endParaRPr lang="en-GB" sz="90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Trebuchet MS"/>
                          <a:ea typeface="Arial Unicode MS"/>
                          <a:cs typeface="Times New Roman"/>
                        </a:rPr>
                        <a:t>Friday</a:t>
                      </a:r>
                      <a:endParaRPr lang="en-GB" sz="90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34354">
                <a:tc>
                  <a:txBody>
                    <a:bodyPr/>
                    <a:lstStyle/>
                    <a:p>
                      <a:pPr>
                        <a:spcBef>
                          <a:spcPts val="300"/>
                        </a:spcBef>
                        <a:spcAft>
                          <a:spcPts val="300"/>
                        </a:spcAft>
                      </a:pPr>
                      <a:r>
                        <a:rPr lang="en-GB" sz="900" dirty="0">
                          <a:latin typeface="Trebuchet MS"/>
                          <a:ea typeface="Times New Roman"/>
                        </a:rPr>
                        <a:t>Comprehension (Century)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Trebuchet MS"/>
                          <a:ea typeface="Arial Unicode MS"/>
                          <a:cs typeface="Times New Roman"/>
                        </a:rPr>
                        <a:t>Maths (Century)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latin typeface="Trebuchet MS"/>
                        <a:ea typeface="Arial Unicode MS"/>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solidFill>
                            <a:srgbClr val="000000"/>
                          </a:solidFill>
                          <a:latin typeface="Trebuchet MS"/>
                          <a:ea typeface="Arial Unicode MS"/>
                          <a:cs typeface="Times New Roman"/>
                        </a:rPr>
                        <a:t>TTRS</a:t>
                      </a:r>
                    </a:p>
                    <a:p>
                      <a:pPr>
                        <a:spcAft>
                          <a:spcPts val="0"/>
                        </a:spcAft>
                      </a:pPr>
                      <a:endParaRPr lang="en-GB" sz="9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Trebuchet MS" panose="020B0603020202020204" pitchFamily="34" charset="0"/>
                          <a:ea typeface="Arial Unicode MS"/>
                          <a:cs typeface="Times New Roman"/>
                        </a:rPr>
                        <a:t>Science (Century)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900" dirty="0">
                        <a:solidFill>
                          <a:srgbClr val="000000"/>
                        </a:solidFill>
                        <a:latin typeface="Trebuchet MS" panose="020B0603020202020204" pitchFamily="34" charset="0"/>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9589" y="7892806"/>
            <a:ext cx="926672" cy="1235563"/>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7358" y="7876406"/>
            <a:ext cx="926672" cy="1235563"/>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2736" y="7876407"/>
            <a:ext cx="926672" cy="1235563"/>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89342" y="7876408"/>
            <a:ext cx="926672" cy="123556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CURRICULUM</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5" name="AutoShape 3"/>
          <p:cNvCxnSpPr>
            <a:cxnSpLocks noChangeShapeType="1"/>
          </p:cNvCxnSpPr>
          <p:nvPr/>
        </p:nvCxnSpPr>
        <p:spPr bwMode="auto">
          <a:xfrm flipH="1">
            <a:off x="1844824" y="755576"/>
            <a:ext cx="4838700" cy="0"/>
          </a:xfrm>
          <a:prstGeom prst="straightConnector1">
            <a:avLst/>
          </a:prstGeom>
          <a:noFill/>
          <a:ln w="76200">
            <a:solidFill>
              <a:srgbClr val="FF0000"/>
            </a:solidFill>
            <a:round/>
            <a:headEnd/>
            <a:tailEnd/>
          </a:ln>
        </p:spPr>
      </p:cxnSp>
      <p:sp>
        <p:nvSpPr>
          <p:cNvPr id="19457" name="Rectangle 1"/>
          <p:cNvSpPr>
            <a:spLocks noChangeArrowheads="1"/>
          </p:cNvSpPr>
          <p:nvPr/>
        </p:nvSpPr>
        <p:spPr bwMode="auto">
          <a:xfrm>
            <a:off x="260648" y="1220723"/>
            <a:ext cx="638132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During the course of the year your child, in addition to English and Maths, will be studying the following subject areas. We hope this information will be of interest and will help you to share the work with your child by providing further reading material, or perhaps arranging a trip to a suitable museum, etc. </a:t>
            </a:r>
            <a:endParaRPr kumimoji="0" lang="en-GB" sz="20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
        <p:nvSpPr>
          <p:cNvPr id="6" name="Rectangle 2"/>
          <p:cNvSpPr>
            <a:spLocks noChangeArrowheads="1"/>
          </p:cNvSpPr>
          <p:nvPr/>
        </p:nvSpPr>
        <p:spPr bwMode="auto">
          <a:xfrm>
            <a:off x="188640" y="7050613"/>
            <a:ext cx="645333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GB" sz="1200" dirty="0">
                <a:latin typeface="Segoe UI Light" panose="020B0502040204020203" pitchFamily="34" charset="0"/>
                <a:cs typeface="Segoe UI Light" panose="020B0502040204020203" pitchFamily="34" charset="0"/>
              </a:rPr>
              <a:t>Each year group will take part in Educational visits designed to enhance the children's learning of the curriculum. Visits may change from year to year but in the past, Year 4 visited Oxford Natural History Museum and Ufton Court.</a:t>
            </a:r>
            <a:endParaRPr kumimoji="0" lang="en-GB" sz="18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pic>
        <p:nvPicPr>
          <p:cNvPr id="1026" name="Picture 2">
            <a:extLst>
              <a:ext uri="{FF2B5EF4-FFF2-40B4-BE49-F238E27FC236}">
                <a16:creationId xmlns:a16="http://schemas.microsoft.com/office/drawing/2014/main" id="{B011E7B1-AFA8-A597-D6B7-F36B3D372DE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990" y="2600326"/>
            <a:ext cx="6559780" cy="37718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dirty="0">
                <a:solidFill>
                  <a:srgbClr val="FF0000"/>
                </a:solidFill>
                <a:latin typeface="Segoe UI Light" panose="020B0502040204020203" pitchFamily="34" charset="0"/>
                <a:cs typeface="Segoe UI Light" panose="020B0502040204020203" pitchFamily="34" charset="0"/>
              </a:rPr>
              <a:t>ATTENDANCE AND PUNCTUALITY</a:t>
            </a:r>
            <a:endParaRPr kumimoji="0" lang="en-GB" sz="24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3" name="AutoShape 3"/>
          <p:cNvCxnSpPr>
            <a:cxnSpLocks noChangeShapeType="1"/>
          </p:cNvCxnSpPr>
          <p:nvPr/>
        </p:nvCxnSpPr>
        <p:spPr bwMode="auto">
          <a:xfrm flipH="1">
            <a:off x="1772816" y="827584"/>
            <a:ext cx="4838700" cy="0"/>
          </a:xfrm>
          <a:prstGeom prst="straightConnector1">
            <a:avLst/>
          </a:prstGeom>
          <a:noFill/>
          <a:ln w="57150">
            <a:solidFill>
              <a:srgbClr val="FF0000"/>
            </a:solidFill>
            <a:round/>
            <a:headEnd/>
            <a:tailEnd/>
          </a:ln>
        </p:spPr>
      </p:cxnSp>
      <p:sp>
        <p:nvSpPr>
          <p:cNvPr id="17409" name="Rectangle 1"/>
          <p:cNvSpPr>
            <a:spLocks noChangeArrowheads="1"/>
          </p:cNvSpPr>
          <p:nvPr/>
        </p:nvSpPr>
        <p:spPr bwMode="auto">
          <a:xfrm>
            <a:off x="260648" y="1074967"/>
            <a:ext cx="6381328" cy="74789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kumimoji="0" lang="en-GB" sz="120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As parents you all have a legal responsibility to make sure that your child attends school every day. If your child is going to be absent from school please log the reason via the ParentMail </a:t>
            </a: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absence portal on the </a:t>
            </a:r>
            <a:r>
              <a:rPr lang="en-GB" sz="1200" u="sng" dirty="0">
                <a:solidFill>
                  <a:srgbClr val="000000"/>
                </a:solidFill>
                <a:latin typeface="Segoe UI Light" panose="020B0502040204020203" pitchFamily="34" charset="0"/>
                <a:ea typeface="Trebuchet MS" pitchFamily="34" charset="0"/>
                <a:cs typeface="Segoe UI Light" panose="020B0502040204020203" pitchFamily="34" charset="0"/>
              </a:rPr>
              <a:t>first day</a:t>
            </a: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 of their absence</a:t>
            </a:r>
            <a:r>
              <a:rPr kumimoji="0" lang="en-GB" sz="120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This is important, as we will be contacting parents if a child is not at school and no reason has been given. Parents may be asked to provide medical evidence</a:t>
            </a:r>
            <a:r>
              <a:rPr kumimoji="0" lang="en-GB" sz="120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in the form of an appointment card or prescription where there are repeated absences due to reported illness. </a:t>
            </a:r>
          </a:p>
          <a:p>
            <a:pPr lvl="0" algn="just" fontAlgn="base">
              <a:spcBef>
                <a:spcPct val="0"/>
              </a:spcBef>
              <a:spcAft>
                <a:spcPct val="0"/>
              </a:spcAft>
            </a:pPr>
            <a:endParaRPr kumimoji="0" lang="en-GB" sz="120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kumimoji="0" lang="en-GB" sz="120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Regular attendance and punctuality is </a:t>
            </a:r>
            <a:r>
              <a:rPr kumimoji="0" lang="en-GB" sz="1200" b="1"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fundamental</a:t>
            </a:r>
            <a:r>
              <a:rPr kumimoji="0" lang="en-GB" sz="120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to enabling your child to achieve the highest levels of attainment. We ensure </a:t>
            </a:r>
            <a:r>
              <a:rPr kumimoji="0" lang="en-GB" sz="1200" i="0" u="sng"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all</a:t>
            </a:r>
            <a:r>
              <a:rPr kumimoji="0" lang="en-GB" sz="1200" i="0"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r>
              <a:rPr kumimoji="0" lang="en-GB" sz="120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children are aware of the importance of attendance and punctuality.</a:t>
            </a:r>
            <a:r>
              <a:rPr kumimoji="0" lang="en-GB" sz="120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p>
          <a:p>
            <a:pPr algn="just" eaLnBrk="0" fontAlgn="base" hangingPunct="0">
              <a:spcBef>
                <a:spcPct val="0"/>
              </a:spcBef>
              <a:spcAft>
                <a:spcPct val="0"/>
              </a:spcAft>
            </a:pPr>
            <a:endParaRPr kumimoji="0" lang="en-GB" sz="120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Segoe UI Light" panose="020B0502040204020203" pitchFamily="34" charset="0"/>
                <a:cs typeface="Segoe UI Light" panose="020B0502040204020203" pitchFamily="34" charset="0"/>
              </a:rPr>
              <a:t>The attendance target set by the Governing Body for 2023-2024 is 96%. We expect ALL children to achieve this.​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strike="noStrike" cap="none" normalizeH="0" baseline="0" dirty="0">
                <a:ln>
                  <a:noFill/>
                </a:ln>
                <a:solidFill>
                  <a:srgbClr val="000000"/>
                </a:solidFill>
                <a:effectLst/>
                <a:latin typeface="Segoe UI Black" panose="020B0A02040204020203" pitchFamily="34" charset="0"/>
                <a:ea typeface="Segoe UI Black" panose="020B0A02040204020203" pitchFamily="34" charset="0"/>
                <a:cs typeface="Segoe UI Light" panose="020B0502040204020203" pitchFamily="34" charset="0"/>
              </a:rPr>
              <a:t>If your child is unwell</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If your child is </a:t>
            </a:r>
            <a:r>
              <a:rPr kumimoji="0" lang="en-GB" sz="1200" b="1" i="0" u="sng"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too</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unwell to come to school, or has a medical appointment, please log the reason</a:t>
            </a:r>
            <a:r>
              <a:rPr kumimoji="0" lang="en-GB" sz="1200" b="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via our ParentMail absence portal.</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To help you, the NHS has compiled a list of guidelines about how long children should be kept off school when they have a common illnesses: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hlinkClick r:id="rId2"/>
              </a:rPr>
              <a:t>https://www.nhs.uk/Livewell/Yourchildatschool/Pages/Illness.aspx</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r>
            <a:b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br>
            <a:r>
              <a:rPr kumimoji="0" lang="en-GB" sz="1200" b="1" i="0" u="none" strike="noStrike" cap="none" normalizeH="0" baseline="0" dirty="0">
                <a:ln>
                  <a:noFill/>
                </a:ln>
                <a:solidFill>
                  <a:srgbClr val="000000"/>
                </a:solidFill>
                <a:effectLst/>
                <a:latin typeface="Segoe UI Black" panose="020B0A02040204020203" pitchFamily="34" charset="0"/>
                <a:ea typeface="Segoe UI Black" panose="020B0A02040204020203" pitchFamily="34" charset="0"/>
                <a:cs typeface="Segoe UI Light" panose="020B0502040204020203" pitchFamily="34" charset="0"/>
              </a:rPr>
              <a:t>Lateness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a:t>
            </a: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The playground gates will open at 8:55am and close at 9:15am. </a:t>
            </a:r>
            <a:r>
              <a:rPr lang="en-GB" sz="1200" dirty="0">
                <a:solidFill>
                  <a:srgbClr val="000000"/>
                </a:solidFill>
                <a:latin typeface="Segoe UI Light" panose="020B0502040204020203" pitchFamily="34" charset="0"/>
                <a:ea typeface="Times New Roman" pitchFamily="18" charset="0"/>
                <a:cs typeface="Segoe UI Light" panose="020B0502040204020203" pitchFamily="34" charset="0"/>
              </a:rPr>
              <a:t>Your child may come into school between these times and head straight to class. However if your child does miss the gate to go into class, please bring them to the School Office where a member of staff will sign them in.</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Segoe UI Black" panose="020B0A02040204020203" pitchFamily="34" charset="0"/>
                <a:ea typeface="Segoe UI Black" panose="020B0A02040204020203" pitchFamily="34" charset="0"/>
                <a:cs typeface="Segoe UI Light" panose="020B0502040204020203" pitchFamily="34" charset="0"/>
              </a:rPr>
              <a:t>Authorised absence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Family holidays </a:t>
            </a:r>
            <a:r>
              <a:rPr kumimoji="0" lang="en-GB" sz="1200" b="1" i="0" u="sng"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should always</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be taken </a:t>
            </a:r>
            <a:r>
              <a:rPr kumimoji="0" lang="en-GB" sz="1200" b="1" i="0" u="sng"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during the school holidays</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and we will only authorise absence in </a:t>
            </a:r>
            <a:r>
              <a:rPr kumimoji="0" lang="en-GB" sz="1200" b="1" i="0" u="sng"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very special circumstances</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On these occasions permission </a:t>
            </a:r>
            <a:r>
              <a:rPr kumimoji="0" lang="en-GB" sz="1200" b="1" i="0" u="sng"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must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be sought in advance from the </a:t>
            </a: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H</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eadteacher. Absence request forms are available from the school office or a letter should be written to the </a:t>
            </a: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H</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eadteacher.  Each request will be considered individually and will take into account documentary evidence and any extenuating circumstances. If the permission to take leave is not granted and the pupil is absent, the absence will be unauthorised. In such cases the school may refer the matter to the Education Welfare</a:t>
            </a:r>
            <a:r>
              <a:rPr kumimoji="0" lang="en-GB" sz="1200" b="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Service who may issues a Penalty notice.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19313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OUR OPEN DOOR POLICY</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3" name="AutoShape 3"/>
          <p:cNvCxnSpPr>
            <a:cxnSpLocks noChangeShapeType="1"/>
          </p:cNvCxnSpPr>
          <p:nvPr/>
        </p:nvCxnSpPr>
        <p:spPr bwMode="auto">
          <a:xfrm flipH="1">
            <a:off x="1772816" y="827584"/>
            <a:ext cx="4838700" cy="0"/>
          </a:xfrm>
          <a:prstGeom prst="straightConnector1">
            <a:avLst/>
          </a:prstGeom>
          <a:noFill/>
          <a:ln w="57150">
            <a:solidFill>
              <a:srgbClr val="FF0000"/>
            </a:solidFill>
            <a:round/>
            <a:headEnd/>
            <a:tailEnd/>
          </a:ln>
        </p:spPr>
      </p:cxnSp>
      <p:sp>
        <p:nvSpPr>
          <p:cNvPr id="18433" name="Rectangle 1"/>
          <p:cNvSpPr>
            <a:spLocks noChangeArrowheads="1"/>
          </p:cNvSpPr>
          <p:nvPr/>
        </p:nvSpPr>
        <p:spPr bwMode="auto">
          <a:xfrm>
            <a:off x="288032" y="1259632"/>
            <a:ext cx="6309320" cy="71096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Please do contact us at any time when you have a concern, even if it appears to be minor. The ‘little’ difficulties are easy to deal with; don’t let them become major concerns. The Open Door Policy is encouraged at Lent Rise School.  If you wish to talk about your child please:- </a:t>
            </a:r>
          </a:p>
          <a:p>
            <a:pPr marL="0" marR="0" lvl="0" indent="0" algn="l" defTabSz="914400" rtl="0" eaLnBrk="1" fontAlgn="base" latinLnBrk="0" hangingPunct="1">
              <a:lnSpc>
                <a:spcPct val="100000"/>
              </a:lnSpc>
              <a:spcBef>
                <a:spcPct val="0"/>
              </a:spcBef>
              <a:spcAft>
                <a:spcPct val="0"/>
              </a:spcAft>
              <a:buClrTx/>
              <a:buSzTx/>
              <a:buFontTx/>
              <a:buNone/>
              <a:tabLst>
                <a:tab pos="739775" algn="ctr"/>
                <a:tab pos="1196975" algn="ctr"/>
                <a:tab pos="3028950" algn="ctr"/>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R="0" lvl="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1. Approach the </a:t>
            </a: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c</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lass teacher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2</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a:t>
            </a:r>
            <a:r>
              <a:rPr kumimoji="0" lang="en-GB" sz="1200" b="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Talk to a member of the Senior Leadership Team</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3</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The Headteacher, Mrs Watson, is always happy to see parents, but she will go to the Class Teacher to discuss issues, therefore it makes sense for you to have spoken to the teacher first.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Segoe UI Black" panose="020B0A02040204020203" pitchFamily="34" charset="0"/>
                <a:ea typeface="Segoe UI Black" panose="020B0A02040204020203" pitchFamily="34" charset="0"/>
                <a:cs typeface="Segoe UI Light" panose="020B0502040204020203" pitchFamily="34" charset="0"/>
              </a:rPr>
              <a:t>Contacting the Headteacher if she is not in School </a:t>
            </a:r>
            <a:endParaRPr kumimoji="0" lang="en-GB" sz="1200" b="0" i="0" u="none" strike="noStrike" cap="none" normalizeH="0" baseline="0" dirty="0">
              <a:ln>
                <a:noFill/>
              </a:ln>
              <a:solidFill>
                <a:schemeClr val="tx1"/>
              </a:solidFill>
              <a:effectLst/>
              <a:latin typeface="Segoe UI Black" panose="020B0A02040204020203" pitchFamily="34" charset="0"/>
              <a:ea typeface="Segoe UI Black" panose="020B0A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When the Headteacher is out, your children are always in safe hands.  If you need an immediate response, please contact the school office and a member of the Senior Leadership Team will get a response to you as soon as possible.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Segoe UI Black" panose="020B0A02040204020203" pitchFamily="34" charset="0"/>
                <a:ea typeface="Segoe UI Black" panose="020B0A02040204020203" pitchFamily="34" charset="0"/>
                <a:cs typeface="Segoe UI Light" panose="020B0502040204020203" pitchFamily="34" charset="0"/>
              </a:rPr>
              <a:t>Complaints and Resolution Procedure </a:t>
            </a:r>
            <a:endParaRPr kumimoji="0" lang="en-GB" sz="1200" b="0" i="0" u="none" strike="noStrike" cap="none" normalizeH="0" baseline="0" dirty="0">
              <a:ln>
                <a:noFill/>
              </a:ln>
              <a:solidFill>
                <a:schemeClr val="tx1"/>
              </a:solidFill>
              <a:effectLst/>
              <a:latin typeface="Segoe UI Black" panose="020B0A02040204020203" pitchFamily="34" charset="0"/>
              <a:ea typeface="Segoe UI Black" panose="020B0A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The following is the strategy that is suggested if difficulties arise – we recommend that you use this structure.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1. Talk to the Class Teacher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2. Talk to a member of the Senior Leadership Team</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3. Talk to the Headteacher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4. Make Representations to the Governing Body in writing to: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Mrs Maggie Young, Chair of Governors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by e-mail: govs@lrschool.co.uk or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c/o Lent Rise School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Coulson Way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Burnham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Slough      </a:t>
            </a: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SL1 7NP</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5. If you are still not satisfied you may wish to put your complaint to the Secretary of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State for Education and Skills who can review whether the school has acted reasonably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and followed the correct procedures.  The address is: Sanctuary Buildings, Great Smith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Street, London, SW1 3BT.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If you would like to read our full complaints and resolution procedure, please contact the school office for a copy or visit the school website </a:t>
            </a:r>
            <a:r>
              <a:rPr kumimoji="0" lang="en-GB" sz="1200" b="1"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hlinkClick r:id="rId2"/>
              </a:rPr>
              <a:t>www.lentriseschool.co.uk</a:t>
            </a:r>
            <a:r>
              <a:rPr kumimoji="0" lang="en-GB" sz="1200" b="1"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814871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FREE SCHOOL MEALS AND PUPIL PREMIUM FUNDING</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5" name="AutoShape 3"/>
          <p:cNvCxnSpPr>
            <a:cxnSpLocks noChangeShapeType="1"/>
          </p:cNvCxnSpPr>
          <p:nvPr/>
        </p:nvCxnSpPr>
        <p:spPr bwMode="auto">
          <a:xfrm flipH="1">
            <a:off x="1844824" y="1187624"/>
            <a:ext cx="4838700" cy="0"/>
          </a:xfrm>
          <a:prstGeom prst="straightConnector1">
            <a:avLst/>
          </a:prstGeom>
          <a:noFill/>
          <a:ln w="76200">
            <a:solidFill>
              <a:srgbClr val="FF0000"/>
            </a:solidFill>
            <a:round/>
            <a:headEnd/>
            <a:tailEnd/>
          </a:ln>
        </p:spPr>
      </p:cxnSp>
      <p:sp>
        <p:nvSpPr>
          <p:cNvPr id="23560" name="Rectangle 8"/>
          <p:cNvSpPr>
            <a:spLocks noChangeArrowheads="1"/>
          </p:cNvSpPr>
          <p:nvPr/>
        </p:nvSpPr>
        <p:spPr bwMode="auto">
          <a:xfrm>
            <a:off x="332656" y="1804338"/>
            <a:ext cx="6192688"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Do you receive any of the following benefits: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Income support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Income based Job Seekers’ Allowance (IBJSA)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Income-related Employment and Support Allowance (ESA)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Support under part VI of the Immigration and Asylum Act 1999</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Child tax credit, with income under the threshold set by the Treasury, (Not Working Tax Credit)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The ‘Guarantee’ element of Pension Credit</a:t>
            </a:r>
          </a:p>
          <a:p>
            <a:pPr marL="0" marR="0" lvl="0" indent="0" algn="l"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FF0000"/>
                </a:solidFill>
                <a:effectLst/>
                <a:latin typeface="Segoe UI Light" panose="020B0502040204020203" pitchFamily="34" charset="0"/>
                <a:ea typeface="Times New Roman" pitchFamily="18" charset="0"/>
                <a:cs typeface="Segoe UI Light" panose="020B0502040204020203" pitchFamily="34" charset="0"/>
              </a:rPr>
              <a:t>All children in Early Years, Years 1 and 2 are eligible to have a universal school meal. But we still need parents receiving the benefits listed above to sign up to the Free School Meals service. If you have a child in KS2 they will also be eligible for a free school meal, but only if you apply!</a:t>
            </a:r>
            <a:endParaRPr lang="en-GB" sz="1200" dirty="0">
              <a:solidFill>
                <a:srgbClr val="FF0000"/>
              </a:solidFill>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Why sign up?</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For the school </a:t>
            </a:r>
          </a:p>
          <a:p>
            <a:pPr lvl="0"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We receive additional funding for children who would be eligible for Free School meals even if they were not in Early Years, Year 1 or Year 2. This funding is called Pupil Premium and we use it to support progress and achievement (you can find out how we spent this year’s Pupil Premium on our website </a:t>
            </a:r>
            <a:r>
              <a:rPr lang="en-GB" sz="1200" dirty="0">
                <a:latin typeface="Segoe UI Light" panose="020B0502040204020203" pitchFamily="34" charset="0"/>
                <a:cs typeface="Segoe UI Light" panose="020B0502040204020203" pitchFamily="34" charset="0"/>
                <a:hlinkClick r:id="rId2"/>
              </a:rPr>
              <a:t>https://www.lentriseschool.co.uk/website</a:t>
            </a:r>
            <a:r>
              <a:rPr lang="en-GB" sz="1200" dirty="0">
                <a:latin typeface="Segoe UI Light" panose="020B0502040204020203" pitchFamily="34" charset="0"/>
                <a:cs typeface="Segoe UI Light" panose="020B0502040204020203" pitchFamily="34" charset="0"/>
              </a:rPr>
              <a:t>. </a:t>
            </a:r>
          </a:p>
          <a:p>
            <a:pPr lvl="0"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eaLnBrk="0" fontAlgn="base" hangingPunct="0">
              <a:spcBef>
                <a:spcPct val="0"/>
              </a:spcBef>
              <a:spcAft>
                <a:spcPct val="0"/>
              </a:spcAft>
            </a:pPr>
            <a:r>
              <a:rPr lang="en-GB" sz="1200" b="1" dirty="0">
                <a:latin typeface="Segoe UI Light" panose="020B0502040204020203" pitchFamily="34" charset="0"/>
                <a:cs typeface="Segoe UI Light" panose="020B0502040204020203" pitchFamily="34" charset="0"/>
              </a:rPr>
              <a:t>For you </a:t>
            </a:r>
          </a:p>
          <a:p>
            <a:pPr lvl="0"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If we know that your child would be eligible for Free School Meals even if they were not in Early Years, Year 1 or Year 2 we can provide additional support to them in school. We can also help with the cost of school 	uniform, PE kits, school trips, clubs and music lessons on a case-by-case basis.</a:t>
            </a:r>
          </a:p>
          <a:p>
            <a:pPr lvl="0"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eaLnBrk="0" fontAlgn="base" hangingPunct="0">
              <a:spcBef>
                <a:spcPct val="0"/>
              </a:spcBef>
              <a:spcAft>
                <a:spcPct val="0"/>
              </a:spcAft>
            </a:pPr>
            <a:r>
              <a:rPr lang="en-GB" sz="1200" b="1" dirty="0">
                <a:latin typeface="Segoe UI Light" panose="020B0502040204020203" pitchFamily="34" charset="0"/>
                <a:cs typeface="Segoe UI Light" panose="020B0502040204020203" pitchFamily="34" charset="0"/>
              </a:rPr>
              <a:t>Signing-up takes less than 5 minutes</a:t>
            </a:r>
          </a:p>
          <a:p>
            <a:pPr lvl="0"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All you need to do is complete a short form. You do not need to provide any proof of your eligibility. You only need to sign-up once and we will automatically re-check your details every term. If you are still eligible, 	your child will continue to receive a free school meal in Key Stage 2. The school office staff will be happy to answer your questions or help you complete the form.</a:t>
            </a:r>
          </a:p>
          <a:p>
            <a:pPr lvl="0"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ctr" eaLnBrk="0" fontAlgn="base" hangingPunct="0">
              <a:spcBef>
                <a:spcPct val="0"/>
              </a:spcBef>
              <a:spcAft>
                <a:spcPct val="0"/>
              </a:spcAft>
            </a:pPr>
            <a:r>
              <a:rPr lang="en-GB" sz="1200" dirty="0">
                <a:solidFill>
                  <a:srgbClr val="FF0000"/>
                </a:solidFill>
                <a:latin typeface="Segoe UI Light" panose="020B0502040204020203" pitchFamily="34" charset="0"/>
                <a:cs typeface="Segoe UI Light" panose="020B0502040204020203" pitchFamily="34" charset="0"/>
              </a:rPr>
              <a:t>All applications are dealt with in confidence.</a:t>
            </a:r>
          </a:p>
          <a:p>
            <a:pPr lvl="0"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	</a:t>
            </a:r>
          </a:p>
          <a:p>
            <a:pPr lvl="0" eaLnBrk="0" fontAlgn="base" hangingPunct="0">
              <a:spcBef>
                <a:spcPct val="0"/>
              </a:spcBef>
              <a:spcAft>
                <a:spcPct val="0"/>
              </a:spcAf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644008" y="-396552"/>
            <a:ext cx="18288000" cy="10287000"/>
          </a:xfrm>
          <a:prstGeom prst="rect">
            <a:avLst/>
          </a:prstGeom>
        </p:spPr>
      </p:pic>
    </p:spTree>
    <p:extLst>
      <p:ext uri="{BB962C8B-B14F-4D97-AF65-F5344CB8AC3E}">
        <p14:creationId xmlns:p14="http://schemas.microsoft.com/office/powerpoint/2010/main" val="759129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88024" y="-396552"/>
            <a:ext cx="18288000" cy="10287000"/>
          </a:xfrm>
          <a:prstGeom prst="rect">
            <a:avLst/>
          </a:prstGeom>
        </p:spPr>
      </p:pic>
    </p:spTree>
    <p:extLst>
      <p:ext uri="{BB962C8B-B14F-4D97-AF65-F5344CB8AC3E}">
        <p14:creationId xmlns:p14="http://schemas.microsoft.com/office/powerpoint/2010/main" val="30691334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5F30B3F6CD421459EBFFA5837F75171" ma:contentTypeVersion="2" ma:contentTypeDescription="Create a new document." ma:contentTypeScope="" ma:versionID="674cd36f74fa1bc6e1696506ce925889">
  <xsd:schema xmlns:xsd="http://www.w3.org/2001/XMLSchema" xmlns:xs="http://www.w3.org/2001/XMLSchema" xmlns:p="http://schemas.microsoft.com/office/2006/metadata/properties" xmlns:ns2="19641a90-5053-4200-affd-b88611d58ccf" targetNamespace="http://schemas.microsoft.com/office/2006/metadata/properties" ma:root="true" ma:fieldsID="1b007c5d218a6f4dd6f42c8afe4b4aa4" ns2:_="">
    <xsd:import namespace="19641a90-5053-4200-affd-b88611d58ccf"/>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641a90-5053-4200-affd-b88611d58c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7449FE-702B-4E72-9761-CC68B6515872}">
  <ds:schemaRefs>
    <ds:schemaRef ds:uri="http://schemas.microsoft.com/sharepoint/v3/contenttype/forms"/>
  </ds:schemaRefs>
</ds:datastoreItem>
</file>

<file path=customXml/itemProps2.xml><?xml version="1.0" encoding="utf-8"?>
<ds:datastoreItem xmlns:ds="http://schemas.openxmlformats.org/officeDocument/2006/customXml" ds:itemID="{C564367A-BD8F-4B9F-9BAC-D1C93041826F}">
  <ds:schemaRefs>
    <ds:schemaRef ds:uri="19641a90-5053-4200-affd-b88611d58ccf"/>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www.w3.org/XML/1998/namespace"/>
  </ds:schemaRefs>
</ds:datastoreItem>
</file>

<file path=customXml/itemProps3.xml><?xml version="1.0" encoding="utf-8"?>
<ds:datastoreItem xmlns:ds="http://schemas.openxmlformats.org/officeDocument/2006/customXml" ds:itemID="{C351D031-95BD-4CD8-BAD9-ECE69AD61B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641a90-5053-4200-affd-b88611d58c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1140</TotalTime>
  <Words>2768</Words>
  <Application>Microsoft Office PowerPoint</Application>
  <PresentationFormat>On-screen Show (4:3)</PresentationFormat>
  <Paragraphs>235</Paragraphs>
  <Slides>11</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11</vt:i4>
      </vt:variant>
    </vt:vector>
  </HeadingPairs>
  <TitlesOfParts>
    <vt:vector size="22" baseType="lpstr">
      <vt:lpstr>Arial</vt:lpstr>
      <vt:lpstr>Arial Unicode MS</vt:lpstr>
      <vt:lpstr>Calibri</vt:lpstr>
      <vt:lpstr>Helvetica</vt:lpstr>
      <vt:lpstr>Segoe UI</vt:lpstr>
      <vt:lpstr>Segoe UI Black</vt:lpstr>
      <vt:lpstr>Segoe UI Historic</vt:lpstr>
      <vt:lpstr>Segoe UI Light</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Toni O'Leary</cp:lastModifiedBy>
  <cp:revision>98</cp:revision>
  <dcterms:created xsi:type="dcterms:W3CDTF">2019-06-07T10:18:48Z</dcterms:created>
  <dcterms:modified xsi:type="dcterms:W3CDTF">2023-09-06T10:57:22Z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0x010100A5F30B3F6CD421459EBFFA5837F75171</vt:lpwstr>
  </property>
</Properties>
</file>