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75" r:id="rId5"/>
    <p:sldId id="258" r:id="rId6"/>
    <p:sldId id="282" r:id="rId7"/>
    <p:sldId id="278" r:id="rId8"/>
    <p:sldId id="261" r:id="rId9"/>
    <p:sldId id="265" r:id="rId10"/>
    <p:sldId id="284" r:id="rId11"/>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A9952-A2D1-4860-9A4A-3EF7698BD6E8}" v="7" dt="2025-09-03T15:31:52.634"/>
    <p1510:client id="{8FDD7243-66B1-9378-26C4-396A50EE3225}" v="50" dt="2025-09-03T18:26:13.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2693" y="269"/>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lbeing" userId="S::wellbeing@lrschool.co.uk::b33a1d42-3ee9-412a-95dd-ee680af5dacd" providerId="AD" clId="Web-{8FDD7243-66B1-9378-26C4-396A50EE3225}"/>
    <pc:docChg chg="addSld delSld modSld">
      <pc:chgData name="Wellbeing" userId="S::wellbeing@lrschool.co.uk::b33a1d42-3ee9-412a-95dd-ee680af5dacd" providerId="AD" clId="Web-{8FDD7243-66B1-9378-26C4-396A50EE3225}" dt="2025-09-03T18:26:13.755" v="46"/>
      <pc:docMkLst>
        <pc:docMk/>
      </pc:docMkLst>
      <pc:sldChg chg="addSp delSp modSp">
        <pc:chgData name="Wellbeing" userId="S::wellbeing@lrschool.co.uk::b33a1d42-3ee9-412a-95dd-ee680af5dacd" providerId="AD" clId="Web-{8FDD7243-66B1-9378-26C4-396A50EE3225}" dt="2025-09-03T18:25:56.162" v="41" actId="1076"/>
        <pc:sldMkLst>
          <pc:docMk/>
          <pc:sldMk cId="0" sldId="258"/>
        </pc:sldMkLst>
        <pc:spChg chg="mod">
          <ac:chgData name="Wellbeing" userId="S::wellbeing@lrschool.co.uk::b33a1d42-3ee9-412a-95dd-ee680af5dacd" providerId="AD" clId="Web-{8FDD7243-66B1-9378-26C4-396A50EE3225}" dt="2025-09-03T18:25:36.365" v="34" actId="1076"/>
          <ac:spMkLst>
            <pc:docMk/>
            <pc:sldMk cId="0" sldId="258"/>
            <ac:spMk id="6" creationId="{040989EA-1B51-EE4B-A7B7-0847E243FADA}"/>
          </ac:spMkLst>
        </pc:spChg>
        <pc:graphicFrameChg chg="mod modGraphic">
          <ac:chgData name="Wellbeing" userId="S::wellbeing@lrschool.co.uk::b33a1d42-3ee9-412a-95dd-ee680af5dacd" providerId="AD" clId="Web-{8FDD7243-66B1-9378-26C4-396A50EE3225}" dt="2025-09-03T18:25:45.912" v="38"/>
          <ac:graphicFrameMkLst>
            <pc:docMk/>
            <pc:sldMk cId="0" sldId="258"/>
            <ac:graphicFrameMk id="15" creationId="{00000000-0000-0000-0000-000000000000}"/>
          </ac:graphicFrameMkLst>
        </pc:graphicFrameChg>
        <pc:picChg chg="add mod modCrop">
          <ac:chgData name="Wellbeing" userId="S::wellbeing@lrschool.co.uk::b33a1d42-3ee9-412a-95dd-ee680af5dacd" providerId="AD" clId="Web-{8FDD7243-66B1-9378-26C4-396A50EE3225}" dt="2025-09-03T18:25:56.162" v="41" actId="1076"/>
          <ac:picMkLst>
            <pc:docMk/>
            <pc:sldMk cId="0" sldId="258"/>
            <ac:picMk id="2" creationId="{41BB530E-6665-C9CF-F564-FD3C524FE046}"/>
          </ac:picMkLst>
        </pc:picChg>
        <pc:picChg chg="add mod modCrop">
          <ac:chgData name="Wellbeing" userId="S::wellbeing@lrschool.co.uk::b33a1d42-3ee9-412a-95dd-ee680af5dacd" providerId="AD" clId="Web-{8FDD7243-66B1-9378-26C4-396A50EE3225}" dt="2025-09-03T18:25:38.240" v="35" actId="1076"/>
          <ac:picMkLst>
            <pc:docMk/>
            <pc:sldMk cId="0" sldId="258"/>
            <ac:picMk id="3" creationId="{38FC4BF2-8A97-0B4F-8D83-458E56B8BAF7}"/>
          </ac:picMkLst>
        </pc:picChg>
        <pc:picChg chg="del">
          <ac:chgData name="Wellbeing" userId="S::wellbeing@lrschool.co.uk::b33a1d42-3ee9-412a-95dd-ee680af5dacd" providerId="AD" clId="Web-{8FDD7243-66B1-9378-26C4-396A50EE3225}" dt="2025-09-03T18:23:54.331" v="0"/>
          <ac:picMkLst>
            <pc:docMk/>
            <pc:sldMk cId="0" sldId="258"/>
            <ac:picMk id="12" creationId="{9F4A7974-17D0-4E6A-87E2-8AC444734BA0}"/>
          </ac:picMkLst>
        </pc:picChg>
      </pc:sldChg>
      <pc:sldChg chg="del">
        <pc:chgData name="Wellbeing" userId="S::wellbeing@lrschool.co.uk::b33a1d42-3ee9-412a-95dd-ee680af5dacd" providerId="AD" clId="Web-{8FDD7243-66B1-9378-26C4-396A50EE3225}" dt="2025-09-03T18:26:00.412" v="42"/>
        <pc:sldMkLst>
          <pc:docMk/>
          <pc:sldMk cId="0" sldId="262"/>
        </pc:sldMkLst>
      </pc:sldChg>
      <pc:sldChg chg="del">
        <pc:chgData name="Wellbeing" userId="S::wellbeing@lrschool.co.uk::b33a1d42-3ee9-412a-95dd-ee680af5dacd" providerId="AD" clId="Web-{8FDD7243-66B1-9378-26C4-396A50EE3225}" dt="2025-09-03T18:26:01.068" v="43"/>
        <pc:sldMkLst>
          <pc:docMk/>
          <pc:sldMk cId="3201698429" sldId="279"/>
        </pc:sldMkLst>
      </pc:sldChg>
      <pc:sldChg chg="del">
        <pc:chgData name="Wellbeing" userId="S::wellbeing@lrschool.co.uk::b33a1d42-3ee9-412a-95dd-ee680af5dacd" providerId="AD" clId="Web-{8FDD7243-66B1-9378-26C4-396A50EE3225}" dt="2025-09-03T18:26:01.833" v="44"/>
        <pc:sldMkLst>
          <pc:docMk/>
          <pc:sldMk cId="2443025986" sldId="280"/>
        </pc:sldMkLst>
      </pc:sldChg>
      <pc:sldChg chg="del">
        <pc:chgData name="Wellbeing" userId="S::wellbeing@lrschool.co.uk::b33a1d42-3ee9-412a-95dd-ee680af5dacd" providerId="AD" clId="Web-{8FDD7243-66B1-9378-26C4-396A50EE3225}" dt="2025-09-03T18:26:03.193" v="45"/>
        <pc:sldMkLst>
          <pc:docMk/>
          <pc:sldMk cId="3722689820" sldId="281"/>
        </pc:sldMkLst>
      </pc:sldChg>
      <pc:sldChg chg="add">
        <pc:chgData name="Wellbeing" userId="S::wellbeing@lrschool.co.uk::b33a1d42-3ee9-412a-95dd-ee680af5dacd" providerId="AD" clId="Web-{8FDD7243-66B1-9378-26C4-396A50EE3225}" dt="2025-09-03T18:26:13.755" v="46"/>
        <pc:sldMkLst>
          <pc:docMk/>
          <pc:sldMk cId="3139641955" sldId="284"/>
        </pc:sldMkLst>
      </pc:sldChg>
    </pc:docChg>
  </pc:docChgLst>
  <pc:docChgLst>
    <pc:chgData name="Wellbeing" userId="S::wellbeing@lrschool.co.uk::b33a1d42-3ee9-412a-95dd-ee680af5dacd" providerId="AD" clId="Web-{A5BB11A3-5730-A9B7-2188-E249590C08B2}"/>
    <pc:docChg chg="addSld delSld">
      <pc:chgData name="Wellbeing" userId="S::wellbeing@lrschool.co.uk::b33a1d42-3ee9-412a-95dd-ee680af5dacd" providerId="AD" clId="Web-{A5BB11A3-5730-A9B7-2188-E249590C08B2}" dt="2024-09-04T12:53:11.750" v="3"/>
      <pc:docMkLst>
        <pc:docMk/>
      </pc:docMkLst>
      <pc:sldChg chg="add del">
        <pc:chgData name="Wellbeing" userId="S::wellbeing@lrschool.co.uk::b33a1d42-3ee9-412a-95dd-ee680af5dacd" providerId="AD" clId="Web-{A5BB11A3-5730-A9B7-2188-E249590C08B2}" dt="2024-09-04T12:38:12.743" v="1"/>
        <pc:sldMkLst>
          <pc:docMk/>
          <pc:sldMk cId="0" sldId="261"/>
        </pc:sldMkLst>
      </pc:sldChg>
      <pc:sldChg chg="add del">
        <pc:chgData name="Wellbeing" userId="S::wellbeing@lrschool.co.uk::b33a1d42-3ee9-412a-95dd-ee680af5dacd" providerId="AD" clId="Web-{A5BB11A3-5730-A9B7-2188-E249590C08B2}" dt="2024-09-04T12:53:11.750" v="3"/>
        <pc:sldMkLst>
          <pc:docMk/>
          <pc:sldMk cId="3722689820" sldId="281"/>
        </pc:sldMkLst>
      </pc:sldChg>
    </pc:docChg>
  </pc:docChgLst>
  <pc:docChgLst>
    <pc:chgData name="Miss S Boxall" userId="50ee0ec7-5bd4-42b0-88db-47e79a481611" providerId="ADAL" clId="{06AA9952-A2D1-4860-9A4A-3EF7698BD6E8}"/>
    <pc:docChg chg="custSel addSld delSld modSld">
      <pc:chgData name="Miss S Boxall" userId="50ee0ec7-5bd4-42b0-88db-47e79a481611" providerId="ADAL" clId="{06AA9952-A2D1-4860-9A4A-3EF7698BD6E8}" dt="2025-09-03T15:32:12.593" v="426" actId="1076"/>
      <pc:docMkLst>
        <pc:docMk/>
      </pc:docMkLst>
      <pc:sldChg chg="delSp modSp mod">
        <pc:chgData name="Miss S Boxall" userId="50ee0ec7-5bd4-42b0-88db-47e79a481611" providerId="ADAL" clId="{06AA9952-A2D1-4860-9A4A-3EF7698BD6E8}" dt="2025-09-03T15:32:12.593" v="426" actId="1076"/>
        <pc:sldMkLst>
          <pc:docMk/>
          <pc:sldMk cId="0" sldId="258"/>
        </pc:sldMkLst>
        <pc:spChg chg="mod">
          <ac:chgData name="Miss S Boxall" userId="50ee0ec7-5bd4-42b0-88db-47e79a481611" providerId="ADAL" clId="{06AA9952-A2D1-4860-9A4A-3EF7698BD6E8}" dt="2025-09-03T15:32:03.257" v="424" actId="20577"/>
          <ac:spMkLst>
            <pc:docMk/>
            <pc:sldMk cId="0" sldId="258"/>
            <ac:spMk id="11" creationId="{00000000-0000-0000-0000-000000000000}"/>
          </ac:spMkLst>
        </pc:spChg>
        <pc:spChg chg="mod">
          <ac:chgData name="Miss S Boxall" userId="50ee0ec7-5bd4-42b0-88db-47e79a481611" providerId="ADAL" clId="{06AA9952-A2D1-4860-9A4A-3EF7698BD6E8}" dt="2025-09-03T15:32:12.593" v="426" actId="1076"/>
          <ac:spMkLst>
            <pc:docMk/>
            <pc:sldMk cId="0" sldId="258"/>
            <ac:spMk id="14" creationId="{00000000-0000-0000-0000-000000000000}"/>
          </ac:spMkLst>
        </pc:spChg>
        <pc:graphicFrameChg chg="modGraphic">
          <ac:chgData name="Miss S Boxall" userId="50ee0ec7-5bd4-42b0-88db-47e79a481611" providerId="ADAL" clId="{06AA9952-A2D1-4860-9A4A-3EF7698BD6E8}" dt="2025-09-03T15:26:27.310" v="279" actId="20577"/>
          <ac:graphicFrameMkLst>
            <pc:docMk/>
            <pc:sldMk cId="0" sldId="258"/>
            <ac:graphicFrameMk id="15" creationId="{00000000-0000-0000-0000-000000000000}"/>
          </ac:graphicFrameMkLst>
        </pc:graphicFrameChg>
        <pc:picChg chg="mod">
          <ac:chgData name="Miss S Boxall" userId="50ee0ec7-5bd4-42b0-88db-47e79a481611" providerId="ADAL" clId="{06AA9952-A2D1-4860-9A4A-3EF7698BD6E8}" dt="2025-09-03T15:22:32.229" v="88" actId="1076"/>
          <ac:picMkLst>
            <pc:docMk/>
            <pc:sldMk cId="0" sldId="258"/>
            <ac:picMk id="12" creationId="{9F4A7974-17D0-4E6A-87E2-8AC444734BA0}"/>
          </ac:picMkLst>
        </pc:picChg>
        <pc:picChg chg="del mod">
          <ac:chgData name="Miss S Boxall" userId="50ee0ec7-5bd4-42b0-88db-47e79a481611" providerId="ADAL" clId="{06AA9952-A2D1-4860-9A4A-3EF7698BD6E8}" dt="2025-09-03T15:32:04.688" v="425" actId="478"/>
          <ac:picMkLst>
            <pc:docMk/>
            <pc:sldMk cId="0" sldId="258"/>
            <ac:picMk id="16" creationId="{FB0EB4A1-6D4D-4799-CACE-5D0BA9E3BEB2}"/>
          </ac:picMkLst>
        </pc:picChg>
      </pc:sldChg>
      <pc:sldChg chg="del">
        <pc:chgData name="Miss S Boxall" userId="50ee0ec7-5bd4-42b0-88db-47e79a481611" providerId="ADAL" clId="{06AA9952-A2D1-4860-9A4A-3EF7698BD6E8}" dt="2025-09-03T15:24:29.112" v="150" actId="47"/>
        <pc:sldMkLst>
          <pc:docMk/>
          <pc:sldMk cId="0" sldId="259"/>
        </pc:sldMkLst>
      </pc:sldChg>
      <pc:sldChg chg="modSp add mod">
        <pc:chgData name="Miss S Boxall" userId="50ee0ec7-5bd4-42b0-88db-47e79a481611" providerId="ADAL" clId="{06AA9952-A2D1-4860-9A4A-3EF7698BD6E8}" dt="2025-09-03T15:31:56.112" v="423" actId="20577"/>
        <pc:sldMkLst>
          <pc:docMk/>
          <pc:sldMk cId="2620545764" sldId="282"/>
        </pc:sldMkLst>
        <pc:spChg chg="mod">
          <ac:chgData name="Miss S Boxall" userId="50ee0ec7-5bd4-42b0-88db-47e79a481611" providerId="ADAL" clId="{06AA9952-A2D1-4860-9A4A-3EF7698BD6E8}" dt="2025-09-03T15:28:57.114" v="319" actId="1076"/>
          <ac:spMkLst>
            <pc:docMk/>
            <pc:sldMk cId="2620545764" sldId="282"/>
            <ac:spMk id="5" creationId="{67B4940C-D373-4663-9110-F2C085551EF9}"/>
          </ac:spMkLst>
        </pc:spChg>
        <pc:spChg chg="mod">
          <ac:chgData name="Miss S Boxall" userId="50ee0ec7-5bd4-42b0-88db-47e79a481611" providerId="ADAL" clId="{06AA9952-A2D1-4860-9A4A-3EF7698BD6E8}" dt="2025-09-03T15:31:56.112" v="423" actId="20577"/>
          <ac:spMkLst>
            <pc:docMk/>
            <pc:sldMk cId="2620545764" sldId="282"/>
            <ac:spMk id="6" creationId="{198C279A-44AC-44FD-871E-A3C1A7D04643}"/>
          </ac:spMkLst>
        </pc:spChg>
        <pc:spChg chg="mod">
          <ac:chgData name="Miss S Boxall" userId="50ee0ec7-5bd4-42b0-88db-47e79a481611" providerId="ADAL" clId="{06AA9952-A2D1-4860-9A4A-3EF7698BD6E8}" dt="2025-09-03T15:28:36.993" v="305" actId="20577"/>
          <ac:spMkLst>
            <pc:docMk/>
            <pc:sldMk cId="2620545764" sldId="282"/>
            <ac:spMk id="8" creationId="{81913AFB-5FEB-45F4-8723-281BA344D1AD}"/>
          </ac:spMkLst>
        </pc:spChg>
        <pc:graphicFrameChg chg="mod modGraphic">
          <ac:chgData name="Miss S Boxall" userId="50ee0ec7-5bd4-42b0-88db-47e79a481611" providerId="ADAL" clId="{06AA9952-A2D1-4860-9A4A-3EF7698BD6E8}" dt="2025-09-03T15:30:33.761" v="376" actId="20578"/>
          <ac:graphicFrameMkLst>
            <pc:docMk/>
            <pc:sldMk cId="2620545764" sldId="282"/>
            <ac:graphicFrameMk id="4" creationId="{A22974C2-7BD8-4048-9B7A-C6A849929B46}"/>
          </ac:graphicFrameMkLst>
        </pc:graphicFrameChg>
        <pc:picChg chg="mod">
          <ac:chgData name="Miss S Boxall" userId="50ee0ec7-5bd4-42b0-88db-47e79a481611" providerId="ADAL" clId="{06AA9952-A2D1-4860-9A4A-3EF7698BD6E8}" dt="2025-09-03T15:31:52.634" v="419" actId="14100"/>
          <ac:picMkLst>
            <pc:docMk/>
            <pc:sldMk cId="2620545764" sldId="282"/>
            <ac:picMk id="7" creationId="{BBE67E84-2AE9-47AC-8E24-90099D86FCD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30698-7120-417B-AF63-E790A4DEFA14}" type="datetimeFigureOut">
              <a:rPr lang="en-GB" smtClean="0"/>
              <a:pPr/>
              <a:t>03/09/2025</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20D52C-8230-47EF-A852-7FA2E6B02D13}" type="slidenum">
              <a:rPr lang="en-GB" smtClean="0"/>
              <a:pPr/>
              <a:t>‹#›</a:t>
            </a:fld>
            <a:endParaRPr lang="en-GB"/>
          </a:p>
        </p:txBody>
      </p:sp>
    </p:spTree>
    <p:extLst>
      <p:ext uri="{BB962C8B-B14F-4D97-AF65-F5344CB8AC3E}">
        <p14:creationId xmlns:p14="http://schemas.microsoft.com/office/powerpoint/2010/main" val="102810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EA8760B-0F1E-4B20-A6E9-112888975148}"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8760B-0F1E-4B20-A6E9-112888975148}"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8760B-0F1E-4B20-A6E9-112888975148}"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8760B-0F1E-4B20-A6E9-112888975148}"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A8760B-0F1E-4B20-A6E9-112888975148}"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A8760B-0F1E-4B20-A6E9-112888975148}"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EA8760B-0F1E-4B20-A6E9-112888975148}" type="datetimeFigureOut">
              <a:rPr lang="en-GB" smtClean="0"/>
              <a:pPr/>
              <a:t>03/09/2025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A8760B-0F1E-4B20-A6E9-112888975148}" type="datetimeFigureOut">
              <a:rPr lang="en-GB" smtClean="0"/>
              <a:pPr/>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8760B-0F1E-4B20-A6E9-112888975148}" type="datetimeFigureOut">
              <a:rPr lang="en-GB" smtClean="0"/>
              <a:pPr/>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A8760B-0F1E-4B20-A6E9-112888975148}"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A8760B-0F1E-4B20-A6E9-112888975148}"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EA8760B-0F1E-4B20-A6E9-112888975148}" type="datetimeFigureOut">
              <a:rPr lang="en-GB" smtClean="0"/>
              <a:pPr/>
              <a:t>03/09/2025</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45A0760-9F82-4470-B2C1-A6AD6E91097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lentriseschool.co.uk/" TargetMode="External"/><Relationship Id="rId5" Type="http://schemas.openxmlformats.org/officeDocument/2006/relationships/hyperlink" Target="mailto:office@lrschool.co.uk" TargetMode="External"/><Relationship Id="rId4" Type="http://schemas.openxmlformats.org/officeDocument/2006/relationships/hyperlink" Target="mailto:office@lentrise.bucks.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2"/>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3083" t="32941" r="22482" b="25388"/>
          <a:stretch>
            <a:fillRect/>
          </a:stretch>
        </p:blipFill>
        <p:spPr bwMode="auto">
          <a:xfrm>
            <a:off x="0" y="1866379"/>
            <a:ext cx="6858000" cy="3641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3" descr="logo for mu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942975"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250511" y="182587"/>
            <a:ext cx="4470400" cy="130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LENT RISE SCHOOL</a:t>
            </a:r>
            <a:endParaRPr kumimoji="0" lang="en-US" altLang="en-US" sz="1200" b="1"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FF0000"/>
                </a:solidFill>
                <a:effectLst/>
                <a:latin typeface="Segoe UI Light" panose="020B0502040204020203" pitchFamily="34" charset="0"/>
                <a:ea typeface="Times New Roman" panose="02020603050405020304" pitchFamily="18" charset="0"/>
                <a:cs typeface="Segoe UI Light" panose="020B0502040204020203" pitchFamily="34" charset="0"/>
              </a:rPr>
              <a:t>‘Learn, Reach, Shine’</a:t>
            </a:r>
            <a:endParaRPr kumimoji="0" lang="en-US" altLang="en-US"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9" name="Straight Connector 8"/>
          <p:cNvCxnSpPr/>
          <p:nvPr/>
        </p:nvCxnSpPr>
        <p:spPr>
          <a:xfrm>
            <a:off x="1614487" y="9716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9"/>
          <p:cNvSpPr>
            <a:spLocks noChangeArrowheads="1"/>
          </p:cNvSpPr>
          <p:nvPr/>
        </p:nvSpPr>
        <p:spPr bwMode="auto">
          <a:xfrm>
            <a:off x="1524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2"/>
          <p:cNvSpPr>
            <a:spLocks noChangeArrowheads="1"/>
          </p:cNvSpPr>
          <p:nvPr/>
        </p:nvSpPr>
        <p:spPr bwMode="auto">
          <a:xfrm>
            <a:off x="27384" y="3131840"/>
            <a:ext cx="6858000" cy="130968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400" b="1" dirty="0">
                <a:latin typeface="Segoe UI Historic" panose="020B0502040204020203" pitchFamily="34" charset="0"/>
                <a:ea typeface="Segoe UI Historic" panose="020B0502040204020203" pitchFamily="34" charset="0"/>
                <a:cs typeface="Segoe UI Historic" panose="020B0502040204020203" pitchFamily="34" charset="0"/>
              </a:rPr>
              <a:t>YEAR 5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PARENT</a:t>
            </a:r>
            <a:r>
              <a:rPr kumimoji="0" lang="en-US" altLang="en-US" sz="4400" b="1" u="none" strike="noStrike" cap="none" normalizeH="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 PACK</a:t>
            </a:r>
            <a:endParaRPr kumimoji="0" lang="en-US" altLang="en-US" sz="48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Rectangle 11"/>
          <p:cNvSpPr/>
          <p:nvPr/>
        </p:nvSpPr>
        <p:spPr>
          <a:xfrm>
            <a:off x="1866900" y="6876256"/>
            <a:ext cx="3429000" cy="1815882"/>
          </a:xfrm>
          <a:prstGeom prst="rect">
            <a:avLst/>
          </a:prstGeom>
        </p:spPr>
        <p:txBody>
          <a:bodyPr>
            <a:spAutoFit/>
          </a:bodyPr>
          <a:lstStyle/>
          <a:p>
            <a:pPr algn="ctr"/>
            <a:r>
              <a:rPr lang="en-GB" sz="1400" b="1" dirty="0">
                <a:latin typeface="Segoe UI Light" panose="020B0502040204020203" pitchFamily="34" charset="0"/>
                <a:cs typeface="Segoe UI Light" panose="020B0502040204020203" pitchFamily="34" charset="0"/>
              </a:rPr>
              <a:t>Lent Rise School</a:t>
            </a:r>
          </a:p>
          <a:p>
            <a:pPr algn="ctr"/>
            <a:r>
              <a:rPr lang="en-GB" sz="1400" dirty="0">
                <a:latin typeface="Segoe UI Light" panose="020B0502040204020203" pitchFamily="34" charset="0"/>
                <a:cs typeface="Segoe UI Light" panose="020B0502040204020203" pitchFamily="34" charset="0"/>
              </a:rPr>
              <a:t>Coulson Way, Burnham, Slough, SL17NP</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Headteacher : Mrs J Watson</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Telephone : 01628 662913</a:t>
            </a:r>
            <a:endParaRPr lang="en-GB" sz="1400" dirty="0">
              <a:latin typeface="Segoe UI Light" panose="020B0502040204020203" pitchFamily="34" charset="0"/>
              <a:cs typeface="Segoe UI Light" panose="020B0502040204020203" pitchFamily="34" charset="0"/>
              <a:hlinkClick r:id="rId4"/>
            </a:endParaRPr>
          </a:p>
          <a:p>
            <a:pPr algn="ctr"/>
            <a:r>
              <a:rPr lang="en-GB" sz="1400" dirty="0">
                <a:latin typeface="Segoe UI Light" panose="020B0502040204020203" pitchFamily="34" charset="0"/>
                <a:cs typeface="Segoe UI Light" panose="020B0502040204020203" pitchFamily="34" charset="0"/>
                <a:hlinkClick r:id="rId5"/>
              </a:rPr>
              <a:t>office@lrschool.co.uk</a:t>
            </a:r>
            <a:r>
              <a:rPr lang="en-GB" sz="1400" dirty="0">
                <a:latin typeface="Segoe UI Light" panose="020B0502040204020203" pitchFamily="34" charset="0"/>
                <a:cs typeface="Segoe UI Light" panose="020B0502040204020203" pitchFamily="34" charset="0"/>
              </a:rPr>
              <a:t> </a:t>
            </a:r>
          </a:p>
          <a:p>
            <a:pPr algn="ctr"/>
            <a:r>
              <a:rPr lang="en-GB" sz="1400" dirty="0">
                <a:latin typeface="Segoe UI Light" panose="020B0502040204020203" pitchFamily="34" charset="0"/>
                <a:cs typeface="Segoe UI Light" panose="020B0502040204020203" pitchFamily="34" charset="0"/>
                <a:hlinkClick r:id="rId6"/>
              </a:rPr>
              <a:t>www.lentriseschool.co.uk</a:t>
            </a:r>
            <a:r>
              <a:rPr lang="en-GB" sz="1400" dirty="0">
                <a:latin typeface="Segoe UI Light" panose="020B0502040204020203" pitchFamily="34" charset="0"/>
                <a:cs typeface="Segoe UI Light" panose="020B0502040204020203" pitchFamily="34" charset="0"/>
              </a:rPr>
              <a:t> </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68910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332656" y="1089510"/>
            <a:ext cx="62646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Year </a:t>
            </a:r>
            <a:r>
              <a:rPr lang="en-GB" sz="1200" dirty="0">
                <a:solidFill>
                  <a:srgbClr val="000000"/>
                </a:solidFill>
                <a:latin typeface="Segoe UI Light" panose="020B0502040204020203" pitchFamily="34" charset="0"/>
                <a:ea typeface="Arial Unicode MS"/>
                <a:cs typeface="Segoe UI Light" panose="020B0502040204020203" pitchFamily="34" charset="0"/>
              </a:rPr>
              <a:t>5</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is part of Key Stage 2 (KS2) which consists of Years 3 to 6.</a:t>
            </a:r>
            <a:r>
              <a:rPr lang="en-GB" sz="12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We will often abbreviate Year </a:t>
            </a:r>
            <a:r>
              <a:rPr lang="en-GB" sz="1200" dirty="0">
                <a:solidFill>
                  <a:srgbClr val="000000"/>
                </a:solidFill>
                <a:latin typeface="Segoe UI Light" panose="020B0502040204020203" pitchFamily="34" charset="0"/>
                <a:ea typeface="Arial Unicode MS"/>
                <a:cs typeface="Segoe UI Light" panose="020B0502040204020203" pitchFamily="34" charset="0"/>
              </a:rPr>
              <a:t>5</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to Y5 or use the class name.</a:t>
            </a:r>
            <a:r>
              <a:rPr lang="en-GB" sz="12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effectLst/>
                <a:latin typeface="Segoe UI Light" panose="020B0502040204020203" pitchFamily="34" charset="0"/>
                <a:ea typeface="Arial Unicode MS"/>
                <a:cs typeface="Segoe UI Light" panose="020B0502040204020203" pitchFamily="34" charset="0"/>
              </a:rPr>
              <a:t>The Phase Leader is </a:t>
            </a:r>
            <a:r>
              <a:rPr kumimoji="0" lang="en-GB" sz="1200" b="0" i="0" u="none" strike="noStrike" cap="none" normalizeH="0" dirty="0">
                <a:ln>
                  <a:noFill/>
                </a:ln>
                <a:effectLst/>
                <a:latin typeface="Segoe UI Light" panose="020B0502040204020203" pitchFamily="34" charset="0"/>
                <a:ea typeface="Arial Unicode MS"/>
                <a:cs typeface="Segoe UI Light" panose="020B0502040204020203" pitchFamily="34" charset="0"/>
              </a:rPr>
              <a:t>Mr North.</a:t>
            </a:r>
            <a:r>
              <a:rPr lang="en-GB" sz="1200" dirty="0">
                <a:latin typeface="Segoe UI Light" panose="020B0502040204020203" pitchFamily="34" charset="0"/>
                <a:ea typeface="Arial Unicode MS"/>
                <a:cs typeface="Segoe UI Light" panose="020B0502040204020203" pitchFamily="34" charset="0"/>
              </a:rPr>
              <a:t>  </a:t>
            </a:r>
            <a:endParaRPr lang="en-GB" sz="1200" dirty="0">
              <a:latin typeface="Segoe UI Light" panose="020B0502040204020203" pitchFamily="34" charset="0"/>
              <a:ea typeface="Arial Unicode MS" pitchFamily="34" charset="-128"/>
              <a:cs typeface="Segoe UI Light"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KS2 timings</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8.30-8.45 am  	Morning </a:t>
            </a:r>
            <a:r>
              <a:rPr lang="en-GB" sz="1200" dirty="0">
                <a:solidFill>
                  <a:srgbClr val="000000"/>
                </a:solidFill>
                <a:latin typeface="Trebuchet MS" pitchFamily="34" charset="0"/>
                <a:ea typeface="Arial Unicode MS" pitchFamily="34" charset="-128"/>
                <a:cs typeface="Times New Roman" pitchFamily="18" charset="0"/>
              </a:rPr>
              <a:t>R</a:t>
            </a: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egistration and Guided Reading</a:t>
            </a:r>
          </a:p>
          <a:p>
            <a:pPr eaLnBrk="0" fontAlgn="base" hangingPunct="0">
              <a:spcBef>
                <a:spcPct val="0"/>
              </a:spcBef>
              <a:spcAft>
                <a:spcPct val="0"/>
              </a:spcAft>
            </a:pPr>
            <a:r>
              <a:rPr lang="en-GB" sz="1200" dirty="0">
                <a:solidFill>
                  <a:srgbClr val="000000"/>
                </a:solidFill>
                <a:latin typeface="Trebuchet MS" pitchFamily="34" charset="0"/>
                <a:ea typeface="Arial Unicode MS" pitchFamily="34" charset="-128"/>
                <a:cs typeface="Times New Roman" pitchFamily="18" charset="0"/>
              </a:rPr>
              <a:t>                    9.20 am                            Lesson 1</a:t>
            </a: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10.20 am	                    </a:t>
            </a:r>
            <a:r>
              <a:rPr lang="en-GB" sz="1200" dirty="0">
                <a:solidFill>
                  <a:srgbClr val="000000"/>
                </a:solidFill>
                <a:latin typeface="Trebuchet MS" pitchFamily="34" charset="0"/>
                <a:ea typeface="Arial Unicode MS" pitchFamily="34" charset="-128"/>
                <a:cs typeface="Times New Roman" pitchFamily="18" charset="0"/>
              </a:rPr>
              <a:t>Morning break</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10:40 am	  	</a:t>
            </a:r>
            <a:r>
              <a:rPr lang="en-GB" sz="1200" dirty="0">
                <a:solidFill>
                  <a:srgbClr val="000000"/>
                </a:solidFill>
                <a:latin typeface="Trebuchet MS" pitchFamily="34" charset="0"/>
                <a:ea typeface="Arial Unicode MS" pitchFamily="34" charset="-128"/>
                <a:cs typeface="Times New Roman" pitchFamily="18" charset="0"/>
              </a:rPr>
              <a:t>L</a:t>
            </a: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esson 2</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pitchFamily="34" charset="0"/>
                <a:ea typeface="Arial Unicode MS" pitchFamily="34" charset="-128"/>
                <a:cs typeface="Times New Roman" pitchFamily="18" charset="0"/>
              </a:rPr>
              <a:t>	11:40 am		Fit in 10</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11:50 am	 	Morning lesson</a:t>
            </a:r>
            <a:r>
              <a:rPr kumimoji="0" lang="en-GB" sz="1200" b="0" i="0" u="none" strike="noStrike" cap="none" normalizeH="0" dirty="0">
                <a:ln>
                  <a:noFill/>
                </a:ln>
                <a:solidFill>
                  <a:srgbClr val="000000"/>
                </a:solidFill>
                <a:effectLst/>
                <a:latin typeface="Trebuchet MS" pitchFamily="34" charset="0"/>
                <a:ea typeface="Arial Unicode MS" pitchFamily="34" charset="-128"/>
                <a:cs typeface="Times New Roman" pitchFamily="18" charset="0"/>
              </a:rPr>
              <a:t> 3</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12.45 pm     		Lunch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1.30 pm		Afternoon registration + Afternoon lessons</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3.15 pm		Home time</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Trebuchet MS"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pitchFamily="34" charset="0"/>
                <a:ea typeface="Arial Unicode MS" pitchFamily="34" charset="-128"/>
                <a:cs typeface="Times New Roman" pitchFamily="18" charset="0"/>
              </a:rPr>
              <a:t>Assemblies will be held every day; timings vary throughout the week.</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PE Days:</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Segoe UI Light" panose="020B0502040204020203" pitchFamily="34" charset="0"/>
                <a:ea typeface="Arial Unicode MS"/>
                <a:cs typeface="Segoe UI Light" panose="020B0502040204020203" pitchFamily="34" charset="0"/>
              </a:rPr>
              <a:t>5C: Wednesday (indoor) and Friday (outdoor) </a:t>
            </a:r>
          </a:p>
          <a:p>
            <a:pPr lvl="0" eaLnBrk="0" fontAlgn="base" hangingPunct="0">
              <a:spcBef>
                <a:spcPct val="0"/>
              </a:spcBef>
              <a:spcAft>
                <a:spcPct val="0"/>
              </a:spcAft>
            </a:pPr>
            <a:r>
              <a:rPr lang="en-GB" sz="1200" dirty="0">
                <a:solidFill>
                  <a:srgbClr val="000000"/>
                </a:solidFill>
                <a:latin typeface="Segoe UI Light" panose="020B0502040204020203" pitchFamily="34" charset="0"/>
                <a:ea typeface="Arial Unicode MS"/>
                <a:cs typeface="Segoe UI Light" panose="020B0502040204020203" pitchFamily="34" charset="0"/>
              </a:rPr>
              <a:t>5N: Tuesday (indoor) and Friday (outdoor) </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Segoe UI Light" panose="020B0502040204020203" pitchFamily="34" charset="0"/>
              <a:ea typeface="Arial Unicode MS"/>
              <a:cs typeface="Segoe UI Light" panose="020B0502040204020203" pitchFamily="34" charset="0"/>
            </a:endParaRPr>
          </a:p>
        </p:txBody>
      </p:sp>
      <p:sp>
        <p:nvSpPr>
          <p:cNvPr id="14" name="Rectangle 2"/>
          <p:cNvSpPr>
            <a:spLocks noChangeArrowheads="1"/>
          </p:cNvSpPr>
          <p:nvPr/>
        </p:nvSpPr>
        <p:spPr bwMode="auto">
          <a:xfrm>
            <a:off x="216024" y="4819351"/>
            <a:ext cx="645333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GB" sz="1200" b="1" dirty="0">
              <a:solidFill>
                <a:srgbClr val="000000"/>
              </a:solidFill>
              <a:latin typeface="Segoe UI Light" panose="020B0502040204020203" pitchFamily="34" charset="0"/>
              <a:ea typeface="Arial Unicode MS" pitchFamily="34" charset="-128"/>
              <a:cs typeface="Segoe UI Light" panose="020B0502040204020203"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A Message from Year </a:t>
            </a:r>
            <a:r>
              <a:rPr lang="en-GB" sz="1200" b="1" dirty="0">
                <a:solidFill>
                  <a:srgbClr val="000000"/>
                </a:solidFill>
                <a:latin typeface="Segoe UI Light" panose="020B0502040204020203" pitchFamily="34" charset="0"/>
                <a:ea typeface="Arial Unicode MS" pitchFamily="34" charset="-128"/>
                <a:cs typeface="Segoe UI Light" panose="020B0502040204020203" pitchFamily="34" charset="0"/>
              </a:rPr>
              <a:t>5</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Welcome! We hope that you find the information in this pack useful. If you have any questions after reading this Parent Pack or would like to talk to us about the year ahead, please do let us know so that we can arrange a time to meet with you.</a:t>
            </a: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a:latin typeface="Segoe UI Light" panose="020B0502040204020203" pitchFamily="34" charset="0"/>
              <a:ea typeface="Times New Roman" pitchFamily="18"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1200" dirty="0">
                <a:latin typeface="Segoe UI Light" panose="020B0502040204020203" pitchFamily="34" charset="0"/>
                <a:ea typeface="Times New Roman" pitchFamily="18" charset="0"/>
                <a:cs typeface="Segoe UI Light" panose="020B0502040204020203" pitchFamily="34" charset="0"/>
              </a:rPr>
              <a:t>Some key things for Year 5 children:</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dirty="0">
                <a:latin typeface="Segoe UI Light" panose="020B0502040204020203" pitchFamily="34" charset="0"/>
                <a:ea typeface="Times New Roman" pitchFamily="18" charset="0"/>
                <a:cs typeface="Segoe UI Light" panose="020B0502040204020203" pitchFamily="34" charset="0"/>
              </a:rPr>
              <a:t>Come prepared to every lesson with pencils, pens and any other stationery you will need.</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dirty="0">
                <a:latin typeface="Segoe UI Light" panose="020B0502040204020203" pitchFamily="34" charset="0"/>
                <a:ea typeface="Times New Roman" pitchFamily="18" charset="0"/>
                <a:cs typeface="Segoe UI Light" panose="020B0502040204020203" pitchFamily="34" charset="0"/>
              </a:rPr>
              <a:t>You should have your reading record and homework diaries in school every day.</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dirty="0">
                <a:latin typeface="Segoe UI Light" panose="020B0502040204020203" pitchFamily="34" charset="0"/>
                <a:ea typeface="Times New Roman" pitchFamily="18" charset="0"/>
                <a:cs typeface="Segoe UI Light" panose="020B0502040204020203" pitchFamily="34" charset="0"/>
              </a:rPr>
              <a:t>Please wear your PE kit to school on your allocated PE days.</a:t>
            </a:r>
          </a:p>
          <a:p>
            <a:pPr marL="0" marR="0" lvl="0" indent="0" algn="just"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endParaRPr>
          </a:p>
          <a:p>
            <a:endParaRPr lang="en-GB" sz="1200" dirty="0">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831683761"/>
              </p:ext>
            </p:extLst>
          </p:nvPr>
        </p:nvGraphicFramePr>
        <p:xfrm>
          <a:off x="4426747" y="7315744"/>
          <a:ext cx="2212128" cy="800100"/>
        </p:xfrm>
        <a:graphic>
          <a:graphicData uri="http://schemas.openxmlformats.org/drawingml/2006/table">
            <a:tbl>
              <a:tblPr/>
              <a:tblGrid>
                <a:gridCol w="1112618">
                  <a:extLst>
                    <a:ext uri="{9D8B030D-6E8A-4147-A177-3AD203B41FA5}">
                      <a16:colId xmlns:a16="http://schemas.microsoft.com/office/drawing/2014/main" val="20000"/>
                    </a:ext>
                  </a:extLst>
                </a:gridCol>
                <a:gridCol w="1099510">
                  <a:extLst>
                    <a:ext uri="{9D8B030D-6E8A-4147-A177-3AD203B41FA5}">
                      <a16:colId xmlns:a16="http://schemas.microsoft.com/office/drawing/2014/main" val="20001"/>
                    </a:ext>
                  </a:extLst>
                </a:gridCol>
              </a:tblGrid>
              <a:tr h="135758">
                <a:tc>
                  <a:txBody>
                    <a:bodyPr/>
                    <a:lstStyle/>
                    <a:p>
                      <a:pPr algn="ctr">
                        <a:spcAft>
                          <a:spcPts val="0"/>
                        </a:spcAft>
                      </a:pPr>
                      <a:r>
                        <a:rPr lang="en-GB" sz="1050" b="1" dirty="0">
                          <a:latin typeface="Segoe UI Light"/>
                          <a:ea typeface="Times New Roman"/>
                          <a:cs typeface="Segoe UI Light"/>
                        </a:rPr>
                        <a:t>5C Class Teacher</a:t>
                      </a:r>
                    </a:p>
                    <a:p>
                      <a:pPr algn="ctr">
                        <a:spcAft>
                          <a:spcPts val="0"/>
                        </a:spcAft>
                      </a:pPr>
                      <a:r>
                        <a:rPr lang="en-GB" sz="1050" b="1" dirty="0">
                          <a:latin typeface="Segoe UI Light" panose="020B0502040204020203" pitchFamily="34" charset="0"/>
                          <a:ea typeface="Times New Roman"/>
                          <a:cs typeface="Segoe UI Light" panose="020B0502040204020203" pitchFamily="34" charset="0"/>
                        </a:rPr>
                        <a:t>Miss Croxford</a:t>
                      </a:r>
                    </a:p>
                  </a:txBody>
                  <a:tcPr marL="54190" marR="54190" marT="0" marB="0">
                    <a:lnL>
                      <a:noFill/>
                    </a:lnL>
                    <a:lnR>
                      <a:noFill/>
                    </a:lnR>
                    <a:lnT>
                      <a:noFill/>
                    </a:lnT>
                    <a:lnB>
                      <a:noFill/>
                    </a:lnB>
                  </a:tcPr>
                </a:tc>
                <a:tc>
                  <a:txBody>
                    <a:bodyPr/>
                    <a:lstStyle/>
                    <a:p>
                      <a:pPr algn="ctr">
                        <a:spcAft>
                          <a:spcPts val="0"/>
                        </a:spcAft>
                      </a:pPr>
                      <a:r>
                        <a:rPr lang="en-GB" sz="1050" dirty="0">
                          <a:solidFill>
                            <a:srgbClr val="00B0F0"/>
                          </a:solidFill>
                          <a:latin typeface="Segoe UI Light" panose="020B0502040204020203" pitchFamily="34" charset="0"/>
                          <a:ea typeface="Times New Roman"/>
                          <a:cs typeface="Segoe UI Light" panose="020B0502040204020203" pitchFamily="34" charset="0"/>
                        </a:rPr>
                        <a:t>  </a:t>
                      </a:r>
                      <a:endParaRPr lang="en-GB" dirty="0">
                        <a:latin typeface="Segoe UI Light" panose="020B0502040204020203" pitchFamily="34" charset="0"/>
                        <a:cs typeface="Segoe UI Light" panose="020B0502040204020203" pitchFamily="34" charset="0"/>
                      </a:endParaRPr>
                    </a:p>
                  </a:txBody>
                  <a:tcPr marL="54190" marR="54190" marT="0" marB="0">
                    <a:lnL>
                      <a:noFill/>
                    </a:lnL>
                    <a:lnR>
                      <a:noFill/>
                    </a:lnR>
                    <a:lnT>
                      <a:noFill/>
                    </a:lnT>
                    <a:lnB>
                      <a:noFill/>
                    </a:lnB>
                  </a:tcPr>
                </a:tc>
                <a:extLst>
                  <a:ext uri="{0D108BD9-81ED-4DB2-BD59-A6C34878D82A}">
                    <a16:rowId xmlns:a16="http://schemas.microsoft.com/office/drawing/2014/main" val="10000"/>
                  </a:ext>
                </a:extLst>
              </a:tr>
              <a:tr h="325203">
                <a:tc>
                  <a:txBody>
                    <a:bodyPr/>
                    <a:lstStyle/>
                    <a:p>
                      <a:pPr algn="ctr">
                        <a:spcAft>
                          <a:spcPts val="0"/>
                        </a:spcAft>
                      </a:pPr>
                      <a:endParaRPr lang="en-GB" sz="1050" b="1" baseline="0" dirty="0">
                        <a:latin typeface="Segoe UI Light" panose="020B0502040204020203" pitchFamily="34" charset="0"/>
                        <a:ea typeface="Times New Roman"/>
                        <a:cs typeface="Segoe UI Light" panose="020B0502040204020203" pitchFamily="34" charset="0"/>
                      </a:endParaRPr>
                    </a:p>
                    <a:p>
                      <a:pPr algn="ctr">
                        <a:spcAft>
                          <a:spcPts val="0"/>
                        </a:spcAft>
                      </a:pPr>
                      <a:r>
                        <a:rPr lang="en-GB" sz="1050" b="1" dirty="0">
                          <a:latin typeface="Segoe UI Light" panose="020B0502040204020203" pitchFamily="34" charset="0"/>
                          <a:ea typeface="Times New Roman"/>
                          <a:cs typeface="Segoe UI Light" panose="020B0502040204020203" pitchFamily="34" charset="0"/>
                        </a:rPr>
                        <a:t>                                                   </a:t>
                      </a:r>
                      <a:endParaRPr lang="en-GB" sz="105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endParaRPr lang="en-GB" sz="1050" b="1" dirty="0">
                        <a:solidFill>
                          <a:schemeClr val="tx1"/>
                        </a:solidFill>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040989EA-1B51-EE4B-A7B7-0847E243FADA}"/>
              </a:ext>
            </a:extLst>
          </p:cNvPr>
          <p:cNvSpPr txBox="1"/>
          <p:nvPr/>
        </p:nvSpPr>
        <p:spPr>
          <a:xfrm>
            <a:off x="1012666" y="7232611"/>
            <a:ext cx="1412928"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b="1" dirty="0">
                <a:latin typeface="Segoe UI Light" panose="020B0502040204020203" pitchFamily="34" charset="0"/>
                <a:cs typeface="Segoe UI Light" panose="020B0502040204020203" pitchFamily="34" charset="0"/>
              </a:rPr>
              <a:t>5N Class Teacher </a:t>
            </a:r>
            <a:endParaRPr lang="en-US" b="1" dirty="0">
              <a:latin typeface="Segoe UI Light" panose="020B0502040204020203" pitchFamily="34" charset="0"/>
              <a:cs typeface="Segoe UI Light" panose="020B0502040204020203" pitchFamily="34" charset="0"/>
            </a:endParaRPr>
          </a:p>
          <a:p>
            <a:pPr algn="ctr"/>
            <a:r>
              <a:rPr lang="en-GB" sz="1050" b="1" dirty="0">
                <a:latin typeface="Segoe UI Light" panose="020B0502040204020203" pitchFamily="34" charset="0"/>
                <a:cs typeface="Segoe UI Light" panose="020B0502040204020203" pitchFamily="34" charset="0"/>
              </a:rPr>
              <a:t>Mr North</a:t>
            </a:r>
          </a:p>
        </p:txBody>
      </p:sp>
      <p:sp>
        <p:nvSpPr>
          <p:cNvPr id="13" name="Rectangle 2">
            <a:extLst>
              <a:ext uri="{FF2B5EF4-FFF2-40B4-BE49-F238E27FC236}">
                <a16:creationId xmlns:a16="http://schemas.microsoft.com/office/drawing/2014/main" id="{8CCDCBAD-A5E4-4298-8B23-38177C36B1AD}"/>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5 INFORMATION</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17" name="AutoShape 3">
            <a:extLst>
              <a:ext uri="{FF2B5EF4-FFF2-40B4-BE49-F238E27FC236}">
                <a16:creationId xmlns:a16="http://schemas.microsoft.com/office/drawing/2014/main" id="{620098D4-37A3-46BF-9832-63484B9F8512}"/>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pic>
        <p:nvPicPr>
          <p:cNvPr id="2" name="Picture 1" descr="Lucy Croxford.jpg">
            <a:extLst>
              <a:ext uri="{FF2B5EF4-FFF2-40B4-BE49-F238E27FC236}">
                <a16:creationId xmlns:a16="http://schemas.microsoft.com/office/drawing/2014/main" id="{41BB530E-6665-C9CF-F564-FD3C524FE046}"/>
              </a:ext>
            </a:extLst>
          </p:cNvPr>
          <p:cNvPicPr>
            <a:picLocks noChangeAspect="1"/>
          </p:cNvPicPr>
          <p:nvPr/>
        </p:nvPicPr>
        <p:blipFill>
          <a:blip r:embed="rId2"/>
          <a:srcRect l="18428" t="6472" r="27913" b="3723"/>
          <a:stretch>
            <a:fillRect/>
          </a:stretch>
        </p:blipFill>
        <p:spPr>
          <a:xfrm>
            <a:off x="4453519" y="7688449"/>
            <a:ext cx="1017559" cy="1398898"/>
          </a:xfrm>
          <a:prstGeom prst="rect">
            <a:avLst/>
          </a:prstGeom>
        </p:spPr>
      </p:pic>
      <p:pic>
        <p:nvPicPr>
          <p:cNvPr id="3" name="Picture 2" descr="Sam North.jpg">
            <a:extLst>
              <a:ext uri="{FF2B5EF4-FFF2-40B4-BE49-F238E27FC236}">
                <a16:creationId xmlns:a16="http://schemas.microsoft.com/office/drawing/2014/main" id="{38FC4BF2-8A97-0B4F-8D83-458E56B8BAF7}"/>
              </a:ext>
            </a:extLst>
          </p:cNvPr>
          <p:cNvPicPr>
            <a:picLocks noChangeAspect="1"/>
          </p:cNvPicPr>
          <p:nvPr/>
        </p:nvPicPr>
        <p:blipFill>
          <a:blip r:embed="rId3"/>
          <a:srcRect l="22222" r="21680" b="-936"/>
          <a:stretch>
            <a:fillRect/>
          </a:stretch>
        </p:blipFill>
        <p:spPr>
          <a:xfrm>
            <a:off x="1191786" y="7676851"/>
            <a:ext cx="1017551" cy="13834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2974C2-7BD8-4048-9B7A-C6A849929B46}"/>
              </a:ext>
            </a:extLst>
          </p:cNvPr>
          <p:cNvGraphicFramePr>
            <a:graphicFrameLocks noGrp="1"/>
          </p:cNvGraphicFramePr>
          <p:nvPr>
            <p:extLst>
              <p:ext uri="{D42A27DB-BD31-4B8C-83A1-F6EECF244321}">
                <p14:modId xmlns:p14="http://schemas.microsoft.com/office/powerpoint/2010/main" val="1825730797"/>
              </p:ext>
            </p:extLst>
          </p:nvPr>
        </p:nvGraphicFramePr>
        <p:xfrm>
          <a:off x="359760" y="2310967"/>
          <a:ext cx="6138480" cy="1011847"/>
        </p:xfrm>
        <a:graphic>
          <a:graphicData uri="http://schemas.openxmlformats.org/drawingml/2006/table">
            <a:tbl>
              <a:tblPr/>
              <a:tblGrid>
                <a:gridCol w="1227696">
                  <a:extLst>
                    <a:ext uri="{9D8B030D-6E8A-4147-A177-3AD203B41FA5}">
                      <a16:colId xmlns:a16="http://schemas.microsoft.com/office/drawing/2014/main" val="20000"/>
                    </a:ext>
                  </a:extLst>
                </a:gridCol>
                <a:gridCol w="1227696">
                  <a:extLst>
                    <a:ext uri="{9D8B030D-6E8A-4147-A177-3AD203B41FA5}">
                      <a16:colId xmlns:a16="http://schemas.microsoft.com/office/drawing/2014/main" val="20001"/>
                    </a:ext>
                  </a:extLst>
                </a:gridCol>
                <a:gridCol w="1227696">
                  <a:extLst>
                    <a:ext uri="{9D8B030D-6E8A-4147-A177-3AD203B41FA5}">
                      <a16:colId xmlns:a16="http://schemas.microsoft.com/office/drawing/2014/main" val="20002"/>
                    </a:ext>
                  </a:extLst>
                </a:gridCol>
                <a:gridCol w="1227696">
                  <a:extLst>
                    <a:ext uri="{9D8B030D-6E8A-4147-A177-3AD203B41FA5}">
                      <a16:colId xmlns:a16="http://schemas.microsoft.com/office/drawing/2014/main" val="20003"/>
                    </a:ext>
                  </a:extLst>
                </a:gridCol>
                <a:gridCol w="1227696">
                  <a:extLst>
                    <a:ext uri="{9D8B030D-6E8A-4147-A177-3AD203B41FA5}">
                      <a16:colId xmlns:a16="http://schemas.microsoft.com/office/drawing/2014/main" val="20004"/>
                    </a:ext>
                  </a:extLst>
                </a:gridCol>
              </a:tblGrid>
              <a:tr h="167019">
                <a:tc>
                  <a:txBody>
                    <a:bodyPr/>
                    <a:lstStyle/>
                    <a:p>
                      <a:pPr>
                        <a:spcAft>
                          <a:spcPts val="0"/>
                        </a:spcAft>
                      </a:pPr>
                      <a:r>
                        <a:rPr lang="en-GB" sz="900">
                          <a:solidFill>
                            <a:srgbClr val="000000"/>
                          </a:solidFill>
                          <a:latin typeface="Segoe UI Light" panose="020B0502040204020203" pitchFamily="34" charset="0"/>
                          <a:ea typeface="Arial Unicode MS"/>
                          <a:cs typeface="Segoe UI Light" panose="020B0502040204020203" pitchFamily="34" charset="0"/>
                        </a:rPr>
                        <a:t>Monday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Segoe UI Light" panose="020B0502040204020203" pitchFamily="34" charset="0"/>
                          <a:ea typeface="Arial Unicode MS"/>
                          <a:cs typeface="Segoe UI Light" panose="020B0502040204020203" pitchFamily="34" charset="0"/>
                        </a:rPr>
                        <a:t>Tuesday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Segoe UI Light" panose="020B0502040204020203" pitchFamily="34" charset="0"/>
                          <a:ea typeface="Arial Unicode MS"/>
                          <a:cs typeface="Segoe UI Light" panose="020B0502040204020203" pitchFamily="34" charset="0"/>
                        </a:rPr>
                        <a:t>Wednesday </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Segoe UI Light" panose="020B0502040204020203" pitchFamily="34" charset="0"/>
                          <a:ea typeface="Arial Unicode MS"/>
                          <a:cs typeface="Segoe UI Light" panose="020B0502040204020203" pitchFamily="34" charset="0"/>
                        </a:rPr>
                        <a:t>Thursday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Segoe UI Light" panose="020B0502040204020203" pitchFamily="34" charset="0"/>
                          <a:ea typeface="Arial Unicode MS"/>
                          <a:cs typeface="Segoe UI Light" panose="020B0502040204020203" pitchFamily="34" charset="0"/>
                        </a:rPr>
                        <a:t>Friday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4828">
                <a:tc>
                  <a:txBody>
                    <a:bodyPr/>
                    <a:lstStyle/>
                    <a:p>
                      <a:pPr>
                        <a:spcBef>
                          <a:spcPts val="300"/>
                        </a:spcBef>
                        <a:spcAft>
                          <a:spcPts val="300"/>
                        </a:spcAft>
                      </a:pPr>
                      <a:endParaRPr lang="en-GB" sz="900" dirty="0">
                        <a:latin typeface="Segoe UI Light" panose="020B0502040204020203" pitchFamily="34" charset="0"/>
                        <a:ea typeface="Times New Roman"/>
                        <a:cs typeface="Segoe UI Light" panose="020B0502040204020203" pitchFamily="34" charset="0"/>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pPr>
                      <a:r>
                        <a:rPr lang="en-GB" sz="900" dirty="0">
                          <a:latin typeface="Segoe UI Light" panose="020B0502040204020203" pitchFamily="34" charset="0"/>
                          <a:ea typeface="Times New Roman"/>
                          <a:cs typeface="Segoe UI Light" panose="020B0502040204020203" pitchFamily="34" charset="0"/>
                        </a:rPr>
                        <a:t>Comprehension (Century)</a:t>
                      </a:r>
                    </a:p>
                    <a:p>
                      <a:pPr>
                        <a:spcBef>
                          <a:spcPts val="300"/>
                        </a:spcBef>
                        <a:spcAft>
                          <a:spcPts val="300"/>
                        </a:spcAft>
                      </a:pPr>
                      <a:r>
                        <a:rPr lang="en-GB" sz="900" dirty="0">
                          <a:latin typeface="Segoe UI Light" panose="020B0502040204020203" pitchFamily="34" charset="0"/>
                          <a:ea typeface="Times New Roman"/>
                          <a:cs typeface="Segoe UI Light" panose="020B0502040204020203" pitchFamily="34" charset="0"/>
                        </a:rPr>
                        <a:t>Spellings (Emile)</a:t>
                      </a:r>
                    </a:p>
                    <a:p>
                      <a:pPr>
                        <a:spcAft>
                          <a:spcPts val="0"/>
                        </a:spcAft>
                      </a:pPr>
                      <a:endParaRPr lang="en-GB" sz="900" dirty="0">
                        <a:solidFill>
                          <a:srgbClr val="000000"/>
                        </a:solidFill>
                        <a:latin typeface="Segoe UI Light" panose="020B0502040204020203" pitchFamily="34" charset="0"/>
                        <a:ea typeface="Arial Unicode MS"/>
                        <a:cs typeface="Segoe UI Light" panose="020B0502040204020203" pitchFamily="34" charset="0"/>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Segoe UI Light" panose="020B0502040204020203" pitchFamily="34" charset="0"/>
                          <a:ea typeface="Arial Unicode MS"/>
                          <a:cs typeface="Segoe UI Light" panose="020B0502040204020203" pitchFamily="34" charset="0"/>
                        </a:rPr>
                        <a:t>Maths (Century)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000000"/>
                        </a:solidFill>
                        <a:latin typeface="Segoe UI Light" panose="020B0502040204020203" pitchFamily="34" charset="0"/>
                        <a:ea typeface="Arial Unicode MS"/>
                        <a:cs typeface="Segoe UI Light" panose="020B0502040204020203" pitchFamily="34" charset="0"/>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Segoe UI Light" panose="020B0502040204020203" pitchFamily="34" charset="0"/>
                          <a:ea typeface="Arial Unicode MS"/>
                          <a:cs typeface="Segoe UI Light" panose="020B0502040204020203" pitchFamily="34" charset="0"/>
                        </a:rPr>
                        <a:t>TTRS</a:t>
                      </a:r>
                    </a:p>
                    <a:p>
                      <a:pPr>
                        <a:spcAft>
                          <a:spcPts val="0"/>
                        </a:spcAft>
                      </a:pPr>
                      <a:endParaRPr lang="en-GB" sz="900" dirty="0">
                        <a:solidFill>
                          <a:srgbClr val="000000"/>
                        </a:solidFill>
                        <a:latin typeface="Segoe UI Light" panose="020B0502040204020203" pitchFamily="34" charset="0"/>
                        <a:ea typeface="Arial Unicode MS"/>
                        <a:cs typeface="Segoe UI Light" panose="020B0502040204020203" pitchFamily="34" charset="0"/>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Segoe UI Light" panose="020B0502040204020203" pitchFamily="34" charset="0"/>
                          <a:ea typeface="Arial Unicode MS"/>
                          <a:cs typeface="Segoe UI Light" panose="020B0502040204020203" pitchFamily="34" charset="0"/>
                        </a:rPr>
                        <a:t>Science (Century)</a:t>
                      </a:r>
                    </a:p>
                    <a:p>
                      <a:pPr>
                        <a:spcAft>
                          <a:spcPts val="0"/>
                        </a:spcAft>
                      </a:pPr>
                      <a:endParaRPr lang="en-GB" sz="900" dirty="0">
                        <a:solidFill>
                          <a:srgbClr val="000000"/>
                        </a:solidFill>
                        <a:latin typeface="Segoe UI Light" panose="020B0502040204020203" pitchFamily="34" charset="0"/>
                        <a:ea typeface="Arial Unicode MS"/>
                        <a:cs typeface="Segoe UI Light" panose="020B0502040204020203" pitchFamily="34" charset="0"/>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67B4940C-D373-4663-9110-F2C085551EF9}"/>
              </a:ext>
            </a:extLst>
          </p:cNvPr>
          <p:cNvSpPr/>
          <p:nvPr/>
        </p:nvSpPr>
        <p:spPr>
          <a:xfrm>
            <a:off x="2057819" y="1640567"/>
            <a:ext cx="3429000" cy="553998"/>
          </a:xfrm>
          <a:prstGeom prst="rect">
            <a:avLst/>
          </a:prstGeom>
        </p:spPr>
        <p:txBody>
          <a:bodyPr>
            <a:spAutoFit/>
          </a:bodyPr>
          <a:lstStyle/>
          <a:p>
            <a:pPr lvl="0" eaLnBrk="0" fontAlgn="base" hangingPunct="0">
              <a:spcBef>
                <a:spcPct val="0"/>
              </a:spcBef>
              <a:spcAft>
                <a:spcPct val="0"/>
              </a:spcAft>
            </a:pPr>
            <a:endParaRPr lang="en-GB" dirty="0">
              <a:latin typeface="Segoe UI Light" panose="020B0502040204020203" pitchFamily="34" charset="0"/>
              <a:cs typeface="Segoe UI Light" panose="020B0502040204020203" pitchFamily="34" charset="0"/>
            </a:endParaRPr>
          </a:p>
          <a:p>
            <a:pPr algn="ctr" eaLnBrk="0" fontAlgn="base" hangingPunct="0">
              <a:spcBef>
                <a:spcPct val="0"/>
              </a:spcBef>
              <a:spcAft>
                <a:spcPct val="0"/>
              </a:spcAft>
            </a:pPr>
            <a:r>
              <a:rPr lang="en-GB" sz="1200" b="1" dirty="0">
                <a:solidFill>
                  <a:srgbClr val="000000"/>
                </a:solidFill>
                <a:latin typeface="Segoe UI Light" panose="020B0502040204020203" pitchFamily="34" charset="0"/>
                <a:ea typeface="Arial Unicode MS"/>
                <a:cs typeface="Segoe UI Light" panose="020B0502040204020203" pitchFamily="34" charset="0"/>
              </a:rPr>
              <a:t>Suggested Homework Schedule </a:t>
            </a:r>
            <a:endParaRPr lang="en-GB" sz="1200" b="1"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id="{198C279A-44AC-44FD-871E-A3C1A7D04643}"/>
              </a:ext>
            </a:extLst>
          </p:cNvPr>
          <p:cNvSpPr txBox="1"/>
          <p:nvPr/>
        </p:nvSpPr>
        <p:spPr>
          <a:xfrm>
            <a:off x="272562" y="3716215"/>
            <a:ext cx="6225678" cy="2677656"/>
          </a:xfrm>
          <a:prstGeom prst="rect">
            <a:avLst/>
          </a:prstGeom>
          <a:noFill/>
        </p:spPr>
        <p:txBody>
          <a:bodyPr wrap="square" lIns="91440" tIns="45720" rIns="91440" bIns="45720" rtlCol="0" anchor="t">
            <a:spAutoFit/>
          </a:bodyPr>
          <a:lstStyle/>
          <a:p>
            <a:r>
              <a:rPr lang="en-GB" sz="1200" dirty="0">
                <a:latin typeface="Segoe UI Light" panose="020B0502040204020203" pitchFamily="34" charset="0"/>
                <a:cs typeface="Segoe UI Light" panose="020B0502040204020203" pitchFamily="34" charset="0"/>
              </a:rPr>
              <a:t>Homework is sent out weekly online (Tuesdays). Above is a suggested timetable only. </a:t>
            </a:r>
          </a:p>
          <a:p>
            <a:endParaRPr lang="en-GB" sz="1200" dirty="0">
              <a:latin typeface="Segoe UI Light" panose="020B0502040204020203" pitchFamily="34" charset="0"/>
              <a:cs typeface="Segoe UI Light" panose="020B0502040204020203" pitchFamily="34" charset="0"/>
            </a:endParaRPr>
          </a:p>
          <a:p>
            <a:r>
              <a:rPr lang="en-GB" sz="1200" dirty="0">
                <a:latin typeface="Segoe UI Light" panose="020B0502040204020203" pitchFamily="34" charset="0"/>
                <a:cs typeface="Segoe UI Light" panose="020B0502040204020203" pitchFamily="34" charset="0"/>
              </a:rPr>
              <a:t>At Lent Rise, we instil a love of reading within school and encourage for this to be embedded at home.</a:t>
            </a:r>
          </a:p>
          <a:p>
            <a:endParaRPr lang="en-GB" sz="1200" dirty="0">
              <a:latin typeface="Segoe UI Light" panose="020B0502040204020203" pitchFamily="34" charset="0"/>
              <a:cs typeface="Segoe UI Light" panose="020B0502040204020203" pitchFamily="34" charset="0"/>
            </a:endParaRPr>
          </a:p>
          <a:p>
            <a:r>
              <a:rPr lang="en-GB" sz="1200" dirty="0">
                <a:latin typeface="Segoe UI Light" panose="020B0502040204020203" pitchFamily="34" charset="0"/>
                <a:cs typeface="Segoe UI Light" panose="020B0502040204020203" pitchFamily="34" charset="0"/>
              </a:rPr>
              <a:t>To support your child’s reading further, please record daily readings in your child’s reading record. This can include any reading successes or challenges which we will check daily and follow up within school.</a:t>
            </a:r>
          </a:p>
          <a:p>
            <a:endParaRPr lang="en-GB" sz="1200" dirty="0">
              <a:latin typeface="Segoe UI Light" panose="020B0502040204020203" pitchFamily="34" charset="0"/>
              <a:cs typeface="Segoe UI Light" panose="020B0502040204020203" pitchFamily="34" charset="0"/>
            </a:endParaRPr>
          </a:p>
          <a:p>
            <a:r>
              <a:rPr lang="en-GB" sz="1200" dirty="0">
                <a:latin typeface="Segoe UI Light" panose="020B0502040204020203" pitchFamily="34" charset="0"/>
                <a:cs typeface="Segoe UI Light" panose="020B0502040204020203" pitchFamily="34" charset="0"/>
              </a:rPr>
              <a:t>To support your child’s times tables further, please ensure that your child practices their times tables daily. This can be through times tables games, reciting and chanting times tables or using Times Tables Rock Stars.</a:t>
            </a:r>
          </a:p>
          <a:p>
            <a:endParaRPr lang="en-GB" sz="1200" dirty="0">
              <a:latin typeface="Segoe UI Light" panose="020B0502040204020203" pitchFamily="34" charset="0"/>
              <a:cs typeface="Segoe UI Light" panose="020B0502040204020203" pitchFamily="34" charset="0"/>
            </a:endParaRPr>
          </a:p>
          <a:p>
            <a:r>
              <a:rPr lang="en-GB" sz="1200" dirty="0">
                <a:latin typeface="Segoe UI Light" panose="020B0502040204020203" pitchFamily="34" charset="0"/>
                <a:cs typeface="Segoe UI Light" panose="020B0502040204020203" pitchFamily="34" charset="0"/>
              </a:rPr>
              <a:t>Homework is catered to your child's current learning.</a:t>
            </a:r>
          </a:p>
        </p:txBody>
      </p:sp>
      <p:pic>
        <p:nvPicPr>
          <p:cNvPr id="7" name="Picture 2" descr="91,952 Book Clipart Illustrations &amp; Clip Art - iStock">
            <a:extLst>
              <a:ext uri="{FF2B5EF4-FFF2-40B4-BE49-F238E27FC236}">
                <a16:creationId xmlns:a16="http://schemas.microsoft.com/office/drawing/2014/main" id="{BBE67E84-2AE9-47AC-8E24-90099D86F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216" y="6531429"/>
            <a:ext cx="2541024" cy="25410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81913AFB-5FEB-45F4-8723-281BA344D1AD}"/>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5 HOMEWORK</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9" name="AutoShape 3">
            <a:extLst>
              <a:ext uri="{FF2B5EF4-FFF2-40B4-BE49-F238E27FC236}">
                <a16:creationId xmlns:a16="http://schemas.microsoft.com/office/drawing/2014/main" id="{CE84C197-F0AC-4BC6-BCD7-F42FD99999CC}"/>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extLst>
      <p:ext uri="{BB962C8B-B14F-4D97-AF65-F5344CB8AC3E}">
        <p14:creationId xmlns:p14="http://schemas.microsoft.com/office/powerpoint/2010/main" val="262054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73541" y="1348808"/>
            <a:ext cx="630932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en-GB" sz="1200" dirty="0">
                <a:latin typeface="Segoe UI Light" panose="020B0502040204020203" pitchFamily="34" charset="0"/>
                <a:cs typeface="Segoe UI Light" panose="020B0502040204020203" pitchFamily="34" charset="0"/>
              </a:rPr>
              <a:t>As parents you all have a legal responsibility to make sure that your child attends school every day. If your child is going to be absent from school, please log the reason via the ParentMail absence portal on the first day of their absence. This is important, as we will be contacting parents if a child is not at school and no reason has been given. Parents may be asked to provide medical evidence in the form of an appointment card or prescription where there are repeated absences due to reported illness. </a:t>
            </a:r>
            <a:r>
              <a:rPr lang="en-US"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Regular attendance and punctuality is </a:t>
            </a:r>
            <a:r>
              <a:rPr lang="en-GB" sz="1200" b="1" dirty="0">
                <a:latin typeface="Segoe UI Light" panose="020B0502040204020203" pitchFamily="34" charset="0"/>
                <a:cs typeface="Segoe UI Light" panose="020B0502040204020203" pitchFamily="34" charset="0"/>
              </a:rPr>
              <a:t>fundamental</a:t>
            </a:r>
            <a:r>
              <a:rPr lang="en-GB" sz="1200" dirty="0">
                <a:latin typeface="Segoe UI Light" panose="020B0502040204020203" pitchFamily="34" charset="0"/>
                <a:cs typeface="Segoe UI Light" panose="020B0502040204020203" pitchFamily="34" charset="0"/>
              </a:rPr>
              <a:t> to enabling your child to achieve the highest levels of attainment. We ensure all children are aware of the importance of attendance and punctuality. ​</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The attendance target set by the Governing Body for 2024-2025 is 96%. We expect ALL children to achieve this.​</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b="1" dirty="0">
                <a:latin typeface="Segoe UI Light" panose="020B0502040204020203" pitchFamily="34" charset="0"/>
                <a:cs typeface="Segoe UI Light" panose="020B0502040204020203" pitchFamily="34" charset="0"/>
              </a:rPr>
              <a:t>If your child is unwell</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If your child is too unwell to come to school, or has a medical appointment, please log the reason via our ParentMail absence portal. To help you, the NHS has compiled a list of guidelines about how long children should be kept off school when they have a common illnesses:​</a:t>
            </a:r>
          </a:p>
          <a:p>
            <a:pPr algn="just" fontAlgn="base"/>
            <a:r>
              <a:rPr lang="en-GB" sz="1200" u="sng" dirty="0">
                <a:latin typeface="Segoe UI Light" panose="020B0502040204020203" pitchFamily="34" charset="0"/>
                <a:cs typeface="Segoe UI Light" panose="020B0502040204020203" pitchFamily="34" charset="0"/>
                <a:hlinkClick r:id="rId2"/>
              </a:rPr>
              <a:t>https://www.nhs.uk/Livewell/Yourchildatschool/Pages/Illness.aspx</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a:t>
            </a:r>
            <a:br>
              <a:rPr lang="en-GB" sz="1200" dirty="0">
                <a:latin typeface="Segoe UI Light" panose="020B0502040204020203" pitchFamily="34" charset="0"/>
                <a:cs typeface="Segoe UI Light" panose="020B0502040204020203" pitchFamily="34" charset="0"/>
              </a:rPr>
            </a:br>
            <a:r>
              <a:rPr lang="en-GB" sz="1200" b="1" dirty="0">
                <a:latin typeface="Segoe UI Light" panose="020B0502040204020203" pitchFamily="34" charset="0"/>
                <a:cs typeface="Segoe UI Light" panose="020B0502040204020203" pitchFamily="34" charset="0"/>
              </a:rPr>
              <a:t>Lateness</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The playground gates will open at 8:30am and close at 8:45am. Your child may come into school between these times and head straight to class. However, if your child does miss the gate to go into class, please bring them to the School Office where a member of staff will sign them in.​</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b="1" dirty="0">
                <a:latin typeface="Segoe UI Light" panose="020B0502040204020203" pitchFamily="34" charset="0"/>
                <a:cs typeface="Segoe UI Light" panose="020B0502040204020203" pitchFamily="34" charset="0"/>
              </a:rPr>
              <a:t>Authorised absence</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Family holidays should always be taken during the school holidays, and we will only authorise absence in very special circumstances. On these occasions permission must be sought in advance from the Headteacher. Absence request forms are available from the school office or a letter should be written to the Headteacher.  Each request will be considered individually and will take into account documentary evidence and any extenuating circumstances. If the permission to take leave is not granted and the pupil is absent, the absence will be unauthorised. In such cases the school may refer the matter to the Education Welfare Service who may issues a Penalty notice. ​</a:t>
            </a:r>
          </a:p>
          <a:p>
            <a:pPr algn="just" fontAlgn="base"/>
            <a:r>
              <a:rPr lang="en-GB" sz="1200" dirty="0">
                <a:latin typeface="Segoe UI Light" panose="020B0502040204020203" pitchFamily="34" charset="0"/>
                <a:cs typeface="Segoe UI Light" panose="020B0502040204020203" pitchFamily="34" charset="0"/>
              </a:rPr>
              <a:t>​</a:t>
            </a:r>
          </a:p>
        </p:txBody>
      </p:sp>
      <p:sp>
        <p:nvSpPr>
          <p:cNvPr id="6" name="Rectangle 2">
            <a:extLst>
              <a:ext uri="{FF2B5EF4-FFF2-40B4-BE49-F238E27FC236}">
                <a16:creationId xmlns:a16="http://schemas.microsoft.com/office/drawing/2014/main" id="{1C48F22C-8A1D-4719-BBCF-6577D260D494}"/>
              </a:ext>
            </a:extLst>
          </p:cNvPr>
          <p:cNvSpPr>
            <a:spLocks noChangeArrowheads="1"/>
          </p:cNvSpPr>
          <p:nvPr/>
        </p:nvSpPr>
        <p:spPr bwMode="auto">
          <a:xfrm>
            <a:off x="914400" y="107504"/>
            <a:ext cx="575496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rPr>
              <a:t>ATTENDANCE AND PUNCTUALITY</a:t>
            </a:r>
          </a:p>
        </p:txBody>
      </p:sp>
      <p:cxnSp>
        <p:nvCxnSpPr>
          <p:cNvPr id="7" name="AutoShape 3">
            <a:extLst>
              <a:ext uri="{FF2B5EF4-FFF2-40B4-BE49-F238E27FC236}">
                <a16:creationId xmlns:a16="http://schemas.microsoft.com/office/drawing/2014/main" id="{B1BC06F1-0F5C-4921-AF8D-C02B28CD9F05}"/>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60648" y="1111918"/>
            <a:ext cx="6309320" cy="76636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effectLst/>
                <a:latin typeface="Segoe UI Light"/>
                <a:ea typeface="Times New Roman" pitchFamily="18" charset="0"/>
                <a:cs typeface="Segoe UI Light"/>
              </a:rPr>
              <a:t>Please do contact us at any time when you have a concern, even if it appears to be minor.  The ‘little’ difficulties are easy to deal with; don’t let them become major concerns.  The Open Door Policy is encouraged at Lent Rise School.  If you wish to talk about your child please:</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Approach the </a:t>
            </a:r>
            <a:r>
              <a:rPr lang="en-GB" sz="1200" dirty="0">
                <a:latin typeface="Segoe UI Light" panose="020B0502040204020203" pitchFamily="34" charset="0"/>
                <a:cs typeface="Segoe UI Light" panose="020B0502040204020203" pitchFamily="34" charset="0"/>
              </a:rPr>
              <a:t>c</a:t>
            </a: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lass teacher</a:t>
            </a:r>
          </a:p>
          <a:p>
            <a:pPr lvl="0" algn="just" eaLnBrk="0" fontAlgn="base" hangingPunct="0">
              <a:spcBef>
                <a:spcPct val="0"/>
              </a:spcBef>
              <a:spcAft>
                <a:spcPct val="0"/>
              </a:spcAft>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middle management team </a:t>
            </a:r>
            <a:r>
              <a:rPr lang="en-GB" sz="1200" dirty="0">
                <a:latin typeface="Segoe UI Light" panose="020B0502040204020203" pitchFamily="34" charset="0"/>
                <a:cs typeface="Segoe UI Light" panose="020B0502040204020203" pitchFamily="34" charset="0"/>
              </a:rPr>
              <a:t>(KS1 or KS2 Phase Leaders)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senior leadership team</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effectLst/>
                <a:latin typeface="Segoe UI Light"/>
                <a:cs typeface="Segoe UI Light"/>
              </a:rPr>
              <a:t>The Headteacher, Mrs Watson, is always happy to see parents but clearly she will go to the Class Teacher to discuss issues, therefore it makes sense for you to have spoken to the teacher first.</a:t>
            </a:r>
            <a:endParaRPr lang="en-GB" sz="1200" b="0" i="0" u="none" strike="noStrike" cap="none" normalizeH="0" baseline="0" dirty="0">
              <a:ln>
                <a:noFill/>
              </a:ln>
              <a:effectLst/>
              <a:latin typeface="Segoe UI Light"/>
              <a:cs typeface="Segoe UI Light"/>
            </a:endParaRP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Contacting the Headteacher if she is not in School</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When the Headteacher is out, your children are always in safe</a:t>
            </a:r>
            <a:r>
              <a:rPr kumimoji="0" lang="en-GB" sz="1200" b="0" i="0" u="none" strike="noStrike" cap="none" normalizeH="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hands.  If you need an immediate response, please contact the School Office and a member of the senior leadership team will get a response to you as soon as possible.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Complaints and Resolution Procedure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The following is the strategy that is suggested if difficulties arise – we recommend that you use this structure.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the Class 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senior leadership team</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the Headteacher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Make Representations to the Governing Body in writing to:</a:t>
            </a: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effectLst/>
                <a:latin typeface="Segoe UI Light"/>
                <a:ea typeface="Times New Roman" pitchFamily="18" charset="0"/>
                <a:cs typeface="Segoe UI Light"/>
              </a:rPr>
              <a:t>Mrs Maggie Young, Chair of Governors</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by e-mail: govs@</a:t>
            </a:r>
            <a:r>
              <a:rPr lang="en-GB" sz="1200" dirty="0">
                <a:latin typeface="Segoe UI Light"/>
                <a:ea typeface="Times New Roman" pitchFamily="18" charset="0"/>
                <a:cs typeface="Segoe UI Light"/>
              </a:rPr>
              <a:t>lrschool.co.uk</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or</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c/o Lent Rise School</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Coulson Way</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Burnham</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Slough      </a:t>
            </a:r>
            <a:endParaRPr kumimoji="0" lang="en-GB" sz="1200" b="0" i="0" u="none" strike="noStrike" cap="none" normalizeH="0" baseline="0" dirty="0">
              <a:ln>
                <a:noFill/>
              </a:ln>
              <a:effectLst/>
              <a:latin typeface="Segoe UI Light"/>
              <a:cs typeface="Segoe UI Light"/>
            </a:endParaRP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SL1 7NP</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If you are still not satisfied you may wish to put your complaint to the Secretary of State for Education and Skills who can review whether the School has acted reasonably and followed the correct procedures.  The address is Sanctuary Buildings, Great Smith Street, London, SW1 3BT.  </a:t>
            </a:r>
          </a:p>
          <a:p>
            <a:pPr marL="0" marR="0" lvl="0" indent="0" algn="just" defTabSz="914400" rtl="0" eaLnBrk="0" fontAlgn="base" latinLnBrk="0" hangingPunct="0">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If you would like to read our full Complaints Procedure, please contact the school office for a copy or visit the school website </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hlinkClick r:id="rId2"/>
              </a:rPr>
              <a:t>www.lentriseschool.co.uk</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6" name="Rectangle 2">
            <a:extLst>
              <a:ext uri="{FF2B5EF4-FFF2-40B4-BE49-F238E27FC236}">
                <a16:creationId xmlns:a16="http://schemas.microsoft.com/office/drawing/2014/main" id="{026E07D7-92FC-4CA9-9B2B-1E0FB66324D9}"/>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OUR OPEN DOOR POLICY</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7" name="AutoShape 3">
            <a:extLst>
              <a:ext uri="{FF2B5EF4-FFF2-40B4-BE49-F238E27FC236}">
                <a16:creationId xmlns:a16="http://schemas.microsoft.com/office/drawing/2014/main" id="{37AC0423-BAE4-4CF1-B792-6FF3725A75B3}"/>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60648" y="1466066"/>
            <a:ext cx="630932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a:latin typeface="Segoe UI Light" panose="020B0502040204020203" pitchFamily="34" charset="0"/>
                <a:ea typeface="Times New Roman" pitchFamily="18" charset="0"/>
                <a:cs typeface="Segoe UI Light" panose="020B0502040204020203" pitchFamily="34" charset="0"/>
              </a:rPr>
              <a:t>“</a:t>
            </a:r>
            <a:r>
              <a:rPr lang="en-GB" sz="1200" dirty="0">
                <a:latin typeface="Segoe UI Light" panose="020B0502040204020203" pitchFamily="34" charset="0"/>
                <a:ea typeface="Times New Roman" pitchFamily="18" charset="0"/>
                <a:cs typeface="Segoe UI Light" panose="020B0502040204020203"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In accordance with our responsibilities under section 175/157 of the Education Act 2002 and “Keeping Children Safe in Education“ Sept 2023.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a:latin typeface="Segoe UI Light" panose="020B0502040204020203" pitchFamily="34" charset="0"/>
                <a:ea typeface="Times New Roman" pitchFamily="18" charset="0"/>
                <a:cs typeface="Segoe UI Light" panose="020B0502040204020203" pitchFamily="34" charset="0"/>
                <a:hlinkClick r:id="rId2"/>
              </a:rPr>
              <a:t>www.lentriseschool.co.uk</a:t>
            </a: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p:txBody>
      </p:sp>
      <p:sp>
        <p:nvSpPr>
          <p:cNvPr id="6" name="Rectangle 2">
            <a:extLst>
              <a:ext uri="{FF2B5EF4-FFF2-40B4-BE49-F238E27FC236}">
                <a16:creationId xmlns:a16="http://schemas.microsoft.com/office/drawing/2014/main" id="{7BCFA00C-2BEC-46AD-A0F2-60982AEEF8AF}"/>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SAFEGUARDING</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7" name="AutoShape 3">
            <a:extLst>
              <a:ext uri="{FF2B5EF4-FFF2-40B4-BE49-F238E27FC236}">
                <a16:creationId xmlns:a16="http://schemas.microsoft.com/office/drawing/2014/main" id="{747C4020-5ED0-4910-A824-51DA50825469}"/>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62EF9F1F-1DC0-C3E0-B71D-E156884FED8A}"/>
              </a:ext>
            </a:extLst>
          </p:cNvPr>
          <p:cNvPicPr>
            <a:picLocks noChangeAspect="1"/>
          </p:cNvPicPr>
          <p:nvPr/>
        </p:nvPicPr>
        <p:blipFill>
          <a:blip r:embed="rId2"/>
          <a:srcRect l="43068" t="17057" r="23978" b="6308"/>
          <a:stretch>
            <a:fillRect/>
          </a:stretch>
        </p:blipFill>
        <p:spPr>
          <a:xfrm>
            <a:off x="0" y="96247"/>
            <a:ext cx="6863606" cy="8983709"/>
          </a:xfrm>
          <a:prstGeom prst="rect">
            <a:avLst/>
          </a:prstGeom>
        </p:spPr>
      </p:pic>
    </p:spTree>
    <p:extLst>
      <p:ext uri="{BB962C8B-B14F-4D97-AF65-F5344CB8AC3E}">
        <p14:creationId xmlns:p14="http://schemas.microsoft.com/office/powerpoint/2010/main" val="3139641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e09d7e67-2c89-4a82-b064-15c58d415fdd" xsi:nil="true"/>
    <FileHash xmlns="e09d7e67-2c89-4a82-b064-15c58d415fdd" xsi:nil="true"/>
    <TaxCatchAll xmlns="ee017583-9929-48b6-a040-67954c603aab" xsi:nil="true"/>
    <CloudMigratorVersion xmlns="e09d7e67-2c89-4a82-b064-15c58d415fdd" xsi:nil="true"/>
    <UniqueSourceRef xmlns="e09d7e67-2c89-4a82-b064-15c58d415fdd" xsi:nil="true"/>
    <CloudMigratorOriginId xmlns="e09d7e67-2c89-4a82-b064-15c58d415fdd" xsi:nil="true"/>
    <lcf76f155ced4ddcb4097134ff3c332f xmlns="e09d7e67-2c89-4a82-b064-15c58d415fd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5" ma:contentTypeDescription="Create a new document." ma:contentTypeScope="" ma:versionID="366e960768c25dc30804d72adff6b73c">
  <xsd:schema xmlns:xsd="http://www.w3.org/2001/XMLSchema" xmlns:xs="http://www.w3.org/2001/XMLSchema" xmlns:p="http://schemas.microsoft.com/office/2006/metadata/properties" xmlns:ns1="http://schemas.microsoft.com/sharepoint/v3" xmlns:ns2="e09d7e67-2c89-4a82-b064-15c58d415fdd" xmlns:ns3="ee017583-9929-48b6-a040-67954c603aab" targetNamespace="http://schemas.microsoft.com/office/2006/metadata/properties" ma:root="true" ma:fieldsID="e8a817c3b5b35410381b93e9c863b8d9" ns1:_="" ns2:_="" ns3:_="">
    <xsd:import namespace="http://schemas.microsoft.com/sharepoint/v3"/>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F2C6EF-E68A-4E2C-B65E-131BB9643904}">
  <ds:schemaRefs>
    <ds:schemaRef ds:uri="http://purl.org/dc/dcmitype/"/>
    <ds:schemaRef ds:uri="http://purl.org/dc/elements/1.1/"/>
    <ds:schemaRef ds:uri="http://purl.org/dc/terms/"/>
    <ds:schemaRef ds:uri="e09d7e67-2c89-4a82-b064-15c58d415fdd"/>
    <ds:schemaRef ds:uri="http://www.w3.org/XML/1998/namespace"/>
    <ds:schemaRef ds:uri="http://schemas.openxmlformats.org/package/2006/metadata/core-properties"/>
    <ds:schemaRef ds:uri="http://schemas.microsoft.com/office/2006/documentManagement/types"/>
    <ds:schemaRef ds:uri="http://schemas.microsoft.com/sharepoint/v3"/>
    <ds:schemaRef ds:uri="http://schemas.microsoft.com/office/infopath/2007/PartnerControls"/>
    <ds:schemaRef ds:uri="ee017583-9929-48b6-a040-67954c603aab"/>
    <ds:schemaRef ds:uri="http://schemas.microsoft.com/office/2006/metadata/properties"/>
  </ds:schemaRefs>
</ds:datastoreItem>
</file>

<file path=customXml/itemProps2.xml><?xml version="1.0" encoding="utf-8"?>
<ds:datastoreItem xmlns:ds="http://schemas.openxmlformats.org/officeDocument/2006/customXml" ds:itemID="{71D8C245-0B9F-42F7-B224-06E5CBB6F961}">
  <ds:schemaRefs>
    <ds:schemaRef ds:uri="http://schemas.microsoft.com/sharepoint/v3/contenttype/forms"/>
  </ds:schemaRefs>
</ds:datastoreItem>
</file>

<file path=customXml/itemProps3.xml><?xml version="1.0" encoding="utf-8"?>
<ds:datastoreItem xmlns:ds="http://schemas.openxmlformats.org/officeDocument/2006/customXml" ds:itemID="{515737B9-9809-42CB-9829-B448C701C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9d7e67-2c89-4a82-b064-15c58d415fdd"/>
    <ds:schemaRef ds:uri="ee017583-9929-48b6-a040-67954c603a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95a3e55-40c4-4a5b-83f0-dcc74fe2e395}" enabled="0" method="" siteId="{595a3e55-40c4-4a5b-83f0-dcc74fe2e395}" removed="1"/>
</clbl:labelList>
</file>

<file path=docProps/app.xml><?xml version="1.0" encoding="utf-8"?>
<Properties xmlns="http://schemas.openxmlformats.org/officeDocument/2006/extended-properties" xmlns:vt="http://schemas.openxmlformats.org/officeDocument/2006/docPropsVTypes">
  <TotalTime>257</TotalTime>
  <Words>2100</Words>
  <Application>Microsoft Office PowerPoint</Application>
  <PresentationFormat>On-screen Show (4:3)</PresentationFormat>
  <Paragraphs>150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Miss S Boxall</cp:lastModifiedBy>
  <cp:revision>105</cp:revision>
  <dcterms:created xsi:type="dcterms:W3CDTF">2019-06-07T10:34:22Z</dcterms:created>
  <dcterms:modified xsi:type="dcterms:W3CDTF">2025-09-03T18:26:13Z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y fmtid="{D5CDD505-2E9C-101B-9397-08002B2CF9AE}" pid="3" name="MediaServiceImageTags">
    <vt:lpwstr/>
  </property>
</Properties>
</file>