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0" r:id="rId14"/>
    <p:sldId id="271" r:id="rId15"/>
    <p:sldId id="272" r:id="rId16"/>
    <p:sldId id="273" r:id="rId17"/>
    <p:sldId id="274" r:id="rId1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1ECAD-45B1-479F-B8A4-A3CFD12CE2E0}" type="datetimeFigureOut">
              <a:rPr lang="en-GB" smtClean="0"/>
              <a:pPr/>
              <a:t>23/07/2019</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70ED1-BA44-40F0-B990-9822D35609F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9C22A3-20B5-4C78-8B79-2A3BAB1D89EE}" type="datetimeFigureOut">
              <a:rPr lang="en-GB" smtClean="0"/>
              <a:pPr/>
              <a:t>23/07/2019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9EF0BD-6FDE-4089-BA1A-19E70486DD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49"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YEAR ONE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19" t="8045" r="32032" b="4456"/>
          <a:stretch>
            <a:fillRect/>
          </a:stretch>
        </p:blipFill>
        <p:spPr bwMode="auto">
          <a:xfrm>
            <a:off x="188640" y="0"/>
            <a:ext cx="6437376" cy="914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1984" y="0"/>
            <a:ext cx="6437376" cy="9144000"/>
            <a:chOff x="231984" y="0"/>
            <a:chExt cx="6437376" cy="9144000"/>
          </a:xfrm>
        </p:grpSpPr>
        <p:pic>
          <p:nvPicPr>
            <p:cNvPr id="2050" name="Picture 2"/>
            <p:cNvPicPr>
              <a:picLocks noChangeAspect="1" noChangeArrowheads="1"/>
            </p:cNvPicPr>
            <p:nvPr/>
          </p:nvPicPr>
          <p:blipFill>
            <a:blip r:embed="rId2" cstate="print"/>
            <a:srcRect l="33319" t="8045" r="32032" b="4456"/>
            <a:stretch>
              <a:fillRect/>
            </a:stretch>
          </p:blipFill>
          <p:spPr bwMode="auto">
            <a:xfrm>
              <a:off x="231984" y="0"/>
              <a:ext cx="6437376" cy="9144000"/>
            </a:xfrm>
            <a:prstGeom prst="rect">
              <a:avLst/>
            </a:prstGeom>
            <a:noFill/>
            <a:ln w="9525">
              <a:noFill/>
              <a:miter lim="800000"/>
              <a:headEnd/>
              <a:tailEnd/>
            </a:ln>
          </p:spPr>
        </p:pic>
        <p:sp>
          <p:nvSpPr>
            <p:cNvPr id="4" name="Rectangle 3"/>
            <p:cNvSpPr/>
            <p:nvPr/>
          </p:nvSpPr>
          <p:spPr>
            <a:xfrm>
              <a:off x="5301208" y="1795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619954"/>
            <a:ext cx="63093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2019. There are two trained Designated Safeguarding Leads, the Headteacher Mrs J Watson and the Deputy Headteacher Mrs R Small,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619672"/>
            <a:ext cx="6552728" cy="7066677"/>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a:t>
            </a:r>
            <a:r>
              <a:rPr lang="en-GB" sz="1200" dirty="0" err="1" smtClean="0">
                <a:solidFill>
                  <a:schemeClr val="tx1"/>
                </a:solidFill>
                <a:latin typeface="Trebuchet MS" pitchFamily="34" charset="0"/>
              </a:rPr>
              <a:t>DfE</a:t>
            </a:r>
            <a:r>
              <a:rPr lang="en-GB" sz="1200" dirty="0" smtClean="0">
                <a:solidFill>
                  <a:schemeClr val="tx1"/>
                </a:solidFill>
                <a:latin typeface="Trebuchet MS" pitchFamily="34" charset="0"/>
              </a:rPr>
              <a:t>: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6"/>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policy; 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CONTENTS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642056"/>
        </p:xfrm>
        <a:graphic>
          <a:graphicData uri="http://schemas.openxmlformats.org/drawingml/2006/table">
            <a:tbl>
              <a:tblPr/>
              <a:tblGrid>
                <a:gridCol w="4399873"/>
                <a:gridCol w="1576791"/>
              </a:tblGrid>
              <a:tr h="205257">
                <a:tc>
                  <a:txBody>
                    <a:bodyPr/>
                    <a:lstStyle/>
                    <a:p>
                      <a:pPr>
                        <a:spcBef>
                          <a:spcPts val="400"/>
                        </a:spcBef>
                        <a:spcAft>
                          <a:spcPts val="400"/>
                        </a:spcAft>
                      </a:pPr>
                      <a:r>
                        <a:rPr lang="en-GB" sz="1200" dirty="0">
                          <a:latin typeface="Trebuchet MS"/>
                          <a:ea typeface="Times New Roman"/>
                          <a:cs typeface="Times New Roman"/>
                        </a:rPr>
                        <a:t>Year 1 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6</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7</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Phonics Screening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8</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9</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12</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Trebuchet MS"/>
                          <a:ea typeface="Times New Roman"/>
                          <a:cs typeface="Times New Roman"/>
                        </a:rPr>
                        <a:t>13</a:t>
                      </a:r>
                      <a:endParaRPr lang="en-GB" sz="1200" dirty="0">
                        <a:latin typeface="Times New Roman"/>
                        <a:ea typeface="Times New Roman"/>
                        <a:cs typeface="Times New Roman"/>
                      </a:endParaRPr>
                    </a:p>
                  </a:txBody>
                  <a:tcPr marL="55838" marR="55838" marT="0" marB="0">
                    <a:lnL>
                      <a:noFill/>
                    </a:lnL>
                    <a:lnR>
                      <a:noFill/>
                    </a:lnR>
                    <a:lnT>
                      <a:noFill/>
                    </a:lnT>
                    <a:lnB>
                      <a:noFill/>
                    </a:lnB>
                  </a:tcPr>
                </a:tc>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942080"/>
        </p:xfrm>
        <a:graphic>
          <a:graphicData uri="http://schemas.openxmlformats.org/drawingml/2006/table">
            <a:tbl>
              <a:tblPr/>
              <a:tblGrid>
                <a:gridCol w="4208780"/>
              </a:tblGrid>
              <a:tr h="0">
                <a:tc>
                  <a:txBody>
                    <a:bodyPr/>
                    <a:lstStyle/>
                    <a:p>
                      <a:pPr>
                        <a:lnSpc>
                          <a:spcPct val="150000"/>
                        </a:lnSpc>
                        <a:spcBef>
                          <a:spcPts val="400"/>
                        </a:spcBef>
                        <a:spcAft>
                          <a:spcPts val="400"/>
                        </a:spcAft>
                      </a:pPr>
                      <a:endParaRPr lang="en-GB" sz="1200" dirty="0">
                        <a:latin typeface="Trebuchet MS"/>
                        <a:ea typeface="Times New Roman"/>
                        <a:cs typeface="Times New Roman"/>
                      </a:endParaRPr>
                    </a:p>
                    <a:p>
                      <a:pPr>
                        <a:lnSpc>
                          <a:spcPct val="150000"/>
                        </a:lnSpc>
                        <a:spcBef>
                          <a:spcPts val="400"/>
                        </a:spcBef>
                        <a:spcAft>
                          <a:spcPts val="400"/>
                        </a:spcAft>
                      </a:pPr>
                      <a:r>
                        <a:rPr lang="en-GB" sz="1200" dirty="0">
                          <a:latin typeface="Trebuchet MS"/>
                          <a:ea typeface="Times New Roman"/>
                          <a:cs typeface="Times New Roman"/>
                        </a:rPr>
                        <a:t>Key Principles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Phonics Information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Subject Vocabulary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1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332656" y="1074380"/>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Year 1 is part of Key Stage 1 (KS1).  We will often abbreviate Year 1 to Y1 or use the class name e.g. 1R (Miss </a:t>
            </a:r>
            <a:r>
              <a:rPr lang="en-GB" sz="1200" dirty="0" smtClean="0">
                <a:solidFill>
                  <a:srgbClr val="000000"/>
                </a:solidFill>
                <a:latin typeface="Trebuchet MS" pitchFamily="34" charset="0"/>
                <a:ea typeface="Arial Unicode MS" pitchFamily="34" charset="-128"/>
                <a:cs typeface="Times New Roman" pitchFamily="18" charset="0"/>
              </a:rPr>
              <a:t>Reeve</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s class).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The Phase Leader is Miss Boxall who also teaches to support standards and achievement.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KS1 timings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9.10 am  		Morning registration</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9.20 am		Morning session 1</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10.20 am		Morning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10.40 am 	  	Assembly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11.00 am	  	Morning session 2</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12.00 noon	 	Lunch</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12.45 pm     		Afternoon registration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12.50 pm		Afternoon session 1</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2.00 pm		Afternoon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2.10 pm 		Afternoon session 2</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PE Days: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Indoor PE Wednesday, Outdoor PE Friday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Homework Schedule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graphicFrame>
        <p:nvGraphicFramePr>
          <p:cNvPr id="7" name="Table 6"/>
          <p:cNvGraphicFramePr>
            <a:graphicFrameLocks noGrp="1"/>
          </p:cNvGraphicFramePr>
          <p:nvPr/>
        </p:nvGraphicFramePr>
        <p:xfrm>
          <a:off x="476672" y="4948659"/>
          <a:ext cx="4896545" cy="648072"/>
        </p:xfrm>
        <a:graphic>
          <a:graphicData uri="http://schemas.openxmlformats.org/drawingml/2006/table">
            <a:tbl>
              <a:tblPr/>
              <a:tblGrid>
                <a:gridCol w="979309"/>
                <a:gridCol w="979309"/>
                <a:gridCol w="979309"/>
                <a:gridCol w="979309"/>
                <a:gridCol w="979309"/>
              </a:tblGrid>
              <a:tr h="162018">
                <a:tc>
                  <a:txBody>
                    <a:bodyPr/>
                    <a:lstStyle/>
                    <a:p>
                      <a:pPr>
                        <a:spcAft>
                          <a:spcPts val="0"/>
                        </a:spcAft>
                      </a:pPr>
                      <a:r>
                        <a:rPr lang="en-GB" sz="1000" dirty="0">
                          <a:solidFill>
                            <a:srgbClr val="000000"/>
                          </a:solidFill>
                          <a:latin typeface="Trebuchet MS"/>
                          <a:ea typeface="Arial Unicode MS"/>
                          <a:cs typeface="Times New Roman"/>
                        </a:rPr>
                        <a:t>Monday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Tuesday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Wednesday </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Thursday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Friday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spcBef>
                          <a:spcPts val="300"/>
                        </a:spcBef>
                        <a:spcAft>
                          <a:spcPts val="300"/>
                        </a:spcAft>
                      </a:pPr>
                      <a:r>
                        <a:rPr lang="en-GB" sz="1000" dirty="0">
                          <a:latin typeface="Trebuchet MS"/>
                          <a:ea typeface="Times New Roman"/>
                        </a:rPr>
                        <a:t>Reading</a:t>
                      </a:r>
                      <a:endParaRPr lang="en-GB" sz="1000" dirty="0">
                        <a:latin typeface="Times New Roman"/>
                        <a:ea typeface="Times New Roman"/>
                      </a:endParaRPr>
                    </a:p>
                    <a:p>
                      <a:pPr>
                        <a:spcBef>
                          <a:spcPts val="300"/>
                        </a:spcBef>
                        <a:spcAft>
                          <a:spcPts val="300"/>
                        </a:spcAft>
                      </a:pPr>
                      <a:r>
                        <a:rPr lang="en-GB" sz="1000" dirty="0">
                          <a:latin typeface="Trebuchet MS"/>
                          <a:ea typeface="Times New Roman"/>
                        </a:rPr>
                        <a:t>Spelling</a:t>
                      </a:r>
                      <a:endParaRPr lang="en-GB" sz="10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Reading</a:t>
                      </a:r>
                      <a:endParaRPr lang="en-GB" sz="1000" dirty="0">
                        <a:solidFill>
                          <a:srgbClr val="000000"/>
                        </a:solidFill>
                        <a:latin typeface="Helvetica"/>
                        <a:ea typeface="Arial Unicode MS"/>
                        <a:cs typeface="Times New Roman"/>
                      </a:endParaRPr>
                    </a:p>
                    <a:p>
                      <a:pPr>
                        <a:spcAft>
                          <a:spcPts val="0"/>
                        </a:spcAft>
                      </a:pPr>
                      <a:r>
                        <a:rPr lang="en-GB" sz="1000" dirty="0">
                          <a:solidFill>
                            <a:srgbClr val="000000"/>
                          </a:solidFill>
                          <a:latin typeface="Trebuchet MS"/>
                          <a:ea typeface="Arial Unicode MS"/>
                          <a:cs typeface="Times New Roman"/>
                        </a:rPr>
                        <a:t>My 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Phonics / </a:t>
                      </a:r>
                      <a:r>
                        <a:rPr lang="en-GB" sz="1000" dirty="0" smtClean="0">
                          <a:solidFill>
                            <a:srgbClr val="000000"/>
                          </a:solidFill>
                          <a:latin typeface="Trebuchet MS"/>
                          <a:ea typeface="Arial Unicode MS"/>
                          <a:cs typeface="Times New Roman"/>
                        </a:rPr>
                        <a:t>comprehension</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Number</a:t>
                      </a:r>
                      <a:endParaRPr lang="en-GB" sz="1000" dirty="0">
                        <a:solidFill>
                          <a:srgbClr val="000000"/>
                        </a:solidFill>
                        <a:latin typeface="Helvetica"/>
                        <a:ea typeface="Arial Unicode MS"/>
                        <a:cs typeface="Times New Roman"/>
                      </a:endParaRPr>
                    </a:p>
                    <a:p>
                      <a:pPr>
                        <a:spcAft>
                          <a:spcPts val="0"/>
                        </a:spcAft>
                      </a:pPr>
                      <a:r>
                        <a:rPr lang="en-GB" sz="1000" dirty="0">
                          <a:solidFill>
                            <a:srgbClr val="000000"/>
                          </a:solidFill>
                          <a:latin typeface="Trebuchet MS"/>
                          <a:ea typeface="Arial Unicode MS"/>
                          <a:cs typeface="Times New Roman"/>
                        </a:rPr>
                        <a:t>Bonds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10" name="Rectangle 2"/>
          <p:cNvSpPr>
            <a:spLocks noChangeArrowheads="1"/>
          </p:cNvSpPr>
          <p:nvPr/>
        </p:nvSpPr>
        <p:spPr bwMode="auto">
          <a:xfrm>
            <a:off x="188640" y="5689644"/>
            <a:ext cx="6453336"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 Message from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a:t>
            </a:r>
            <a:endParaRPr kumimoji="0" lang="en-GB" sz="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Parents can leave messages for class teachers in the children’s reading record or approach teachers at the end of the day but please note it is difficult to speak to parents in the mornings as we must focus on supervising the class. </a:t>
            </a:r>
            <a:r>
              <a:rPr lang="en-GB" sz="1200" dirty="0" smtClean="0">
                <a:latin typeface="Trebuchet MS" pitchFamily="34" charset="0"/>
                <a:ea typeface="Times New Roman" pitchFamily="18" charset="0"/>
                <a:cs typeface="Arial" pitchFamily="34" charset="0"/>
              </a:rPr>
              <a:t>Please contact the school office if you wish to make an appointment.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1196752" y="7396931"/>
          <a:ext cx="4572000" cy="926666"/>
        </p:xfrm>
        <a:graphic>
          <a:graphicData uri="http://schemas.openxmlformats.org/drawingml/2006/table">
            <a:tbl>
              <a:tblPr/>
              <a:tblGrid>
                <a:gridCol w="2299547"/>
                <a:gridCol w="2272453"/>
              </a:tblGrid>
              <a:tr h="97450">
                <a:tc>
                  <a:txBody>
                    <a:bodyPr/>
                    <a:lstStyle/>
                    <a:p>
                      <a:pPr algn="ctr">
                        <a:spcAft>
                          <a:spcPts val="0"/>
                        </a:spcAft>
                      </a:pPr>
                      <a:r>
                        <a:rPr lang="en-GB" sz="1050" b="1" dirty="0" smtClean="0">
                          <a:latin typeface="Trebuchet MS" pitchFamily="34" charset="0"/>
                          <a:ea typeface="Times New Roman"/>
                          <a:cs typeface="Times New Roman"/>
                        </a:rPr>
                        <a:t>1B </a:t>
                      </a:r>
                      <a:r>
                        <a:rPr lang="en-GB" sz="1050" b="1" dirty="0">
                          <a:latin typeface="Trebuchet MS" pitchFamily="34" charset="0"/>
                          <a:ea typeface="Times New Roman"/>
                          <a:cs typeface="Times New Roman"/>
                        </a:rPr>
                        <a:t>Class Teacher</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a:latin typeface="Trebuchet MS" pitchFamily="34" charset="0"/>
                          <a:ea typeface="Times New Roman"/>
                          <a:cs typeface="Times New Roman"/>
                        </a:rPr>
                        <a:t>1R Class Teacher</a:t>
                      </a:r>
                      <a:endParaRPr lang="en-GB" sz="1050">
                        <a:latin typeface="Trebuchet MS" pitchFamily="34" charset="0"/>
                        <a:ea typeface="Times New Roman"/>
                        <a:cs typeface="Times New Roman"/>
                      </a:endParaRPr>
                    </a:p>
                  </a:txBody>
                  <a:tcPr marL="54190" marR="54190" marT="0" marB="0">
                    <a:lnL>
                      <a:noFill/>
                    </a:lnL>
                    <a:lnR>
                      <a:noFill/>
                    </a:lnR>
                    <a:lnT>
                      <a:noFill/>
                    </a:lnT>
                    <a:lnB>
                      <a:noFill/>
                    </a:lnB>
                  </a:tcPr>
                </a:tc>
              </a:tr>
              <a:tr h="766646">
                <a:tc>
                  <a:txBody>
                    <a:bodyPr/>
                    <a:lstStyle/>
                    <a:p>
                      <a:pPr algn="ctr">
                        <a:spcAft>
                          <a:spcPts val="0"/>
                        </a:spcAft>
                      </a:pPr>
                      <a:r>
                        <a:rPr lang="en-GB" sz="1050" b="1" dirty="0">
                          <a:latin typeface="Trebuchet MS" pitchFamily="34" charset="0"/>
                          <a:ea typeface="Times New Roman"/>
                          <a:cs typeface="Times New Roman"/>
                        </a:rPr>
                        <a:t>Miss </a:t>
                      </a:r>
                      <a:r>
                        <a:rPr lang="en-GB" sz="1050" b="1" dirty="0" smtClean="0">
                          <a:latin typeface="Trebuchet MS" pitchFamily="34" charset="0"/>
                          <a:ea typeface="Times New Roman"/>
                          <a:cs typeface="Times New Roman"/>
                        </a:rPr>
                        <a:t>Boxall</a:t>
                      </a:r>
                      <a:endParaRPr lang="en-GB" sz="1050" dirty="0">
                        <a:latin typeface="Trebuchet MS" pitchFamily="34" charset="0"/>
                        <a:ea typeface="Times New Roman"/>
                        <a:cs typeface="Times New Roman"/>
                      </a:endParaRPr>
                    </a:p>
                    <a:p>
                      <a:pPr algn="ctr">
                        <a:spcAft>
                          <a:spcPts val="0"/>
                        </a:spcAft>
                      </a:pPr>
                      <a:r>
                        <a:rPr lang="en-GB" sz="1050" b="1" dirty="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a:latin typeface="Trebuchet MS" pitchFamily="34" charset="0"/>
                          <a:ea typeface="Times New Roman"/>
                          <a:cs typeface="Times New Roman"/>
                        </a:rPr>
                        <a:t>Miss Reeves</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r>
            </a:tbl>
          </a:graphicData>
        </a:graphic>
      </p:graphicFrame>
      <p:pic>
        <p:nvPicPr>
          <p:cNvPr id="17414" name="Picture 6" descr="\\school-ss01\homefolders$\Staff\Hannah\Hannah\My Pictures\SIMs pics\Boxall.jpg"/>
          <p:cNvPicPr>
            <a:picLocks noChangeAspect="1" noChangeArrowheads="1"/>
          </p:cNvPicPr>
          <p:nvPr/>
        </p:nvPicPr>
        <p:blipFill>
          <a:blip r:embed="rId2" cstate="print"/>
          <a:srcRect/>
          <a:stretch>
            <a:fillRect/>
          </a:stretch>
        </p:blipFill>
        <p:spPr bwMode="auto">
          <a:xfrm>
            <a:off x="1877969" y="7900987"/>
            <a:ext cx="902959" cy="1130896"/>
          </a:xfrm>
          <a:prstGeom prst="rect">
            <a:avLst/>
          </a:prstGeom>
          <a:noFill/>
        </p:spPr>
      </p:pic>
      <p:pic>
        <p:nvPicPr>
          <p:cNvPr id="17415" name="Picture 7" descr="\\school-ss01\homefolders$\Staff\Hannah\Hannah\My Pictures\SIMs pics\Reeves.jpg"/>
          <p:cNvPicPr>
            <a:picLocks noChangeAspect="1" noChangeArrowheads="1"/>
          </p:cNvPicPr>
          <p:nvPr/>
        </p:nvPicPr>
        <p:blipFill>
          <a:blip r:embed="rId3" cstate="print"/>
          <a:srcRect/>
          <a:stretch>
            <a:fillRect/>
          </a:stretch>
        </p:blipFill>
        <p:spPr bwMode="auto">
          <a:xfrm>
            <a:off x="4203473" y="7900987"/>
            <a:ext cx="881711" cy="113550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3797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CURRICULUM OPPORTUNITIES  IN YEAR 1</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60648" y="1598175"/>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smtClean="0">
                <a:ln>
                  <a:noFill/>
                </a:ln>
                <a:solidFill>
                  <a:srgbClr val="FF0000"/>
                </a:solidFill>
                <a:effectLst/>
                <a:latin typeface="Trebuchet MS" pitchFamily="34" charset="0"/>
                <a:ea typeface="Times New Roman" pitchFamily="18" charset="0"/>
                <a:cs typeface="Calibri-Bold"/>
              </a:rPr>
              <a:t>An Introduction to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The teaching in Year 1 is exciting, vibrant and enthusiastic.  Each lesson is well planned and organised to encourage children to have a desire to learn, want to find out more and to create a love of each subject. During Year 1 the children will gain essential knowledge and skills in many different subject areas.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Work is focused around a variety of curriculum themes, reading texts and genres.  Children are encouraged to participate in a range of activities including: creative and nonfiction writing, dramatisation, problem solving and scientific enquiry.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We aim to ensure that they all have the opportunity to reach their full potential and that they are well prepared and confident by the end of the year.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The English curriculum is enhanced by visits from theatre groups as well as National and International Book Day themes.  Speeches and performances are run by a guest author, further workshops on creative writing and related topics are held throughout the year and a visit from a celebrated poet makes Year 1 an exciting place to be!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Numeracy is made exciting by using specialised software on the computers, Bee-Bots and through practical investigations. Numeracy is reinforced through weekly online homework given by the teachers to develop the children’s use of ICT.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In Year 1 the children are exposed to a variety of different ICT and media resources on a regular basis; these resources are used across the curriculum.  This includes use of digital cameras, Bee-Bots, computers and IPads.  Every classroom has an interactive whiteboard and each class has regular timetabled slots in the ICT suite.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We use scientific enquiry to investigate the local area in Geography.  We have the opportunity to use our Eco Garden to plant fruit, vegetables and sunflowers.  We then watch and investigate the growth of the plants and enjoy the final product!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Calibri" pitchFamily="34" charset="0"/>
              </a:rPr>
              <a:t>This is a year filled with exploring and practical hands on learning.  We create a fruit salad and build and design our own sculptures.  We explore world dance themes and we use guest sports coaches to enhance the curriculum.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Numeracy,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188640" y="7732801"/>
            <a:ext cx="64533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smtClean="0">
                <a:latin typeface="Trebuchet MS" pitchFamily="34" charset="0"/>
                <a:cs typeface="Arial" pitchFamily="34" charset="0"/>
              </a:rPr>
              <a:t>Each year group will take part in Educational visits designed to enhance the children's learning of the curriculum. Visits may change from year to year but last year, Year </a:t>
            </a:r>
            <a:r>
              <a:rPr lang="en-GB" sz="1200" dirty="0" smtClean="0">
                <a:latin typeface="Trebuchet MS" pitchFamily="34" charset="0"/>
                <a:cs typeface="Arial" pitchFamily="34" charset="0"/>
              </a:rPr>
              <a:t>1 visited Oxford Natural History Museum and Burnham Library.</a:t>
            </a:r>
            <a:endParaRPr lang="en-GB" sz="1200" dirty="0" smtClean="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Picture1jhjh.png"/>
          <p:cNvPicPr>
            <a:picLocks noChangeAspect="1"/>
          </p:cNvPicPr>
          <p:nvPr/>
        </p:nvPicPr>
        <p:blipFill>
          <a:blip r:embed="rId2" cstate="print"/>
          <a:stretch>
            <a:fillRect/>
          </a:stretch>
        </p:blipFill>
        <p:spPr>
          <a:xfrm>
            <a:off x="250198" y="2339752"/>
            <a:ext cx="6357603" cy="50104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a:t>
            </a:r>
            <a:r>
              <a:rPr kumimoji="0" lang="en-GB" sz="1200" b="1" i="0"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2019-2020 is 96%.</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as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Approach the </a:t>
            </a:r>
            <a:r>
              <a:rPr lang="en-GB" sz="1200" dirty="0" smtClean="0">
                <a:latin typeface="Trebuchet MS" pitchFamily="34" charset="0"/>
                <a:cs typeface="Arial" pitchFamily="34" charset="0"/>
              </a:rPr>
              <a:t>c</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middle management </a:t>
            </a:r>
            <a:r>
              <a:rPr kumimoji="0" lang="en-GB" sz="1200" b="0" i="0" u="none" strike="noStrike" cap="none" normalizeH="0" baseline="0" smtClean="0">
                <a:ln>
                  <a:noFill/>
                </a:ln>
                <a:solidFill>
                  <a:schemeClr val="tx1"/>
                </a:solidFill>
                <a:effectLst/>
                <a:latin typeface="Trebuchet MS" pitchFamily="34" charset="0"/>
                <a:cs typeface="Arial" pitchFamily="34" charset="0"/>
              </a:rPr>
              <a:t>team </a:t>
            </a:r>
            <a:r>
              <a:rPr lang="en-GB" sz="1200" smtClean="0">
                <a:latin typeface="Trebuchet MS" pitchFamily="34" charset="0"/>
                <a:cs typeface="Arial" pitchFamily="34" charset="0"/>
              </a:rPr>
              <a:t>(KS1 or KS2 Phase Leaders)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www.lentrise.bucks.sch.uk</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THE PHONICS     SCREENING CHECK</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2529" name="Rectangle 1"/>
          <p:cNvSpPr>
            <a:spLocks noChangeArrowheads="1"/>
          </p:cNvSpPr>
          <p:nvPr/>
        </p:nvSpPr>
        <p:spPr bwMode="auto">
          <a:xfrm>
            <a:off x="332656" y="1455331"/>
            <a:ext cx="61653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Arial" pitchFamily="34" charset="0"/>
              </a:rPr>
              <a:t>As you may be aware children at the end of Year 1 are assessed against their phonic reading knowledge by their teacher.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TTE2C3B130t00"/>
              </a:rPr>
              <a:t>The Phonics Screening Check is a quick and easy check of your child’s phonics knowledge.  It helps the teachers, and the school, to identify what level the child has reached with their phonic knowledge and what support will be needed for them to reach their full reading potential.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Arial" pitchFamily="34" charset="0"/>
              </a:rPr>
              <a:t>The children are not made aware that they are completing a test; in our experience the children tend to perform better (at this age) in a class setting where they are unaware that they are completing a ‘test’.  We ensure that these tests are 'stress-free' - we never refer to them as ‘tests’ and usually the children are completely unaware that they are doing them!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Times New Roman" pitchFamily="18" charset="0"/>
                <a:cs typeface="Arial" pitchFamily="34" charset="0"/>
              </a:rPr>
              <a:t>You will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able to discuss your child's results, their report and their teacher assessment levels with their class teacher.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What is the Phonics Screening check?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TTE2C3B130t00"/>
              </a:rPr>
              <a:t>The Phonics Screening Check is a quick and easy check of your child’s phonics knowledge. It helps the school to confirm whether your child has made the expected progress.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check consists of a total of 40 words and non-words that your child will be asked to read one-on-one with a teacher. Non-words are a collection of letters that will follow phonics rules your child has been taught, but they do not actually mean anything – your child will need to read these with the correct sounds to show that they understand the phonics rules behind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teacher administering the check with your child will give them a few practice words to read first – including some non-words – so they understand more about what they have to 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Phonics Screening Check is meant to show how well your child can use the phonics skills they’ve learned up to the end of Year 1, and to identify pupils who need extra phonics help.  If they do not reach the expected level, your child’s teacher will support your child by using a range of strategies to ensure they are successful readers.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a:t>
            </a:r>
            <a:r>
              <a:rPr lang="en-GB" sz="1200" dirty="0" smtClean="0">
                <a:latin typeface="Trebuchet MS" pitchFamily="34" charset="0"/>
                <a:cs typeface="Arial"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smtClean="0">
                <a:latin typeface="Trebuchet MS" pitchFamily="34" charset="0"/>
                <a:hlinkClick r:id="rId2"/>
              </a:rPr>
              <a:t>https://www.lentriseschool.co.uk/website</a:t>
            </a:r>
            <a:r>
              <a:rPr lang="en-GB" sz="1200" dirty="0" smtClean="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For you </a:t>
            </a:r>
          </a:p>
          <a:p>
            <a:pPr lvl="0" eaLnBrk="0" fontAlgn="base" hangingPunct="0">
              <a:spcBef>
                <a:spcPct val="0"/>
              </a:spcBef>
              <a:spcAft>
                <a:spcPct val="0"/>
              </a:spcAft>
            </a:pPr>
            <a:r>
              <a:rPr lang="en-GB" sz="1200" dirty="0">
                <a:latin typeface="Trebuchet MS" pitchFamily="34" charset="0"/>
              </a:rPr>
              <a:t>	</a:t>
            </a:r>
            <a:r>
              <a:rPr lang="en-GB" sz="1200" dirty="0" smtClean="0">
                <a:latin typeface="Trebuchet MS"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Signing-up takes less than 5 minutes</a:t>
            </a: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smtClean="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endParaRPr lang="en-GB" sz="1200" dirty="0" smtClean="0">
              <a:latin typeface="Trebuchet MS" pitchFamily="34" charset="0"/>
            </a:endParaRPr>
          </a:p>
          <a:p>
            <a:pPr lvl="0" eaLnBrk="0" fontAlgn="base" hangingPunct="0">
              <a:spcBef>
                <a:spcPct val="0"/>
              </a:spcBef>
              <a:spcAft>
                <a:spcPct val="0"/>
              </a:spcAf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3135</Words>
  <Application>Microsoft Office PowerPoint</Application>
  <PresentationFormat>On-screen Show (4:3)</PresentationFormat>
  <Paragraphs>388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42</cp:revision>
  <dcterms:created xsi:type="dcterms:W3CDTF">2019-06-06T12:13:57Z</dcterms:created>
  <dcterms:modified xsi:type="dcterms:W3CDTF">2019-07-23T11:03:15Z</dcterms:modified>
</cp:coreProperties>
</file>