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7"/>
  </p:notesMasterIdLst>
  <p:sldIdLst>
    <p:sldId id="276" r:id="rId6"/>
    <p:sldId id="258" r:id="rId7"/>
    <p:sldId id="259" r:id="rId8"/>
    <p:sldId id="260" r:id="rId9"/>
    <p:sldId id="261" r:id="rId10"/>
    <p:sldId id="262" r:id="rId11"/>
    <p:sldId id="263" r:id="rId12"/>
    <p:sldId id="278" r:id="rId13"/>
    <p:sldId id="277" r:id="rId14"/>
    <p:sldId id="266" r:id="rId15"/>
    <p:sldId id="275" r:id="rId16"/>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4A7005-2EFA-8C5E-01A2-8BE0DBBF427C}" v="5" dt="2023-09-06T09:47:46.551"/>
    <p1510:client id="{EED371A1-2C77-492F-9B9B-6C5094033017}" v="75" dt="2020-07-08T15:51:48.1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3042" y="102"/>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7FB551E-AEFB-484F-BF9F-2662505BBCBD}" type="datetimeFigureOut">
              <a:rPr lang="en-GB" smtClean="0"/>
              <a:pPr/>
              <a:t>06/09/2023</a:t>
            </a:fld>
            <a:endParaRPr lang="en-GB"/>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2A1B345-781F-4BCD-A3AF-6A56D5923FC7}" type="slidenum">
              <a:rPr lang="en-GB" smtClean="0"/>
              <a:pPr/>
              <a:t>‹#›</a:t>
            </a:fld>
            <a:endParaRPr lang="en-GB"/>
          </a:p>
        </p:txBody>
      </p:sp>
    </p:spTree>
    <p:extLst>
      <p:ext uri="{BB962C8B-B14F-4D97-AF65-F5344CB8AC3E}">
        <p14:creationId xmlns:p14="http://schemas.microsoft.com/office/powerpoint/2010/main" val="2056740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43125" y="685800"/>
            <a:ext cx="2571750" cy="3429000"/>
          </a:xfrm>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2470ED1-BA44-40F0-B990-9822D35609F9}" type="slidenum">
              <a:rPr lang="en-GB" smtClean="0"/>
              <a:pPr/>
              <a:t>2</a:t>
            </a:fld>
            <a:endParaRPr lang="en-GB"/>
          </a:p>
        </p:txBody>
      </p:sp>
    </p:spTree>
    <p:extLst>
      <p:ext uri="{BB962C8B-B14F-4D97-AF65-F5344CB8AC3E}">
        <p14:creationId xmlns:p14="http://schemas.microsoft.com/office/powerpoint/2010/main" val="13595456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0FC3FC1-7345-49C3-B0B6-915DDE12FA8E}" type="datetimeFigureOut">
              <a:rPr lang="en-GB" smtClean="0"/>
              <a:pPr/>
              <a:t>06/09/2023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E18C63-1257-4EA6-A487-1ABA5857038D}"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0FC3FC1-7345-49C3-B0B6-915DDE12FA8E}" type="datetimeFigureOut">
              <a:rPr lang="en-GB" smtClean="0"/>
              <a:pPr/>
              <a:t>06/09/2023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E18C63-1257-4EA6-A487-1ABA5857038D}"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0FC3FC1-7345-49C3-B0B6-915DDE12FA8E}" type="datetimeFigureOut">
              <a:rPr lang="en-GB" smtClean="0"/>
              <a:pPr/>
              <a:t>06/09/2023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E18C63-1257-4EA6-A487-1ABA5857038D}"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69C22A3-20B5-4C78-8B79-2A3BAB1D89EE}" type="datetimeFigureOut">
              <a:rPr lang="en-GB" smtClean="0"/>
              <a:pPr/>
              <a:t>06/09/2023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69C22A3-20B5-4C78-8B79-2A3BAB1D89EE}" type="datetimeFigureOut">
              <a:rPr lang="en-GB" smtClean="0"/>
              <a:pPr/>
              <a:t>06/09/2023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9C22A3-20B5-4C78-8B79-2A3BAB1D89EE}" type="datetimeFigureOut">
              <a:rPr lang="en-GB" smtClean="0"/>
              <a:pPr/>
              <a:t>06/09/2023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69C22A3-20B5-4C78-8B79-2A3BAB1D89EE}" type="datetimeFigureOut">
              <a:rPr lang="en-GB" smtClean="0"/>
              <a:pPr/>
              <a:t>06/09/2023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69C22A3-20B5-4C78-8B79-2A3BAB1D89EE}" type="datetimeFigureOut">
              <a:rPr lang="en-GB" smtClean="0"/>
              <a:pPr/>
              <a:t>06/09/2023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69C22A3-20B5-4C78-8B79-2A3BAB1D89EE}" type="datetimeFigureOut">
              <a:rPr lang="en-GB" smtClean="0"/>
              <a:pPr/>
              <a:t>06/09/2023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9C22A3-20B5-4C78-8B79-2A3BAB1D89EE}" type="datetimeFigureOut">
              <a:rPr lang="en-GB" smtClean="0"/>
              <a:pPr/>
              <a:t>06/09/2023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69C22A3-20B5-4C78-8B79-2A3BAB1D89EE}" type="datetimeFigureOut">
              <a:rPr lang="en-GB" smtClean="0"/>
              <a:pPr/>
              <a:t>06/09/2023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0FC3FC1-7345-49C3-B0B6-915DDE12FA8E}" type="datetimeFigureOut">
              <a:rPr lang="en-GB" smtClean="0"/>
              <a:pPr/>
              <a:t>06/09/2023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E18C63-1257-4EA6-A487-1ABA5857038D}" type="slidenum">
              <a:rPr lang="en-GB" smtClean="0"/>
              <a:pPr/>
              <a:t>‹#›</a:t>
            </a:fld>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69C22A3-20B5-4C78-8B79-2A3BAB1D89EE}" type="datetimeFigureOut">
              <a:rPr lang="en-GB" smtClean="0"/>
              <a:pPr/>
              <a:t>06/09/2023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69C22A3-20B5-4C78-8B79-2A3BAB1D89EE}" type="datetimeFigureOut">
              <a:rPr lang="en-GB" smtClean="0"/>
              <a:pPr/>
              <a:t>06/09/2023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69C22A3-20B5-4C78-8B79-2A3BAB1D89EE}" type="datetimeFigureOut">
              <a:rPr lang="en-GB" smtClean="0"/>
              <a:pPr/>
              <a:t>06/09/2023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FC3FC1-7345-49C3-B0B6-915DDE12FA8E}" type="datetimeFigureOut">
              <a:rPr lang="en-GB" smtClean="0"/>
              <a:pPr/>
              <a:t>06/09/2023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E18C63-1257-4EA6-A487-1ABA5857038D}"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A0FC3FC1-7345-49C3-B0B6-915DDE12FA8E}" type="datetimeFigureOut">
              <a:rPr lang="en-GB" smtClean="0"/>
              <a:pPr/>
              <a:t>06/09/2023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3E18C63-1257-4EA6-A487-1ABA5857038D}"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A0FC3FC1-7345-49C3-B0B6-915DDE12FA8E}" type="datetimeFigureOut">
              <a:rPr lang="en-GB" smtClean="0"/>
              <a:pPr/>
              <a:t>06/09/2023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3E18C63-1257-4EA6-A487-1ABA5857038D}"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A0FC3FC1-7345-49C3-B0B6-915DDE12FA8E}" type="datetimeFigureOut">
              <a:rPr lang="en-GB" smtClean="0"/>
              <a:pPr/>
              <a:t>06/09/2023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3E18C63-1257-4EA6-A487-1ABA5857038D}"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FC3FC1-7345-49C3-B0B6-915DDE12FA8E}" type="datetimeFigureOut">
              <a:rPr lang="en-GB" smtClean="0"/>
              <a:pPr/>
              <a:t>06/09/2023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3E18C63-1257-4EA6-A487-1ABA5857038D}"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FC3FC1-7345-49C3-B0B6-915DDE12FA8E}" type="datetimeFigureOut">
              <a:rPr lang="en-GB" smtClean="0"/>
              <a:pPr/>
              <a:t>06/09/2023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3E18C63-1257-4EA6-A487-1ABA5857038D}"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FC3FC1-7345-49C3-B0B6-915DDE12FA8E}" type="datetimeFigureOut">
              <a:rPr lang="en-GB" smtClean="0"/>
              <a:pPr/>
              <a:t>06/09/2023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3E18C63-1257-4EA6-A487-1ABA5857038D}"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A0FC3FC1-7345-49C3-B0B6-915DDE12FA8E}" type="datetimeFigureOut">
              <a:rPr lang="en-GB" smtClean="0"/>
              <a:pPr/>
              <a:t>06/09/2023</a:t>
            </a:fld>
            <a:endParaRPr lang="en-GB"/>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73E18C63-1257-4EA6-A487-1ABA5857038D}"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969C22A3-20B5-4C78-8B79-2A3BAB1D89EE}" type="datetimeFigureOut">
              <a:rPr lang="en-GB" smtClean="0"/>
              <a:pPr/>
              <a:t>06/09/2023</a:t>
            </a:fld>
            <a:endParaRPr lang="en-GB"/>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D19EF0BD-6FDE-4089-BA1A-19E70486DD14}"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hyperlink" Target="http://www.lentriseschool.co.uk/" TargetMode="External"/><Relationship Id="rId5" Type="http://schemas.openxmlformats.org/officeDocument/2006/relationships/hyperlink" Target="mailto:office@lrschool.co.uk" TargetMode="External"/><Relationship Id="rId4" Type="http://schemas.openxmlformats.org/officeDocument/2006/relationships/hyperlink" Target="mailto:office@lentrise.bucks.sch.uk" TargetMode="External"/></Relationships>
</file>

<file path=ppt/slides/_rels/slide10.xml.rels><?xml version="1.0" encoding="UTF-8" standalone="yes"?>
<Relationships xmlns="http://schemas.openxmlformats.org/package/2006/relationships"><Relationship Id="rId2" Type="http://schemas.openxmlformats.org/officeDocument/2006/relationships/hyperlink" Target="http://www.lentriseschool.co.uk/"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nhs.uk/Livewell/Yourchildatschool/Pages/Illness.aspx"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lentriseschool.co.uk/"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lentriseschool.co.uk/website" TargetMode="Externa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22"/>
          <p:cNvPicPr>
            <a:picLocks noChangeAspect="1" noChangeArrowheads="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l="23083" t="32941" r="22482" b="25388"/>
          <a:stretch>
            <a:fillRect/>
          </a:stretch>
        </p:blipFill>
        <p:spPr bwMode="auto">
          <a:xfrm>
            <a:off x="0" y="1866379"/>
            <a:ext cx="6858000" cy="364172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3" descr="logo for mug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114300"/>
            <a:ext cx="942975" cy="9906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p:cNvSpPr>
            <a:spLocks noChangeArrowheads="1"/>
          </p:cNvSpPr>
          <p:nvPr/>
        </p:nvSpPr>
        <p:spPr bwMode="auto">
          <a:xfrm>
            <a:off x="2250511" y="182587"/>
            <a:ext cx="4470400" cy="13096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2600" b="1" i="0" u="none" strike="noStrike" cap="none" normalizeH="0" baseline="0" dirty="0">
                <a:ln>
                  <a:noFill/>
                </a:ln>
                <a:solidFill>
                  <a:srgbClr val="FF0000"/>
                </a:solidFill>
                <a:effectLst/>
                <a:latin typeface="Segoe UI Historic" panose="020B0502040204020203" pitchFamily="34" charset="0"/>
                <a:ea typeface="Segoe UI Historic" panose="020B0502040204020203" pitchFamily="34" charset="0"/>
                <a:cs typeface="Segoe UI Historic" panose="020B0502040204020203" pitchFamily="34" charset="0"/>
              </a:rPr>
              <a:t>LENT RISE SCHOOL</a:t>
            </a:r>
            <a:endParaRPr kumimoji="0" lang="en-US" altLang="en-US" sz="1200" b="1" i="0" u="none" strike="noStrike" cap="none" normalizeH="0" baseline="0" dirty="0">
              <a:ln>
                <a:noFill/>
              </a:ln>
              <a:solidFill>
                <a:schemeClr val="tx1"/>
              </a:solidFill>
              <a:effectLst/>
              <a:latin typeface="Segoe UI Historic" panose="020B0502040204020203" pitchFamily="34" charset="0"/>
              <a:ea typeface="Segoe UI Historic" panose="020B0502040204020203" pitchFamily="34" charset="0"/>
              <a:cs typeface="Segoe UI Historic" panose="020B0502040204020203"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600" b="0" i="1" u="none" strike="noStrike" cap="none" normalizeH="0" baseline="0" dirty="0">
                <a:ln>
                  <a:noFill/>
                </a:ln>
                <a:solidFill>
                  <a:srgbClr val="FF0000"/>
                </a:solidFill>
                <a:effectLst/>
                <a:latin typeface="Segoe UI Light" panose="020B0502040204020203" pitchFamily="34" charset="0"/>
                <a:ea typeface="Times New Roman" panose="02020603050405020304" pitchFamily="18" charset="0"/>
                <a:cs typeface="Segoe UI Light" panose="020B0502040204020203" pitchFamily="34" charset="0"/>
              </a:rPr>
              <a:t>‘Learn, Reach, Shine’</a:t>
            </a:r>
            <a:endParaRPr kumimoji="0" lang="en-US" altLang="en-US" sz="18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cxnSp>
        <p:nvCxnSpPr>
          <p:cNvPr id="9" name="Straight Connector 8"/>
          <p:cNvCxnSpPr/>
          <p:nvPr/>
        </p:nvCxnSpPr>
        <p:spPr>
          <a:xfrm>
            <a:off x="1614487" y="971600"/>
            <a:ext cx="51054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Rectangle 7"/>
          <p:cNvSpPr>
            <a:spLocks noChangeArrowheads="1"/>
          </p:cNvSpPr>
          <p:nvPr/>
        </p:nvSpPr>
        <p:spPr bwMode="auto">
          <a:xfrm>
            <a:off x="152400" y="15240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8" name="Rectangle 9"/>
          <p:cNvSpPr>
            <a:spLocks noChangeArrowheads="1"/>
          </p:cNvSpPr>
          <p:nvPr/>
        </p:nvSpPr>
        <p:spPr bwMode="auto">
          <a:xfrm>
            <a:off x="152400" y="60960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chemeClr val="tx1"/>
                </a:solidFill>
                <a:effectLst/>
                <a:latin typeface="Arial" panose="020B0604020202020204" pitchFamily="34" charset="0"/>
              </a:rPr>
              <a:t/>
            </a:r>
            <a:br>
              <a:rPr kumimoji="0" lang="en-GB" altLang="en-US" sz="1800" b="0" i="0" u="none" strike="noStrike" cap="none" normalizeH="0" baseline="0" dirty="0">
                <a:ln>
                  <a:noFill/>
                </a:ln>
                <a:solidFill>
                  <a:schemeClr val="tx1"/>
                </a:solidFill>
                <a:effectLst/>
                <a:latin typeface="Arial" panose="020B0604020202020204" pitchFamily="34" charset="0"/>
              </a:rPr>
            </a:br>
            <a:endParaRPr kumimoji="0" lang="en-GB"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0" name="Rectangle 10"/>
          <p:cNvSpPr>
            <a:spLocks noChangeArrowheads="1"/>
          </p:cNvSpPr>
          <p:nvPr/>
        </p:nvSpPr>
        <p:spPr bwMode="auto">
          <a:xfrm>
            <a:off x="152400" y="106680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1" name="Rectangle 12"/>
          <p:cNvSpPr>
            <a:spLocks noChangeArrowheads="1"/>
          </p:cNvSpPr>
          <p:nvPr/>
        </p:nvSpPr>
        <p:spPr bwMode="auto">
          <a:xfrm>
            <a:off x="152400" y="106680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4" name="Rectangle 2"/>
          <p:cNvSpPr>
            <a:spLocks noChangeArrowheads="1"/>
          </p:cNvSpPr>
          <p:nvPr/>
        </p:nvSpPr>
        <p:spPr bwMode="auto">
          <a:xfrm>
            <a:off x="27384" y="3131840"/>
            <a:ext cx="6858000" cy="1309688"/>
          </a:xfrm>
          <a:prstGeom prst="rect">
            <a:avLst/>
          </a:prstGeom>
          <a:noFill/>
          <a:ln>
            <a:noFill/>
          </a:ln>
        </p:spPr>
        <p:txBody>
          <a:bodyPr vert="horz" wrap="square" lIns="91440" tIns="45720" rIns="91440" bIns="45720" numCol="1" anchor="t" anchorCtr="0" compatLnSpc="1">
            <a:prstTxWarp prst="textNoShape">
              <a:avLst/>
            </a:prstTxWarp>
          </a:bodyPr>
          <a:lstStyle/>
          <a:p>
            <a:pPr algn="ctr" eaLnBrk="0" fontAlgn="base" hangingPunct="0">
              <a:spcBef>
                <a:spcPct val="0"/>
              </a:spcBef>
              <a:spcAft>
                <a:spcPct val="0"/>
              </a:spcAft>
            </a:pPr>
            <a:r>
              <a:rPr lang="en-US" altLang="en-US" sz="4400" b="1" dirty="0">
                <a:latin typeface="Segoe UI Historic"/>
                <a:ea typeface="Segoe UI Historic"/>
                <a:cs typeface="Segoe UI Historic"/>
              </a:rPr>
              <a:t>YEAR 6 </a:t>
            </a:r>
            <a:endParaRPr lang="en-US" altLang="en-US" sz="4400" b="1" dirty="0">
              <a:latin typeface="Segoe UI Historic" panose="020B0502040204020203" pitchFamily="34" charset="0"/>
              <a:ea typeface="Segoe UI Historic" panose="020B0502040204020203" pitchFamily="34" charset="0"/>
              <a:cs typeface="Segoe UI Historic" panose="020B0502040204020203"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4400" b="1" u="none" strike="noStrike" cap="none" normalizeH="0" baseline="0" dirty="0">
                <a:ln>
                  <a:noFill/>
                </a:ln>
                <a:effectLst/>
                <a:latin typeface="Segoe UI Historic" panose="020B0502040204020203" pitchFamily="34" charset="0"/>
                <a:ea typeface="Segoe UI Historic" panose="020B0502040204020203" pitchFamily="34" charset="0"/>
                <a:cs typeface="Segoe UI Historic" panose="020B0502040204020203" pitchFamily="34" charset="0"/>
              </a:rPr>
              <a:t>PARENT</a:t>
            </a:r>
            <a:r>
              <a:rPr kumimoji="0" lang="en-US" altLang="en-US" sz="4400" b="1" u="none" strike="noStrike" cap="none" normalizeH="0" dirty="0">
                <a:ln>
                  <a:noFill/>
                </a:ln>
                <a:effectLst/>
                <a:latin typeface="Segoe UI Historic" panose="020B0502040204020203" pitchFamily="34" charset="0"/>
                <a:ea typeface="Segoe UI Historic" panose="020B0502040204020203" pitchFamily="34" charset="0"/>
                <a:cs typeface="Segoe UI Historic" panose="020B0502040204020203" pitchFamily="34" charset="0"/>
              </a:rPr>
              <a:t> PACK</a:t>
            </a:r>
            <a:endParaRPr kumimoji="0" lang="en-US" altLang="en-US" sz="4800" b="1" u="none" strike="noStrike" cap="none" normalizeH="0" baseline="0" dirty="0">
              <a:ln>
                <a:noFill/>
              </a:ln>
              <a:effectLst/>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12" name="Rectangle 11"/>
          <p:cNvSpPr/>
          <p:nvPr/>
        </p:nvSpPr>
        <p:spPr>
          <a:xfrm>
            <a:off x="1866900" y="6876256"/>
            <a:ext cx="3429000" cy="1815882"/>
          </a:xfrm>
          <a:prstGeom prst="rect">
            <a:avLst/>
          </a:prstGeom>
        </p:spPr>
        <p:txBody>
          <a:bodyPr>
            <a:spAutoFit/>
          </a:bodyPr>
          <a:lstStyle/>
          <a:p>
            <a:pPr algn="ctr"/>
            <a:r>
              <a:rPr lang="en-GB" sz="1400" b="1" dirty="0">
                <a:latin typeface="Segoe UI Light" panose="020B0502040204020203" pitchFamily="34" charset="0"/>
                <a:cs typeface="Segoe UI Light" panose="020B0502040204020203" pitchFamily="34" charset="0"/>
              </a:rPr>
              <a:t>Lent Rise School</a:t>
            </a:r>
          </a:p>
          <a:p>
            <a:pPr algn="ctr"/>
            <a:r>
              <a:rPr lang="en-GB" sz="1400" dirty="0">
                <a:latin typeface="Segoe UI Light" panose="020B0502040204020203" pitchFamily="34" charset="0"/>
                <a:cs typeface="Segoe UI Light" panose="020B0502040204020203" pitchFamily="34" charset="0"/>
              </a:rPr>
              <a:t>Coulson Way, Burnham, Slough, SL17NP</a:t>
            </a:r>
          </a:p>
          <a:p>
            <a:pPr algn="ctr"/>
            <a:endParaRPr lang="en-GB" sz="1400" dirty="0">
              <a:latin typeface="Segoe UI Light" panose="020B0502040204020203" pitchFamily="34" charset="0"/>
              <a:cs typeface="Segoe UI Light" panose="020B0502040204020203" pitchFamily="34" charset="0"/>
            </a:endParaRPr>
          </a:p>
          <a:p>
            <a:pPr algn="ctr"/>
            <a:r>
              <a:rPr lang="en-GB" sz="1400" dirty="0">
                <a:latin typeface="Segoe UI Light" panose="020B0502040204020203" pitchFamily="34" charset="0"/>
                <a:cs typeface="Segoe UI Light" panose="020B0502040204020203" pitchFamily="34" charset="0"/>
              </a:rPr>
              <a:t>Headteacher : Mrs J Watson</a:t>
            </a:r>
          </a:p>
          <a:p>
            <a:pPr algn="ctr"/>
            <a:endParaRPr lang="en-GB" sz="1400" dirty="0">
              <a:latin typeface="Segoe UI Light" panose="020B0502040204020203" pitchFamily="34" charset="0"/>
              <a:cs typeface="Segoe UI Light" panose="020B0502040204020203" pitchFamily="34" charset="0"/>
            </a:endParaRPr>
          </a:p>
          <a:p>
            <a:pPr algn="ctr"/>
            <a:r>
              <a:rPr lang="en-GB" sz="1400" dirty="0">
                <a:latin typeface="Segoe UI Light" panose="020B0502040204020203" pitchFamily="34" charset="0"/>
                <a:cs typeface="Segoe UI Light" panose="020B0502040204020203" pitchFamily="34" charset="0"/>
              </a:rPr>
              <a:t>Telephone : 01628 662913</a:t>
            </a:r>
            <a:endParaRPr lang="en-GB" sz="1400" dirty="0">
              <a:latin typeface="Segoe UI Light" panose="020B0502040204020203" pitchFamily="34" charset="0"/>
              <a:cs typeface="Segoe UI Light" panose="020B0502040204020203" pitchFamily="34" charset="0"/>
              <a:hlinkClick r:id="rId4"/>
            </a:endParaRPr>
          </a:p>
          <a:p>
            <a:pPr algn="ctr"/>
            <a:r>
              <a:rPr lang="en-GB" sz="1400" dirty="0">
                <a:latin typeface="Segoe UI Light" panose="020B0502040204020203" pitchFamily="34" charset="0"/>
                <a:cs typeface="Segoe UI Light" panose="020B0502040204020203" pitchFamily="34" charset="0"/>
                <a:hlinkClick r:id="rId5"/>
              </a:rPr>
              <a:t>office@lrschool.co.uk</a:t>
            </a:r>
            <a:r>
              <a:rPr lang="en-GB" sz="1400" dirty="0">
                <a:latin typeface="Segoe UI Light" panose="020B0502040204020203" pitchFamily="34" charset="0"/>
                <a:cs typeface="Segoe UI Light" panose="020B0502040204020203" pitchFamily="34" charset="0"/>
              </a:rPr>
              <a:t> </a:t>
            </a:r>
          </a:p>
          <a:p>
            <a:pPr algn="ctr"/>
            <a:r>
              <a:rPr lang="en-GB" sz="1400" dirty="0">
                <a:latin typeface="Segoe UI Light" panose="020B0502040204020203" pitchFamily="34" charset="0"/>
                <a:cs typeface="Segoe UI Light" panose="020B0502040204020203" pitchFamily="34" charset="0"/>
                <a:hlinkClick r:id="rId6"/>
              </a:rPr>
              <a:t>www.lentriseschool.co.uk</a:t>
            </a:r>
            <a:r>
              <a:rPr lang="en-GB" sz="1400" dirty="0">
                <a:latin typeface="Segoe UI Light" panose="020B0502040204020203" pitchFamily="34" charset="0"/>
                <a:cs typeface="Segoe UI Light" panose="020B0502040204020203" pitchFamily="34" charset="0"/>
              </a:rPr>
              <a:t> </a:t>
            </a:r>
            <a:endParaRPr lang="en-GB" sz="1600" dirty="0">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776570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Trebuchet MS" pitchFamily="34" charset="0"/>
                <a:cs typeface="Arial" pitchFamily="34" charset="0"/>
              </a:rPr>
              <a:t>SAFEGUARDING</a:t>
            </a:r>
            <a:endParaRPr kumimoji="0" lang="en-GB" sz="2800" b="1" i="0" u="none" strike="noStrike" cap="none" normalizeH="0" baseline="0" dirty="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26625" name="Rectangle 1"/>
          <p:cNvSpPr>
            <a:spLocks noChangeArrowheads="1"/>
          </p:cNvSpPr>
          <p:nvPr/>
        </p:nvSpPr>
        <p:spPr bwMode="auto">
          <a:xfrm>
            <a:off x="260648" y="1248286"/>
            <a:ext cx="6120680" cy="66171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200" b="1" dirty="0">
                <a:latin typeface="Trebuchet MS" panose="020B0603020202020204" pitchFamily="34" charset="0"/>
                <a:ea typeface="Times New Roman" pitchFamily="18" charset="0"/>
                <a:cs typeface="Segoe UI Light" panose="020B0502040204020203" pitchFamily="34" charset="0"/>
              </a:rPr>
              <a:t>“</a:t>
            </a:r>
            <a:r>
              <a:rPr lang="en-GB" sz="1200" dirty="0">
                <a:latin typeface="Trebuchet MS" panose="020B0603020202020204" pitchFamily="34" charset="0"/>
                <a:ea typeface="Times New Roman" pitchFamily="18" charset="0"/>
                <a:cs typeface="Segoe UI Light" panose="020B0502040204020203" pitchFamily="34" charset="0"/>
              </a:rPr>
              <a:t>At this school, the health, safety and well-being of every child are our paramount concern. We listen to our pupils and take seriously what they tell us. Our aim is for children to enjoy their time as pupils in this school. We want to work in partnership with you to help your child achieve their full potential and make a positive contribution.</a:t>
            </a:r>
          </a:p>
          <a:p>
            <a:pPr lvl="0" algn="just" fontAlgn="base">
              <a:spcBef>
                <a:spcPct val="0"/>
              </a:spcBef>
              <a:spcAft>
                <a:spcPct val="0"/>
              </a:spcAft>
            </a:pPr>
            <a:r>
              <a:rPr lang="en-GB" sz="1200" dirty="0">
                <a:latin typeface="Trebuchet MS" panose="020B0603020202020204" pitchFamily="34" charset="0"/>
                <a:ea typeface="Times New Roman" pitchFamily="18" charset="0"/>
                <a:cs typeface="Segoe UI Light" panose="020B0502040204020203" pitchFamily="34" charset="0"/>
              </a:rPr>
              <a:t> </a:t>
            </a:r>
            <a:endParaRPr lang="en-GB" sz="1200" dirty="0">
              <a:latin typeface="Trebuchet MS" panose="020B0603020202020204"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Trebuchet MS" panose="020B0603020202020204" pitchFamily="34" charset="0"/>
                <a:ea typeface="Times New Roman" pitchFamily="18" charset="0"/>
                <a:cs typeface="Segoe UI Light" panose="020B0502040204020203" pitchFamily="34" charset="0"/>
              </a:rPr>
              <a:t>To promote a safe environment for pupils, our selection and recruitment policy includes all checks on staff and regular volunteers’ suitability, including Criminal Records Bureau checks, as recommended by Buckinghamshire County Council in accordance with current legislation. </a:t>
            </a:r>
          </a:p>
          <a:p>
            <a:pPr lvl="0" algn="just" eaLnBrk="0" fontAlgn="base" hangingPunct="0">
              <a:spcBef>
                <a:spcPct val="0"/>
              </a:spcBef>
              <a:spcAft>
                <a:spcPct val="0"/>
              </a:spcAft>
            </a:pPr>
            <a:endParaRPr lang="en-GB" sz="1200" dirty="0">
              <a:latin typeface="Trebuchet MS" panose="020B0603020202020204" pitchFamily="34" charset="0"/>
              <a:cs typeface="Segoe UI Light" panose="020B0502040204020203" pitchFamily="34" charset="0"/>
            </a:endParaRPr>
          </a:p>
          <a:p>
            <a:pPr algn="just" eaLnBrk="0" fontAlgn="base" hangingPunct="0">
              <a:spcBef>
                <a:spcPct val="0"/>
              </a:spcBef>
              <a:spcAft>
                <a:spcPct val="0"/>
              </a:spcAft>
            </a:pPr>
            <a:r>
              <a:rPr lang="en-GB" sz="1200" dirty="0">
                <a:latin typeface="Trebuchet MS" panose="020B0603020202020204" pitchFamily="34" charset="0"/>
                <a:ea typeface="Times New Roman" pitchFamily="18" charset="0"/>
                <a:cs typeface="Segoe UI Light"/>
              </a:rPr>
              <a:t>In accordance with our responsibilities under section 175/157 of the Education Act 2002 and “Keeping Children Safe in Education“ Sept 2023. There are four trained Designated Safeguarding Leads, the </a:t>
            </a:r>
            <a:r>
              <a:rPr lang="en-GB" sz="1200" dirty="0" err="1">
                <a:latin typeface="Trebuchet MS" panose="020B0603020202020204" pitchFamily="34" charset="0"/>
                <a:ea typeface="Times New Roman" pitchFamily="18" charset="0"/>
                <a:cs typeface="Segoe UI Light"/>
              </a:rPr>
              <a:t>Headteacher</a:t>
            </a:r>
            <a:r>
              <a:rPr lang="en-GB" sz="1200" dirty="0">
                <a:latin typeface="Trebuchet MS" panose="020B0603020202020204" pitchFamily="34" charset="0"/>
                <a:ea typeface="Times New Roman" pitchFamily="18" charset="0"/>
                <a:cs typeface="Segoe UI Light"/>
              </a:rPr>
              <a:t> Mrs J Watson, Deputy </a:t>
            </a:r>
            <a:r>
              <a:rPr lang="en-GB" sz="1200" dirty="0" err="1">
                <a:latin typeface="Trebuchet MS" panose="020B0603020202020204" pitchFamily="34" charset="0"/>
                <a:ea typeface="Times New Roman" pitchFamily="18" charset="0"/>
                <a:cs typeface="Segoe UI Light"/>
              </a:rPr>
              <a:t>Headteacher</a:t>
            </a:r>
            <a:r>
              <a:rPr lang="en-GB" sz="1200" dirty="0">
                <a:latin typeface="Trebuchet MS" panose="020B0603020202020204" pitchFamily="34" charset="0"/>
                <a:ea typeface="Times New Roman" pitchFamily="18" charset="0"/>
                <a:cs typeface="Segoe UI Light"/>
              </a:rPr>
              <a:t> Mrs R Small, and the two Assistant </a:t>
            </a:r>
            <a:r>
              <a:rPr lang="en-GB" sz="1200" dirty="0" err="1">
                <a:latin typeface="Trebuchet MS" panose="020B0603020202020204" pitchFamily="34" charset="0"/>
                <a:ea typeface="Times New Roman" pitchFamily="18" charset="0"/>
                <a:cs typeface="Segoe UI Light"/>
              </a:rPr>
              <a:t>Headteachers</a:t>
            </a:r>
            <a:r>
              <a:rPr lang="en-GB" sz="1200" dirty="0">
                <a:latin typeface="Trebuchet MS" panose="020B0603020202020204" pitchFamily="34" charset="0"/>
                <a:ea typeface="Times New Roman" pitchFamily="18" charset="0"/>
                <a:cs typeface="Segoe UI Light"/>
              </a:rPr>
              <a:t> Miss Boxall and Miss Johns, this ensures there is a DSL on duty at all times.   It is their responsibility to ensure that all staff in contact with children receive child protection awareness training on a regular basis.</a:t>
            </a:r>
          </a:p>
          <a:p>
            <a:pPr lvl="0" algn="just" eaLnBrk="0" fontAlgn="base" hangingPunct="0">
              <a:spcBef>
                <a:spcPct val="0"/>
              </a:spcBef>
              <a:spcAft>
                <a:spcPct val="0"/>
              </a:spcAft>
            </a:pPr>
            <a:endParaRPr lang="en-GB" sz="1200" dirty="0">
              <a:latin typeface="Trebuchet MS" panose="020B0603020202020204" pitchFamily="34" charset="0"/>
              <a:cs typeface="Segoe UI Light" panose="020B0502040204020203" pitchFamily="34" charset="0"/>
            </a:endParaRPr>
          </a:p>
          <a:p>
            <a:pPr algn="just" eaLnBrk="0" fontAlgn="base" hangingPunct="0">
              <a:spcBef>
                <a:spcPct val="0"/>
              </a:spcBef>
              <a:spcAft>
                <a:spcPct val="0"/>
              </a:spcAft>
            </a:pPr>
            <a:r>
              <a:rPr lang="en-GB" sz="1200" dirty="0">
                <a:latin typeface="Trebuchet MS" panose="020B0603020202020204" pitchFamily="34" charset="0"/>
                <a:ea typeface="Times New Roman" pitchFamily="18" charset="0"/>
                <a:cs typeface="Segoe UI Light"/>
              </a:rPr>
              <a:t>Occasions do arise when our concern about a child means  we have to consult other agencies.  Whilst we would always aim to work in partnership with parents there may be exceptions to this when concerns are raised for the protection of a child.</a:t>
            </a:r>
          </a:p>
          <a:p>
            <a:pPr lvl="0" algn="just" eaLnBrk="0" fontAlgn="base" hangingPunct="0">
              <a:spcBef>
                <a:spcPct val="0"/>
              </a:spcBef>
              <a:spcAft>
                <a:spcPct val="0"/>
              </a:spcAft>
            </a:pPr>
            <a:endParaRPr lang="en-GB" sz="1200" dirty="0">
              <a:latin typeface="Trebuchet MS" panose="020B0603020202020204"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Trebuchet MS" panose="020B0603020202020204" pitchFamily="34" charset="0"/>
                <a:ea typeface="Times New Roman" pitchFamily="18" charset="0"/>
                <a:cs typeface="Segoe UI Light" panose="020B0502040204020203" pitchFamily="34" charset="0"/>
              </a:rPr>
              <a:t>On very rare occasions Social Care, whilst undertaking an investigation under s47 of the Children Act 1989, may want to speak to a child without a parents’ knowledge.   This would be a decision made in collaboration with partner agencies and would only be done in situations where a child might be at immediate risk.  To gain consent at this point may increase the level of risk to the child or cause evidence of a crime to be lost.</a:t>
            </a:r>
          </a:p>
          <a:p>
            <a:pPr lvl="0" algn="just" eaLnBrk="0" fontAlgn="base" hangingPunct="0">
              <a:spcBef>
                <a:spcPct val="0"/>
              </a:spcBef>
              <a:spcAft>
                <a:spcPct val="0"/>
              </a:spcAft>
            </a:pPr>
            <a:endParaRPr lang="en-GB" sz="1200" dirty="0">
              <a:latin typeface="Trebuchet MS" panose="020B0603020202020204"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Trebuchet MS" panose="020B0603020202020204" pitchFamily="34" charset="0"/>
                <a:ea typeface="Times New Roman" pitchFamily="18" charset="0"/>
                <a:cs typeface="Segoe UI Light" panose="020B0502040204020203" pitchFamily="34" charset="0"/>
              </a:rPr>
              <a:t>The procedures, which we follow, have been laid down by the Local Safeguarding Children’s Board, and the school has adopted a Child Protection Policy in line with this for the safety of all. If you want to know more about our procedures, please speak to the </a:t>
            </a:r>
            <a:r>
              <a:rPr lang="en-GB" sz="1200" dirty="0" err="1">
                <a:latin typeface="Trebuchet MS" panose="020B0603020202020204" pitchFamily="34" charset="0"/>
                <a:ea typeface="Times New Roman" pitchFamily="18" charset="0"/>
                <a:cs typeface="Segoe UI Light" panose="020B0502040204020203" pitchFamily="34" charset="0"/>
              </a:rPr>
              <a:t>Headteacher</a:t>
            </a:r>
            <a:r>
              <a:rPr lang="en-GB" sz="1200" dirty="0">
                <a:latin typeface="Trebuchet MS" panose="020B0603020202020204" pitchFamily="34" charset="0"/>
                <a:ea typeface="Times New Roman" pitchFamily="18" charset="0"/>
                <a:cs typeface="Segoe UI Light" panose="020B0502040204020203" pitchFamily="34" charset="0"/>
              </a:rPr>
              <a:t>, Mrs J Watson or your child’s class teacher: the Policy can be found on the school’s website </a:t>
            </a:r>
            <a:r>
              <a:rPr lang="en-GB" sz="1200" dirty="0">
                <a:latin typeface="Trebuchet MS" panose="020B0603020202020204" pitchFamily="34" charset="0"/>
                <a:ea typeface="Times New Roman" pitchFamily="18" charset="0"/>
                <a:cs typeface="Segoe UI Light" panose="020B0502040204020203" pitchFamily="34" charset="0"/>
                <a:hlinkClick r:id="rId2"/>
              </a:rPr>
              <a:t>www.lentriseschool.co.uk</a:t>
            </a:r>
            <a:r>
              <a:rPr lang="en-GB" sz="1200" dirty="0">
                <a:latin typeface="Trebuchet MS" panose="020B0603020202020204" pitchFamily="34" charset="0"/>
                <a:ea typeface="Times New Roman" pitchFamily="18" charset="0"/>
                <a:cs typeface="Segoe UI Light" panose="020B0502040204020203" pitchFamily="34" charset="0"/>
              </a:rPr>
              <a:t> </a:t>
            </a:r>
            <a:endParaRPr lang="en-GB" sz="1200" dirty="0">
              <a:latin typeface="Trebuchet MS" panose="020B0603020202020204" pitchFamily="34" charset="0"/>
              <a:cs typeface="Segoe UI Light" panose="020B0502040204020203" pitchFamily="34" charset="0"/>
            </a:endParaRPr>
          </a:p>
          <a:p>
            <a:pPr lvl="0" algn="just" fontAlgn="base">
              <a:spcBef>
                <a:spcPct val="0"/>
              </a:spcBef>
              <a:spcAft>
                <a:spcPct val="0"/>
              </a:spcAft>
            </a:pPr>
            <a:endParaRPr lang="en-GB" sz="400" dirty="0">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Trebuchet MS"/>
                <a:cs typeface="Arial"/>
              </a:rPr>
              <a:t>TERM DATES 2023-2024</a:t>
            </a:r>
            <a:endParaRPr kumimoji="0" lang="en-GB" sz="2800" b="1" i="0" u="none" strike="noStrike" cap="none" normalizeH="0" baseline="0" dirty="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30660" y="755576"/>
            <a:ext cx="4838700" cy="0"/>
          </a:xfrm>
          <a:prstGeom prst="straightConnector1">
            <a:avLst/>
          </a:prstGeom>
          <a:noFill/>
          <a:ln w="76200">
            <a:solidFill>
              <a:srgbClr val="FF0000"/>
            </a:solidFill>
            <a:round/>
            <a:headEnd/>
            <a:tailEnd/>
          </a:ln>
        </p:spPr>
      </p:cxnSp>
      <p:sp>
        <p:nvSpPr>
          <p:cNvPr id="4" name="Rectangle 3"/>
          <p:cNvSpPr/>
          <p:nvPr/>
        </p:nvSpPr>
        <p:spPr>
          <a:xfrm>
            <a:off x="260648" y="772666"/>
            <a:ext cx="6408712" cy="8586966"/>
          </a:xfrm>
          <a:prstGeom prst="rect">
            <a:avLst/>
          </a:prstGeom>
        </p:spPr>
        <p:txBody>
          <a:bodyPr wrap="square" lIns="91440" tIns="45720" rIns="91440" bIns="45720" anchor="t">
            <a:spAutoFit/>
          </a:bodyPr>
          <a:lstStyle/>
          <a:p>
            <a:r>
              <a:rPr lang="x-none" sz="1200" b="1" u="sng">
                <a:solidFill>
                  <a:srgbClr val="FF0000"/>
                </a:solidFill>
              </a:rPr>
              <a:t>Autumn Term 20</a:t>
            </a:r>
            <a:r>
              <a:rPr lang="en-GB" sz="1200" b="1" u="sng" dirty="0">
                <a:solidFill>
                  <a:srgbClr val="FF0000"/>
                </a:solidFill>
              </a:rPr>
              <a:t>23</a:t>
            </a:r>
            <a:endParaRPr lang="en-GB" sz="1200" b="1" dirty="0">
              <a:solidFill>
                <a:srgbClr val="FF0000"/>
              </a:solidFill>
            </a:endParaRPr>
          </a:p>
          <a:p>
            <a:endParaRPr lang="en-GB" sz="1200" dirty="0"/>
          </a:p>
          <a:p>
            <a:r>
              <a:rPr lang="en-GB" sz="1200" b="1" dirty="0">
                <a:latin typeface="Calibri"/>
                <a:cs typeface="Segoe UI"/>
              </a:rPr>
              <a:t>Open on the morning of:                                 Close at end of afternoon on:</a:t>
            </a:r>
            <a:endParaRPr lang="en-GB" sz="1200" dirty="0">
              <a:latin typeface="Calibri"/>
              <a:cs typeface="Segoe UI"/>
            </a:endParaRPr>
          </a:p>
          <a:p>
            <a:r>
              <a:rPr lang="en-GB" sz="1200" dirty="0">
                <a:latin typeface="Calibri"/>
                <a:cs typeface="Segoe UI"/>
              </a:rPr>
              <a:t>Tuesday 5</a:t>
            </a:r>
            <a:r>
              <a:rPr lang="en-GB" sz="1200" baseline="30000" dirty="0">
                <a:latin typeface="Calibri"/>
                <a:cs typeface="Segoe UI"/>
              </a:rPr>
              <a:t>th</a:t>
            </a:r>
            <a:r>
              <a:rPr lang="en-GB" sz="1200" dirty="0">
                <a:latin typeface="Calibri"/>
                <a:cs typeface="Segoe UI"/>
              </a:rPr>
              <a:t> September                                       Friday 20</a:t>
            </a:r>
            <a:r>
              <a:rPr lang="en-GB" sz="1200" baseline="30000" dirty="0">
                <a:latin typeface="Calibri"/>
                <a:cs typeface="Segoe UI"/>
              </a:rPr>
              <a:t>th</a:t>
            </a:r>
            <a:r>
              <a:rPr lang="en-GB" sz="1200" dirty="0">
                <a:latin typeface="Calibri"/>
                <a:cs typeface="Segoe UI"/>
              </a:rPr>
              <a:t> October</a:t>
            </a:r>
            <a:endParaRPr lang="en-GB" sz="1200" dirty="0">
              <a:latin typeface="Calibri"/>
              <a:cs typeface="Calibri"/>
            </a:endParaRPr>
          </a:p>
          <a:p>
            <a:r>
              <a:rPr lang="en-GB" sz="1200" dirty="0">
                <a:latin typeface="Calibri"/>
                <a:cs typeface="Segoe UI"/>
              </a:rPr>
              <a:t>(*INSET: Friday 1</a:t>
            </a:r>
            <a:r>
              <a:rPr lang="en-GB" sz="1200" baseline="30000" dirty="0">
                <a:latin typeface="Calibri"/>
                <a:cs typeface="Segoe UI"/>
              </a:rPr>
              <a:t>st</a:t>
            </a:r>
            <a:r>
              <a:rPr lang="en-GB" sz="1200" dirty="0">
                <a:latin typeface="Calibri"/>
                <a:cs typeface="Segoe UI"/>
              </a:rPr>
              <a:t> September, Monday 4</a:t>
            </a:r>
            <a:r>
              <a:rPr lang="en-GB" sz="1200" baseline="30000" dirty="0">
                <a:latin typeface="Calibri"/>
                <a:cs typeface="Segoe UI"/>
              </a:rPr>
              <a:t>th</a:t>
            </a:r>
            <a:r>
              <a:rPr lang="en-GB" sz="1200" dirty="0">
                <a:latin typeface="Calibri"/>
                <a:cs typeface="Segoe UI"/>
              </a:rPr>
              <a:t> September) </a:t>
            </a:r>
            <a:endParaRPr lang="en-GB" sz="1200">
              <a:latin typeface="Calibri"/>
              <a:cs typeface="Calibri"/>
            </a:endParaRPr>
          </a:p>
          <a:p>
            <a:endParaRPr lang="en-GB" sz="1200" dirty="0">
              <a:cs typeface="Calibri"/>
            </a:endParaRPr>
          </a:p>
          <a:p>
            <a:r>
              <a:rPr lang="en-GB" sz="1200" b="1" dirty="0">
                <a:latin typeface="Calibri"/>
                <a:cs typeface="Segoe UI"/>
              </a:rPr>
              <a:t>(Half Term – Monday 23</a:t>
            </a:r>
            <a:r>
              <a:rPr lang="en-GB" sz="1200" b="1" baseline="30000" dirty="0">
                <a:latin typeface="Calibri"/>
                <a:cs typeface="Segoe UI"/>
              </a:rPr>
              <a:t>rd</a:t>
            </a:r>
            <a:r>
              <a:rPr lang="en-GB" sz="1200" b="1" dirty="0">
                <a:latin typeface="Calibri"/>
                <a:cs typeface="Segoe UI"/>
              </a:rPr>
              <a:t> October – Friday 27</a:t>
            </a:r>
            <a:r>
              <a:rPr lang="en-GB" sz="1200" b="1" baseline="30000" dirty="0">
                <a:latin typeface="Calibri"/>
                <a:cs typeface="Segoe UI"/>
              </a:rPr>
              <a:t>th</a:t>
            </a:r>
            <a:r>
              <a:rPr lang="en-GB" sz="1200" b="1" dirty="0">
                <a:latin typeface="Calibri"/>
                <a:cs typeface="Segoe UI"/>
              </a:rPr>
              <a:t> October)</a:t>
            </a:r>
            <a:endParaRPr lang="en-GB" sz="1200" dirty="0">
              <a:latin typeface="Calibri"/>
              <a:cs typeface="Segoe UI"/>
            </a:endParaRPr>
          </a:p>
          <a:p>
            <a:endParaRPr lang="en-GB" sz="1200" dirty="0">
              <a:cs typeface="Calibri"/>
            </a:endParaRPr>
          </a:p>
          <a:p>
            <a:r>
              <a:rPr lang="en-GB" sz="1200" dirty="0">
                <a:latin typeface="Calibri"/>
                <a:cs typeface="Segoe UI"/>
              </a:rPr>
              <a:t>Monday 30</a:t>
            </a:r>
            <a:r>
              <a:rPr lang="en-GB" sz="1200" baseline="30000" dirty="0">
                <a:latin typeface="Calibri"/>
                <a:cs typeface="Segoe UI"/>
              </a:rPr>
              <a:t>th</a:t>
            </a:r>
            <a:r>
              <a:rPr lang="en-GB" sz="1200" dirty="0">
                <a:latin typeface="Calibri"/>
                <a:cs typeface="Segoe UI"/>
              </a:rPr>
              <a:t> October                                         Friday 15</a:t>
            </a:r>
            <a:r>
              <a:rPr lang="en-GB" sz="1200" baseline="30000" dirty="0">
                <a:latin typeface="Calibri"/>
                <a:cs typeface="Segoe UI"/>
              </a:rPr>
              <a:t>th</a:t>
            </a:r>
            <a:r>
              <a:rPr lang="en-GB" sz="1200" dirty="0">
                <a:latin typeface="Calibri"/>
                <a:cs typeface="Segoe UI"/>
              </a:rPr>
              <a:t> December</a:t>
            </a:r>
          </a:p>
          <a:p>
            <a:endParaRPr lang="en-GB" sz="1200" dirty="0">
              <a:cs typeface="Calibri"/>
            </a:endParaRPr>
          </a:p>
          <a:p>
            <a:r>
              <a:rPr lang="en-GB" sz="1200" b="1" dirty="0">
                <a:latin typeface="Calibri"/>
                <a:cs typeface="Segoe UI"/>
              </a:rPr>
              <a:t>(Christmas – Tuesday 19</a:t>
            </a:r>
            <a:r>
              <a:rPr lang="en-GB" sz="1200" b="1" baseline="30000" dirty="0">
                <a:latin typeface="Calibri"/>
                <a:cs typeface="Segoe UI"/>
              </a:rPr>
              <a:t>th</a:t>
            </a:r>
            <a:r>
              <a:rPr lang="en-GB" sz="1200" b="1" dirty="0">
                <a:latin typeface="Calibri"/>
                <a:cs typeface="Segoe UI"/>
              </a:rPr>
              <a:t> December – Tuesday 2</a:t>
            </a:r>
            <a:r>
              <a:rPr lang="en-GB" sz="1200" b="1" baseline="30000" dirty="0">
                <a:latin typeface="Calibri"/>
                <a:cs typeface="Segoe UI"/>
              </a:rPr>
              <a:t>nd</a:t>
            </a:r>
            <a:r>
              <a:rPr lang="en-GB" sz="1200" b="1" dirty="0">
                <a:latin typeface="Calibri"/>
                <a:cs typeface="Segoe UI"/>
              </a:rPr>
              <a:t> January)</a:t>
            </a:r>
            <a:endParaRPr lang="en-GB" sz="1200" dirty="0">
              <a:latin typeface="Calibri"/>
              <a:cs typeface="Segoe UI"/>
            </a:endParaRPr>
          </a:p>
          <a:p>
            <a:r>
              <a:rPr lang="en-GB" sz="1200" dirty="0">
                <a:latin typeface="Calibri"/>
                <a:cs typeface="Segoe UI"/>
              </a:rPr>
              <a:t>(*INSET: Monday 18</a:t>
            </a:r>
            <a:r>
              <a:rPr lang="en-GB" sz="1200" baseline="30000" dirty="0">
                <a:latin typeface="Calibri"/>
                <a:cs typeface="Segoe UI"/>
              </a:rPr>
              <a:t>th</a:t>
            </a:r>
            <a:r>
              <a:rPr lang="en-GB" sz="1200" dirty="0">
                <a:latin typeface="Calibri"/>
                <a:cs typeface="Segoe UI"/>
              </a:rPr>
              <a:t> December)</a:t>
            </a:r>
            <a:endParaRPr lang="en-GB" sz="1200">
              <a:latin typeface="Calibri"/>
              <a:cs typeface="Calibri"/>
            </a:endParaRPr>
          </a:p>
          <a:p>
            <a:endParaRPr lang="en-GB" sz="1200" b="1" dirty="0">
              <a:highlight>
                <a:srgbClr val="FFFF00"/>
              </a:highlight>
              <a:cs typeface="Calibri"/>
            </a:endParaRPr>
          </a:p>
          <a:p>
            <a:endParaRPr lang="en-GB" sz="1200" dirty="0"/>
          </a:p>
          <a:p>
            <a:r>
              <a:rPr lang="en-GB" sz="1200" b="1" u="sng" dirty="0">
                <a:solidFill>
                  <a:srgbClr val="FF0000"/>
                </a:solidFill>
              </a:rPr>
              <a:t>Spring Term 2024</a:t>
            </a:r>
            <a:endParaRPr lang="en-GB" sz="1200" dirty="0">
              <a:solidFill>
                <a:srgbClr val="FF0000"/>
              </a:solidFill>
            </a:endParaRPr>
          </a:p>
          <a:p>
            <a:endParaRPr lang="en-GB" sz="1200" dirty="0"/>
          </a:p>
          <a:p>
            <a:r>
              <a:rPr lang="en-GB" sz="1200" b="1" dirty="0">
                <a:latin typeface="Calibri"/>
                <a:cs typeface="Segoe UI"/>
              </a:rPr>
              <a:t>Open on the morning of:                                 Close at end of afternoon on:</a:t>
            </a:r>
            <a:endParaRPr lang="en-GB" sz="1200" dirty="0">
              <a:latin typeface="Calibri"/>
              <a:cs typeface="Segoe UI"/>
            </a:endParaRPr>
          </a:p>
          <a:p>
            <a:r>
              <a:rPr lang="en-GB" sz="1200" dirty="0">
                <a:latin typeface="Calibri"/>
                <a:cs typeface="Segoe UI"/>
              </a:rPr>
              <a:t>Thursday 4</a:t>
            </a:r>
            <a:r>
              <a:rPr lang="en-GB" sz="1200" baseline="30000" dirty="0">
                <a:latin typeface="Calibri"/>
                <a:cs typeface="Segoe UI"/>
              </a:rPr>
              <a:t>th</a:t>
            </a:r>
            <a:r>
              <a:rPr lang="en-GB" sz="1200" dirty="0">
                <a:latin typeface="Calibri"/>
                <a:cs typeface="Segoe UI"/>
              </a:rPr>
              <a:t> January                                          Friday 9</a:t>
            </a:r>
            <a:r>
              <a:rPr lang="en-GB" sz="1200" baseline="30000" dirty="0">
                <a:latin typeface="Calibri"/>
                <a:cs typeface="Segoe UI"/>
              </a:rPr>
              <a:t>th</a:t>
            </a:r>
            <a:r>
              <a:rPr lang="en-GB" sz="1200" dirty="0">
                <a:latin typeface="Calibri"/>
                <a:cs typeface="Segoe UI"/>
              </a:rPr>
              <a:t> February </a:t>
            </a:r>
          </a:p>
          <a:p>
            <a:r>
              <a:rPr lang="en-GB" sz="1200" dirty="0">
                <a:latin typeface="Calibri"/>
                <a:cs typeface="Segoe UI"/>
              </a:rPr>
              <a:t>(*INSET: Wednesday 3</a:t>
            </a:r>
            <a:r>
              <a:rPr lang="en-GB" sz="1200" baseline="30000" dirty="0">
                <a:latin typeface="Calibri"/>
                <a:cs typeface="Segoe UI"/>
              </a:rPr>
              <a:t>rd</a:t>
            </a:r>
            <a:r>
              <a:rPr lang="en-GB" sz="1200" dirty="0">
                <a:latin typeface="Calibri"/>
                <a:cs typeface="Segoe UI"/>
              </a:rPr>
              <a:t> January)</a:t>
            </a:r>
          </a:p>
          <a:p>
            <a:endParaRPr lang="en-GB" sz="1200" dirty="0">
              <a:cs typeface="Calibri"/>
            </a:endParaRPr>
          </a:p>
          <a:p>
            <a:r>
              <a:rPr lang="en-GB" sz="1200" b="1" dirty="0">
                <a:latin typeface="Calibri"/>
                <a:cs typeface="Segoe UI"/>
              </a:rPr>
              <a:t>(Half Term – Monday 12</a:t>
            </a:r>
            <a:r>
              <a:rPr lang="en-GB" sz="1200" b="1" baseline="30000" dirty="0">
                <a:latin typeface="Calibri"/>
                <a:cs typeface="Segoe UI"/>
              </a:rPr>
              <a:t>th</a:t>
            </a:r>
            <a:r>
              <a:rPr lang="en-GB" sz="1200" b="1" dirty="0">
                <a:latin typeface="Calibri"/>
                <a:cs typeface="Segoe UI"/>
              </a:rPr>
              <a:t> February – Friday 16</a:t>
            </a:r>
            <a:r>
              <a:rPr lang="en-GB" sz="1200" b="1" baseline="30000" dirty="0">
                <a:latin typeface="Calibri"/>
                <a:cs typeface="Segoe UI"/>
              </a:rPr>
              <a:t>th</a:t>
            </a:r>
            <a:r>
              <a:rPr lang="en-GB" sz="1200" b="1" dirty="0">
                <a:latin typeface="Calibri"/>
                <a:cs typeface="Segoe UI"/>
              </a:rPr>
              <a:t> February)</a:t>
            </a:r>
            <a:endParaRPr lang="en-GB" sz="1200" dirty="0">
              <a:latin typeface="Calibri"/>
              <a:cs typeface="Segoe UI"/>
            </a:endParaRPr>
          </a:p>
          <a:p>
            <a:endParaRPr lang="en-GB" sz="1200" dirty="0">
              <a:cs typeface="Calibri"/>
            </a:endParaRPr>
          </a:p>
          <a:p>
            <a:r>
              <a:rPr lang="en-GB" sz="1200" dirty="0">
                <a:latin typeface="Calibri"/>
                <a:cs typeface="Segoe UI"/>
              </a:rPr>
              <a:t>Monday 19</a:t>
            </a:r>
            <a:r>
              <a:rPr lang="en-GB" sz="1200" baseline="30000" dirty="0">
                <a:latin typeface="Calibri"/>
                <a:cs typeface="Segoe UI"/>
              </a:rPr>
              <a:t>th</a:t>
            </a:r>
            <a:r>
              <a:rPr lang="en-GB" sz="1200" dirty="0">
                <a:latin typeface="Calibri"/>
                <a:cs typeface="Segoe UI"/>
              </a:rPr>
              <a:t> February                                        Thursday 28</a:t>
            </a:r>
            <a:r>
              <a:rPr lang="en-GB" sz="1200" baseline="30000" dirty="0">
                <a:latin typeface="Calibri"/>
                <a:cs typeface="Segoe UI"/>
              </a:rPr>
              <a:t>th</a:t>
            </a:r>
            <a:r>
              <a:rPr lang="en-GB" sz="1200" dirty="0">
                <a:latin typeface="Calibri"/>
                <a:cs typeface="Segoe UI"/>
              </a:rPr>
              <a:t> March </a:t>
            </a:r>
            <a:endParaRPr lang="en-GB" sz="1200" dirty="0">
              <a:cs typeface="Calibri"/>
            </a:endParaRPr>
          </a:p>
          <a:p>
            <a:endParaRPr lang="en-GB" sz="1200" dirty="0">
              <a:cs typeface="Calibri"/>
            </a:endParaRPr>
          </a:p>
          <a:p>
            <a:r>
              <a:rPr lang="en-GB" sz="1200" b="1" dirty="0">
                <a:latin typeface="Calibri"/>
                <a:cs typeface="Segoe UI"/>
              </a:rPr>
              <a:t>(Easter – Friday 29</a:t>
            </a:r>
            <a:r>
              <a:rPr lang="en-GB" sz="1200" b="1" baseline="30000" dirty="0">
                <a:latin typeface="Calibri"/>
                <a:cs typeface="Segoe UI"/>
              </a:rPr>
              <a:t>th</a:t>
            </a:r>
            <a:r>
              <a:rPr lang="en-GB" sz="1200" b="1" dirty="0">
                <a:latin typeface="Calibri"/>
                <a:cs typeface="Segoe UI"/>
              </a:rPr>
              <a:t> March – Friday 12</a:t>
            </a:r>
            <a:r>
              <a:rPr lang="en-GB" sz="1200" b="1" baseline="30000" dirty="0">
                <a:latin typeface="Calibri"/>
                <a:cs typeface="Segoe UI"/>
              </a:rPr>
              <a:t>th</a:t>
            </a:r>
            <a:r>
              <a:rPr lang="en-GB" sz="1200" b="1" dirty="0">
                <a:latin typeface="Calibri"/>
                <a:cs typeface="Segoe UI"/>
              </a:rPr>
              <a:t> April)</a:t>
            </a:r>
            <a:endParaRPr lang="en-GB" sz="1200" dirty="0">
              <a:latin typeface="Calibri"/>
              <a:cs typeface="Segoe UI"/>
            </a:endParaRPr>
          </a:p>
          <a:p>
            <a:endParaRPr lang="en-GB" sz="1200" b="1" dirty="0">
              <a:cs typeface="Calibri"/>
            </a:endParaRPr>
          </a:p>
          <a:p>
            <a:endParaRPr lang="en-GB" sz="1200" dirty="0"/>
          </a:p>
          <a:p>
            <a:r>
              <a:rPr lang="en-GB" sz="1200" b="1" u="sng" dirty="0">
                <a:solidFill>
                  <a:srgbClr val="FF0000"/>
                </a:solidFill>
              </a:rPr>
              <a:t>Summer Term 2024</a:t>
            </a:r>
            <a:endParaRPr lang="en-GB" sz="1200" dirty="0">
              <a:solidFill>
                <a:srgbClr val="FF0000"/>
              </a:solidFill>
            </a:endParaRPr>
          </a:p>
          <a:p>
            <a:endParaRPr lang="en-GB" sz="1200" dirty="0"/>
          </a:p>
          <a:p>
            <a:r>
              <a:rPr lang="en-GB" sz="1200" b="1" dirty="0">
                <a:latin typeface="Calibri"/>
                <a:cs typeface="Segoe UI"/>
              </a:rPr>
              <a:t>Open on the morning of:                                 Close at end of afternoon on:</a:t>
            </a:r>
            <a:endParaRPr lang="en-GB" sz="1200" dirty="0">
              <a:latin typeface="Calibri"/>
              <a:cs typeface="Segoe UI"/>
            </a:endParaRPr>
          </a:p>
          <a:p>
            <a:r>
              <a:rPr lang="en-GB" sz="1200" dirty="0">
                <a:latin typeface="Calibri"/>
                <a:cs typeface="Segoe UI"/>
              </a:rPr>
              <a:t>Monday 15</a:t>
            </a:r>
            <a:r>
              <a:rPr lang="en-GB" sz="1200" baseline="30000" dirty="0">
                <a:latin typeface="Calibri"/>
                <a:cs typeface="Segoe UI"/>
              </a:rPr>
              <a:t>th</a:t>
            </a:r>
            <a:r>
              <a:rPr lang="en-GB" sz="1200" dirty="0">
                <a:latin typeface="Calibri"/>
                <a:cs typeface="Segoe UI"/>
              </a:rPr>
              <a:t> April                                              Thursday 23</a:t>
            </a:r>
            <a:r>
              <a:rPr lang="en-GB" sz="1200" baseline="30000" dirty="0">
                <a:latin typeface="Calibri"/>
                <a:cs typeface="Segoe UI"/>
              </a:rPr>
              <a:t>rd</a:t>
            </a:r>
            <a:r>
              <a:rPr lang="en-GB" sz="1200" dirty="0">
                <a:latin typeface="Calibri"/>
                <a:cs typeface="Segoe UI"/>
              </a:rPr>
              <a:t> May</a:t>
            </a:r>
          </a:p>
          <a:p>
            <a:r>
              <a:rPr lang="en-GB" sz="1200" dirty="0">
                <a:latin typeface="Calibri"/>
                <a:cs typeface="Segoe UI"/>
              </a:rPr>
              <a:t>(*INSET: Friday 24</a:t>
            </a:r>
            <a:r>
              <a:rPr lang="en-GB" sz="1200" baseline="30000" dirty="0">
                <a:latin typeface="Calibri"/>
                <a:cs typeface="Segoe UI"/>
              </a:rPr>
              <a:t>th</a:t>
            </a:r>
            <a:r>
              <a:rPr lang="en-GB" sz="1200" dirty="0">
                <a:latin typeface="Calibri"/>
                <a:cs typeface="Segoe UI"/>
              </a:rPr>
              <a:t> May)</a:t>
            </a:r>
          </a:p>
          <a:p>
            <a:endParaRPr lang="en-GB" sz="1200" dirty="0">
              <a:cs typeface="Calibri"/>
            </a:endParaRPr>
          </a:p>
          <a:p>
            <a:r>
              <a:rPr lang="en-GB" sz="1200" b="1" dirty="0">
                <a:latin typeface="Calibri"/>
                <a:cs typeface="Segoe UI"/>
              </a:rPr>
              <a:t>(Half Term – Monday 27</a:t>
            </a:r>
            <a:r>
              <a:rPr lang="en-GB" sz="1200" b="1" baseline="30000" dirty="0">
                <a:latin typeface="Calibri"/>
                <a:cs typeface="Segoe UI"/>
              </a:rPr>
              <a:t>th</a:t>
            </a:r>
            <a:r>
              <a:rPr lang="en-GB" sz="1200" b="1" dirty="0">
                <a:latin typeface="Calibri"/>
                <a:cs typeface="Segoe UI"/>
              </a:rPr>
              <a:t> May – Friday 31</a:t>
            </a:r>
            <a:r>
              <a:rPr lang="en-GB" sz="1200" b="1" baseline="30000" dirty="0">
                <a:latin typeface="Calibri"/>
                <a:cs typeface="Segoe UI"/>
              </a:rPr>
              <a:t>st</a:t>
            </a:r>
            <a:r>
              <a:rPr lang="en-GB" sz="1200" b="1" dirty="0">
                <a:latin typeface="Calibri"/>
                <a:cs typeface="Segoe UI"/>
              </a:rPr>
              <a:t> May)</a:t>
            </a:r>
            <a:endParaRPr lang="en-GB" sz="1200" dirty="0">
              <a:latin typeface="Calibri"/>
              <a:cs typeface="Segoe UI"/>
            </a:endParaRPr>
          </a:p>
          <a:p>
            <a:endParaRPr lang="en-GB" sz="1200" dirty="0">
              <a:cs typeface="Calibri"/>
            </a:endParaRPr>
          </a:p>
          <a:p>
            <a:r>
              <a:rPr lang="en-GB" sz="1200" dirty="0">
                <a:latin typeface="Calibri"/>
                <a:cs typeface="Segoe UI"/>
              </a:rPr>
              <a:t>Monday 3</a:t>
            </a:r>
            <a:r>
              <a:rPr lang="en-GB" sz="1200" baseline="30000" dirty="0">
                <a:latin typeface="Calibri"/>
                <a:cs typeface="Segoe UI"/>
              </a:rPr>
              <a:t>rd</a:t>
            </a:r>
            <a:r>
              <a:rPr lang="en-GB" sz="1200" dirty="0">
                <a:latin typeface="Calibri"/>
                <a:cs typeface="Segoe UI"/>
              </a:rPr>
              <a:t> June                                                Friday 19</a:t>
            </a:r>
            <a:r>
              <a:rPr lang="en-GB" sz="1200" baseline="30000" dirty="0">
                <a:latin typeface="Calibri"/>
                <a:cs typeface="Segoe UI"/>
              </a:rPr>
              <a:t>th</a:t>
            </a:r>
            <a:r>
              <a:rPr lang="en-GB" sz="1200" dirty="0">
                <a:latin typeface="Calibri"/>
                <a:cs typeface="Segoe UI"/>
              </a:rPr>
              <a:t> July</a:t>
            </a:r>
          </a:p>
          <a:p>
            <a:r>
              <a:rPr lang="en-GB" sz="1200" dirty="0">
                <a:latin typeface="Calibri"/>
                <a:cs typeface="Segoe UI"/>
              </a:rPr>
              <a:t>(*INSET: Monday 22</a:t>
            </a:r>
            <a:r>
              <a:rPr lang="en-GB" sz="1200" baseline="30000" dirty="0">
                <a:latin typeface="Calibri"/>
                <a:cs typeface="Segoe UI"/>
              </a:rPr>
              <a:t>nd</a:t>
            </a:r>
            <a:r>
              <a:rPr lang="en-GB" sz="1200" dirty="0">
                <a:latin typeface="Calibri"/>
                <a:cs typeface="Segoe UI"/>
              </a:rPr>
              <a:t> July, Tuesday 23</a:t>
            </a:r>
            <a:r>
              <a:rPr lang="en-GB" sz="1200" baseline="30000" dirty="0">
                <a:latin typeface="Calibri"/>
                <a:cs typeface="Segoe UI"/>
              </a:rPr>
              <a:t>rd</a:t>
            </a:r>
            <a:r>
              <a:rPr lang="en-GB" sz="1200" dirty="0">
                <a:latin typeface="Calibri"/>
                <a:cs typeface="Segoe UI"/>
              </a:rPr>
              <a:t> July)</a:t>
            </a:r>
          </a:p>
          <a:p>
            <a:endParaRPr lang="en-GB" sz="1200" dirty="0">
              <a:cs typeface="Calibri"/>
            </a:endParaRPr>
          </a:p>
          <a:p>
            <a:endParaRPr lang="en-GB" sz="1200" dirty="0">
              <a:cs typeface="Calibri"/>
            </a:endParaRPr>
          </a:p>
          <a:p>
            <a:r>
              <a:rPr lang="en-GB" sz="1200" b="1" dirty="0">
                <a:latin typeface="Calibri"/>
                <a:cs typeface="Segoe UI"/>
              </a:rPr>
              <a:t>Early May Bank Holiday: Monday 6</a:t>
            </a:r>
            <a:r>
              <a:rPr lang="en-GB" sz="1200" b="1" baseline="30000" dirty="0">
                <a:latin typeface="Calibri"/>
                <a:cs typeface="Segoe UI"/>
              </a:rPr>
              <a:t>th</a:t>
            </a:r>
            <a:r>
              <a:rPr lang="en-GB" sz="1200" b="1" dirty="0">
                <a:latin typeface="Calibri"/>
                <a:cs typeface="Segoe UI"/>
              </a:rPr>
              <a:t> May </a:t>
            </a:r>
            <a:endParaRPr lang="en-GB" sz="1200" dirty="0">
              <a:latin typeface="Calibri"/>
              <a:cs typeface="Segoe UI"/>
            </a:endParaRPr>
          </a:p>
          <a:p>
            <a:endParaRPr lang="en-GB" sz="1200" dirty="0">
              <a:cs typeface="Calibri"/>
            </a:endParaRPr>
          </a:p>
          <a:p>
            <a:r>
              <a:rPr lang="en-GB" sz="1200" dirty="0">
                <a:latin typeface="Calibri"/>
                <a:cs typeface="Segoe UI"/>
              </a:rPr>
              <a:t>* Inset days are for the staff only.</a:t>
            </a:r>
          </a:p>
          <a:p>
            <a:endParaRPr lang="en-GB" sz="1200" dirty="0">
              <a:cs typeface="Calibri"/>
            </a:endParaRPr>
          </a:p>
          <a:p>
            <a:r>
              <a:rPr lang="en-GB" sz="1200" dirty="0">
                <a:latin typeface="Calibri"/>
                <a:cs typeface="Segoe UI"/>
              </a:rPr>
              <a:t>Whether term is starting or ending, the school start and finish times are the same.     </a:t>
            </a:r>
            <a:endParaRPr lang="en-GB" sz="1200" dirty="0">
              <a:cs typeface="Calibri"/>
            </a:endParaRPr>
          </a:p>
          <a:p>
            <a:endParaRPr lang="en-GB" sz="1200" b="1" dirty="0">
              <a:cs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Trebuchet MS" pitchFamily="34" charset="0"/>
                <a:cs typeface="Arial" pitchFamily="34" charset="0"/>
              </a:rPr>
              <a:t>CONTENTS</a:t>
            </a:r>
            <a:endParaRPr kumimoji="0" lang="en-GB" sz="2800" b="1" i="0" u="none" strike="noStrike" cap="none" normalizeH="0" baseline="0" dirty="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graphicFrame>
        <p:nvGraphicFramePr>
          <p:cNvPr id="6" name="Table 5"/>
          <p:cNvGraphicFramePr>
            <a:graphicFrameLocks noGrp="1"/>
          </p:cNvGraphicFramePr>
          <p:nvPr/>
        </p:nvGraphicFramePr>
        <p:xfrm>
          <a:off x="476673" y="1259634"/>
          <a:ext cx="5976664" cy="1436799"/>
        </p:xfrm>
        <a:graphic>
          <a:graphicData uri="http://schemas.openxmlformats.org/drawingml/2006/table">
            <a:tbl>
              <a:tblPr/>
              <a:tblGrid>
                <a:gridCol w="4399873">
                  <a:extLst>
                    <a:ext uri="{9D8B030D-6E8A-4147-A177-3AD203B41FA5}">
                      <a16:colId xmlns:a16="http://schemas.microsoft.com/office/drawing/2014/main" val="20000"/>
                    </a:ext>
                  </a:extLst>
                </a:gridCol>
                <a:gridCol w="1576791">
                  <a:extLst>
                    <a:ext uri="{9D8B030D-6E8A-4147-A177-3AD203B41FA5}">
                      <a16:colId xmlns:a16="http://schemas.microsoft.com/office/drawing/2014/main" val="20001"/>
                    </a:ext>
                  </a:extLst>
                </a:gridCol>
              </a:tblGrid>
              <a:tr h="205257">
                <a:tc>
                  <a:txBody>
                    <a:bodyPr/>
                    <a:lstStyle/>
                    <a:p>
                      <a:pPr>
                        <a:spcBef>
                          <a:spcPts val="400"/>
                        </a:spcBef>
                        <a:spcAft>
                          <a:spcPts val="400"/>
                        </a:spcAft>
                      </a:pPr>
                      <a:r>
                        <a:rPr lang="en-GB" sz="1200" dirty="0">
                          <a:latin typeface="Trebuchet MS"/>
                          <a:ea typeface="Times New Roman"/>
                          <a:cs typeface="Times New Roman"/>
                        </a:rPr>
                        <a:t>Year 6 Information</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a:latin typeface="Trebuchet MS"/>
                          <a:ea typeface="Times New Roman"/>
                          <a:cs typeface="Times New Roman"/>
                        </a:rPr>
                        <a:t>3</a:t>
                      </a:r>
                      <a:endParaRPr lang="en-GB" sz="1200">
                        <a:latin typeface="Times New Roman"/>
                        <a:ea typeface="Times New Roman"/>
                        <a:cs typeface="Times New Roman"/>
                      </a:endParaRPr>
                    </a:p>
                  </a:txBody>
                  <a:tcPr marL="55838" marR="55838" marT="0" marB="0">
                    <a:lnL>
                      <a:noFill/>
                    </a:lnL>
                    <a:lnR>
                      <a:noFill/>
                    </a:lnR>
                    <a:lnT>
                      <a:noFill/>
                    </a:lnT>
                    <a:lnB>
                      <a:noFill/>
                    </a:lnB>
                  </a:tcPr>
                </a:tc>
                <a:extLst>
                  <a:ext uri="{0D108BD9-81ED-4DB2-BD59-A6C34878D82A}">
                    <a16:rowId xmlns:a16="http://schemas.microsoft.com/office/drawing/2014/main" val="10000"/>
                  </a:ext>
                </a:extLst>
              </a:tr>
              <a:tr h="205257">
                <a:tc>
                  <a:txBody>
                    <a:bodyPr/>
                    <a:lstStyle/>
                    <a:p>
                      <a:pPr>
                        <a:spcBef>
                          <a:spcPts val="400"/>
                        </a:spcBef>
                        <a:spcAft>
                          <a:spcPts val="400"/>
                        </a:spcAft>
                      </a:pPr>
                      <a:r>
                        <a:rPr lang="en-GB" sz="1200" dirty="0">
                          <a:latin typeface="Trebuchet MS"/>
                          <a:ea typeface="Times New Roman"/>
                          <a:cs typeface="Times New Roman"/>
                        </a:rPr>
                        <a:t>Curriculum </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a:latin typeface="Trebuchet MS"/>
                          <a:ea typeface="Times New Roman"/>
                          <a:cs typeface="Times New Roman"/>
                        </a:rPr>
                        <a:t>4</a:t>
                      </a:r>
                      <a:endParaRPr lang="en-GB" sz="1200">
                        <a:latin typeface="Times New Roman"/>
                        <a:ea typeface="Times New Roman"/>
                        <a:cs typeface="Times New Roman"/>
                      </a:endParaRPr>
                    </a:p>
                  </a:txBody>
                  <a:tcPr marL="55838" marR="55838" marT="0" marB="0">
                    <a:lnL>
                      <a:noFill/>
                    </a:lnL>
                    <a:lnR>
                      <a:noFill/>
                    </a:lnR>
                    <a:lnT>
                      <a:noFill/>
                    </a:lnT>
                    <a:lnB>
                      <a:noFill/>
                    </a:lnB>
                  </a:tcPr>
                </a:tc>
                <a:extLst>
                  <a:ext uri="{0D108BD9-81ED-4DB2-BD59-A6C34878D82A}">
                    <a16:rowId xmlns:a16="http://schemas.microsoft.com/office/drawing/2014/main" val="10001"/>
                  </a:ext>
                </a:extLst>
              </a:tr>
              <a:tr h="205257">
                <a:tc>
                  <a:txBody>
                    <a:bodyPr/>
                    <a:lstStyle/>
                    <a:p>
                      <a:pPr>
                        <a:spcBef>
                          <a:spcPts val="400"/>
                        </a:spcBef>
                        <a:spcAft>
                          <a:spcPts val="400"/>
                        </a:spcAft>
                      </a:pPr>
                      <a:r>
                        <a:rPr lang="en-GB" sz="1200" dirty="0">
                          <a:latin typeface="Trebuchet MS"/>
                          <a:ea typeface="Times New Roman"/>
                          <a:cs typeface="Times New Roman"/>
                        </a:rPr>
                        <a:t>Attendance and punctuality</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dirty="0">
                          <a:latin typeface="Trebuchet MS"/>
                          <a:ea typeface="Times New Roman"/>
                          <a:cs typeface="Times New Roman"/>
                        </a:rPr>
                        <a:t>5</a:t>
                      </a:r>
                      <a:endParaRPr lang="en-GB" sz="1200" dirty="0">
                        <a:latin typeface="Times New Roman"/>
                        <a:ea typeface="Times New Roman"/>
                        <a:cs typeface="Times New Roman"/>
                      </a:endParaRPr>
                    </a:p>
                  </a:txBody>
                  <a:tcPr marL="55838" marR="55838" marT="0" marB="0">
                    <a:lnL>
                      <a:noFill/>
                    </a:lnL>
                    <a:lnR>
                      <a:noFill/>
                    </a:lnR>
                    <a:lnT>
                      <a:noFill/>
                    </a:lnT>
                    <a:lnB>
                      <a:noFill/>
                    </a:lnB>
                  </a:tcPr>
                </a:tc>
                <a:extLst>
                  <a:ext uri="{0D108BD9-81ED-4DB2-BD59-A6C34878D82A}">
                    <a16:rowId xmlns:a16="http://schemas.microsoft.com/office/drawing/2014/main" val="10002"/>
                  </a:ext>
                </a:extLst>
              </a:tr>
              <a:tr h="205257">
                <a:tc>
                  <a:txBody>
                    <a:bodyPr/>
                    <a:lstStyle/>
                    <a:p>
                      <a:pPr>
                        <a:spcBef>
                          <a:spcPts val="400"/>
                        </a:spcBef>
                        <a:spcAft>
                          <a:spcPts val="400"/>
                        </a:spcAft>
                      </a:pPr>
                      <a:r>
                        <a:rPr lang="en-GB" sz="1200" dirty="0">
                          <a:latin typeface="Trebuchet MS"/>
                          <a:ea typeface="Times New Roman"/>
                          <a:cs typeface="Times New Roman"/>
                        </a:rPr>
                        <a:t>Our Open Door Policy</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dirty="0">
                          <a:latin typeface="Trebuchet MS"/>
                          <a:ea typeface="Times New Roman"/>
                          <a:cs typeface="Times New Roman"/>
                        </a:rPr>
                        <a:t>6</a:t>
                      </a:r>
                      <a:endParaRPr lang="en-GB" sz="1200" dirty="0">
                        <a:latin typeface="Times New Roman"/>
                        <a:ea typeface="Times New Roman"/>
                        <a:cs typeface="Times New Roman"/>
                      </a:endParaRPr>
                    </a:p>
                  </a:txBody>
                  <a:tcPr marL="55838" marR="55838" marT="0" marB="0">
                    <a:lnL>
                      <a:noFill/>
                    </a:lnL>
                    <a:lnR>
                      <a:noFill/>
                    </a:lnR>
                    <a:lnT>
                      <a:noFill/>
                    </a:lnT>
                    <a:lnB>
                      <a:noFill/>
                    </a:lnB>
                  </a:tcPr>
                </a:tc>
                <a:extLst>
                  <a:ext uri="{0D108BD9-81ED-4DB2-BD59-A6C34878D82A}">
                    <a16:rowId xmlns:a16="http://schemas.microsoft.com/office/drawing/2014/main" val="10003"/>
                  </a:ext>
                </a:extLst>
              </a:tr>
              <a:tr h="205257">
                <a:tc>
                  <a:txBody>
                    <a:bodyPr/>
                    <a:lstStyle/>
                    <a:p>
                      <a:pPr>
                        <a:spcBef>
                          <a:spcPts val="400"/>
                        </a:spcBef>
                        <a:spcAft>
                          <a:spcPts val="400"/>
                        </a:spcAft>
                      </a:pPr>
                      <a:r>
                        <a:rPr lang="en-GB" sz="1200" dirty="0">
                          <a:latin typeface="Trebuchet MS"/>
                          <a:ea typeface="Times New Roman"/>
                          <a:cs typeface="Times New Roman"/>
                        </a:rPr>
                        <a:t>Free School Meals and Pupil Premium Funding</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dirty="0">
                          <a:latin typeface="Trebuchet MS"/>
                          <a:ea typeface="Times New Roman"/>
                          <a:cs typeface="Times New Roman"/>
                        </a:rPr>
                        <a:t>7</a:t>
                      </a:r>
                      <a:endParaRPr lang="en-GB" sz="1200" dirty="0">
                        <a:latin typeface="Times New Roman"/>
                        <a:ea typeface="Times New Roman"/>
                        <a:cs typeface="Times New Roman"/>
                      </a:endParaRPr>
                    </a:p>
                  </a:txBody>
                  <a:tcPr marL="55838" marR="55838" marT="0" marB="0">
                    <a:lnL>
                      <a:noFill/>
                    </a:lnL>
                    <a:lnR>
                      <a:noFill/>
                    </a:lnR>
                    <a:lnT>
                      <a:noFill/>
                    </a:lnT>
                    <a:lnB>
                      <a:noFill/>
                    </a:lnB>
                  </a:tcPr>
                </a:tc>
                <a:extLst>
                  <a:ext uri="{0D108BD9-81ED-4DB2-BD59-A6C34878D82A}">
                    <a16:rowId xmlns:a16="http://schemas.microsoft.com/office/drawing/2014/main" val="10004"/>
                  </a:ext>
                </a:extLst>
              </a:tr>
              <a:tr h="205257">
                <a:tc>
                  <a:txBody>
                    <a:bodyPr/>
                    <a:lstStyle/>
                    <a:p>
                      <a:pPr>
                        <a:spcBef>
                          <a:spcPts val="400"/>
                        </a:spcBef>
                        <a:spcAft>
                          <a:spcPts val="400"/>
                        </a:spcAft>
                      </a:pPr>
                      <a:r>
                        <a:rPr lang="en-GB" sz="1200" dirty="0">
                          <a:latin typeface="Trebuchet MS"/>
                          <a:ea typeface="Times New Roman"/>
                          <a:cs typeface="Times New Roman"/>
                        </a:rPr>
                        <a:t>Safeguarding Information </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dirty="0">
                          <a:latin typeface="Trebuchet MS"/>
                          <a:ea typeface="Times New Roman"/>
                          <a:cs typeface="Times New Roman"/>
                        </a:rPr>
                        <a:t>10</a:t>
                      </a:r>
                      <a:endParaRPr lang="en-GB" sz="1200" dirty="0">
                        <a:latin typeface="Times New Roman"/>
                        <a:ea typeface="Times New Roman"/>
                        <a:cs typeface="Times New Roman"/>
                      </a:endParaRPr>
                    </a:p>
                  </a:txBody>
                  <a:tcPr marL="55838" marR="55838" marT="0" marB="0">
                    <a:lnL>
                      <a:noFill/>
                    </a:lnL>
                    <a:lnR>
                      <a:noFill/>
                    </a:lnR>
                    <a:lnT>
                      <a:noFill/>
                    </a:lnT>
                    <a:lnB>
                      <a:noFill/>
                    </a:lnB>
                  </a:tcPr>
                </a:tc>
                <a:extLst>
                  <a:ext uri="{0D108BD9-81ED-4DB2-BD59-A6C34878D82A}">
                    <a16:rowId xmlns:a16="http://schemas.microsoft.com/office/drawing/2014/main" val="10005"/>
                  </a:ext>
                </a:extLst>
              </a:tr>
              <a:tr h="205257">
                <a:tc>
                  <a:txBody>
                    <a:bodyPr/>
                    <a:lstStyle/>
                    <a:p>
                      <a:pPr>
                        <a:spcBef>
                          <a:spcPts val="400"/>
                        </a:spcBef>
                        <a:spcAft>
                          <a:spcPts val="400"/>
                        </a:spcAft>
                      </a:pPr>
                      <a:r>
                        <a:rPr lang="en-GB" sz="1200" dirty="0">
                          <a:latin typeface="Trebuchet MS"/>
                          <a:ea typeface="Times New Roman"/>
                          <a:cs typeface="Times New Roman"/>
                        </a:rPr>
                        <a:t>Privacy/ Data Protection Notice</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dirty="0">
                          <a:latin typeface="Trebuchet MS"/>
                          <a:ea typeface="Times New Roman"/>
                          <a:cs typeface="Times New Roman"/>
                        </a:rPr>
                        <a:t>11</a:t>
                      </a:r>
                      <a:endParaRPr lang="en-GB" sz="1200" dirty="0">
                        <a:latin typeface="Times New Roman"/>
                        <a:ea typeface="Times New Roman"/>
                        <a:cs typeface="Times New Roman"/>
                      </a:endParaRPr>
                    </a:p>
                  </a:txBody>
                  <a:tcPr marL="55838" marR="55838" marT="0" marB="0">
                    <a:lnL>
                      <a:noFill/>
                    </a:lnL>
                    <a:lnR>
                      <a:noFill/>
                    </a:lnR>
                    <a:lnT>
                      <a:noFill/>
                    </a:lnT>
                    <a:lnB>
                      <a:noFill/>
                    </a:lnB>
                  </a:tcPr>
                </a:tc>
                <a:extLst>
                  <a:ext uri="{0D108BD9-81ED-4DB2-BD59-A6C34878D82A}">
                    <a16:rowId xmlns:a16="http://schemas.microsoft.com/office/drawing/2014/main" val="10006"/>
                  </a:ext>
                </a:extLst>
              </a:tr>
            </a:tbl>
          </a:graphicData>
        </a:graphic>
      </p:graphicFrame>
      <p:sp>
        <p:nvSpPr>
          <p:cNvPr id="7" name="Rectangle 2"/>
          <p:cNvSpPr>
            <a:spLocks noChangeArrowheads="1"/>
          </p:cNvSpPr>
          <p:nvPr/>
        </p:nvSpPr>
        <p:spPr bwMode="auto">
          <a:xfrm>
            <a:off x="1902668" y="3478336"/>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000" b="1" dirty="0">
                <a:solidFill>
                  <a:srgbClr val="FF0000"/>
                </a:solidFill>
                <a:latin typeface="Trebuchet MS" pitchFamily="34" charset="0"/>
                <a:cs typeface="Arial" pitchFamily="34" charset="0"/>
              </a:rPr>
              <a:t>USEFUL INFORMATION TO BE FOUND ON THE SCHOOL’S WEBSITE</a:t>
            </a:r>
            <a:endParaRPr kumimoji="0" lang="en-GB" sz="2000" b="1" i="0" u="none" strike="noStrike" cap="none" normalizeH="0" baseline="0" dirty="0">
              <a:ln>
                <a:noFill/>
              </a:ln>
              <a:solidFill>
                <a:srgbClr val="FF0000"/>
              </a:solidFill>
              <a:effectLst/>
              <a:latin typeface="Trebuchet MS" pitchFamily="34" charset="0"/>
              <a:cs typeface="Arial" pitchFamily="34" charset="0"/>
            </a:endParaRPr>
          </a:p>
        </p:txBody>
      </p:sp>
      <p:cxnSp>
        <p:nvCxnSpPr>
          <p:cNvPr id="8" name="AutoShape 3"/>
          <p:cNvCxnSpPr>
            <a:cxnSpLocks noChangeShapeType="1"/>
          </p:cNvCxnSpPr>
          <p:nvPr/>
        </p:nvCxnSpPr>
        <p:spPr bwMode="auto">
          <a:xfrm flipH="1">
            <a:off x="1830660" y="4211960"/>
            <a:ext cx="4838700" cy="0"/>
          </a:xfrm>
          <a:prstGeom prst="straightConnector1">
            <a:avLst/>
          </a:prstGeom>
          <a:noFill/>
          <a:ln w="76200">
            <a:solidFill>
              <a:srgbClr val="FF0000"/>
            </a:solidFill>
            <a:round/>
            <a:headEnd/>
            <a:tailEnd/>
          </a:ln>
        </p:spPr>
      </p:cxnSp>
      <p:graphicFrame>
        <p:nvGraphicFramePr>
          <p:cNvPr id="9" name="Table 8"/>
          <p:cNvGraphicFramePr>
            <a:graphicFrameLocks noGrp="1"/>
          </p:cNvGraphicFramePr>
          <p:nvPr/>
        </p:nvGraphicFramePr>
        <p:xfrm>
          <a:off x="548680" y="4139952"/>
          <a:ext cx="4208780" cy="3291840"/>
        </p:xfrm>
        <a:graphic>
          <a:graphicData uri="http://schemas.openxmlformats.org/drawingml/2006/table">
            <a:tbl>
              <a:tblPr/>
              <a:tblGrid>
                <a:gridCol w="4208780">
                  <a:extLst>
                    <a:ext uri="{9D8B030D-6E8A-4147-A177-3AD203B41FA5}">
                      <a16:colId xmlns:a16="http://schemas.microsoft.com/office/drawing/2014/main" val="20000"/>
                    </a:ext>
                  </a:extLst>
                </a:gridCol>
              </a:tblGrid>
              <a:tr h="274320">
                <a:tc>
                  <a:txBody>
                    <a:bodyPr/>
                    <a:lstStyle/>
                    <a:p>
                      <a:pPr>
                        <a:lnSpc>
                          <a:spcPct val="150000"/>
                        </a:lnSpc>
                        <a:spcBef>
                          <a:spcPts val="400"/>
                        </a:spcBef>
                        <a:spcAft>
                          <a:spcPts val="400"/>
                        </a:spcAft>
                      </a:pPr>
                      <a:endParaRPr lang="en-GB" sz="1200" dirty="0">
                        <a:latin typeface="Trebuchet MS"/>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0"/>
                  </a:ext>
                </a:extLst>
              </a:tr>
              <a:tr h="274320">
                <a:tc>
                  <a:txBody>
                    <a:bodyPr/>
                    <a:lstStyle/>
                    <a:p>
                      <a:pPr>
                        <a:lnSpc>
                          <a:spcPct val="150000"/>
                        </a:lnSpc>
                        <a:spcBef>
                          <a:spcPts val="400"/>
                        </a:spcBef>
                        <a:spcAft>
                          <a:spcPts val="400"/>
                        </a:spcAft>
                      </a:pPr>
                      <a:r>
                        <a:rPr lang="en-GB" sz="1200" dirty="0">
                          <a:latin typeface="Trebuchet MS"/>
                          <a:ea typeface="Times New Roman"/>
                          <a:cs typeface="Times New Roman"/>
                        </a:rPr>
                        <a:t>Term Dates</a:t>
                      </a:r>
                      <a:endParaRPr lang="en-GB" sz="1200" dirty="0">
                        <a:latin typeface="Times New Roman"/>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1"/>
                  </a:ext>
                </a:extLst>
              </a:tr>
              <a:tr h="274320">
                <a:tc>
                  <a:txBody>
                    <a:bodyPr/>
                    <a:lstStyle/>
                    <a:p>
                      <a:pPr>
                        <a:lnSpc>
                          <a:spcPct val="150000"/>
                        </a:lnSpc>
                        <a:spcBef>
                          <a:spcPts val="400"/>
                        </a:spcBef>
                        <a:spcAft>
                          <a:spcPts val="400"/>
                        </a:spcAft>
                      </a:pPr>
                      <a:r>
                        <a:rPr lang="en-GB" sz="1200" dirty="0">
                          <a:latin typeface="Trebuchet MS"/>
                          <a:ea typeface="Times New Roman"/>
                          <a:cs typeface="Times New Roman"/>
                        </a:rPr>
                        <a:t>Curriculum</a:t>
                      </a:r>
                      <a:endParaRPr lang="en-GB" sz="1200" dirty="0">
                        <a:latin typeface="Times New Roman"/>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2"/>
                  </a:ext>
                </a:extLst>
              </a:tr>
              <a:tr h="274320">
                <a:tc>
                  <a:txBody>
                    <a:bodyPr/>
                    <a:lstStyle/>
                    <a:p>
                      <a:pPr>
                        <a:lnSpc>
                          <a:spcPct val="150000"/>
                        </a:lnSpc>
                        <a:spcBef>
                          <a:spcPts val="400"/>
                        </a:spcBef>
                        <a:spcAft>
                          <a:spcPts val="400"/>
                        </a:spcAft>
                      </a:pPr>
                      <a:r>
                        <a:rPr lang="en-GB" sz="1200" dirty="0">
                          <a:latin typeface="Trebuchet MS"/>
                          <a:ea typeface="Times New Roman"/>
                          <a:cs typeface="Times New Roman"/>
                        </a:rPr>
                        <a:t>Homework Policy</a:t>
                      </a:r>
                      <a:endParaRPr lang="en-GB" sz="1200" dirty="0">
                        <a:latin typeface="Times New Roman"/>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3"/>
                  </a:ext>
                </a:extLst>
              </a:tr>
              <a:tr h="274320">
                <a:tc>
                  <a:txBody>
                    <a:bodyPr/>
                    <a:lstStyle/>
                    <a:p>
                      <a:pPr>
                        <a:lnSpc>
                          <a:spcPct val="150000"/>
                        </a:lnSpc>
                        <a:spcBef>
                          <a:spcPts val="400"/>
                        </a:spcBef>
                        <a:spcAft>
                          <a:spcPts val="400"/>
                        </a:spcAft>
                      </a:pPr>
                      <a:r>
                        <a:rPr lang="en-GB" sz="1200" dirty="0">
                          <a:latin typeface="Trebuchet MS"/>
                          <a:ea typeface="Times New Roman"/>
                          <a:cs typeface="Times New Roman"/>
                        </a:rPr>
                        <a:t>How you can Help with Writing</a:t>
                      </a:r>
                      <a:endParaRPr lang="en-GB" sz="1200" dirty="0">
                        <a:latin typeface="Times New Roman"/>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4"/>
                  </a:ext>
                </a:extLst>
              </a:tr>
              <a:tr h="274320">
                <a:tc>
                  <a:txBody>
                    <a:bodyPr/>
                    <a:lstStyle/>
                    <a:p>
                      <a:pPr>
                        <a:lnSpc>
                          <a:spcPct val="150000"/>
                        </a:lnSpc>
                        <a:spcBef>
                          <a:spcPts val="400"/>
                        </a:spcBef>
                        <a:spcAft>
                          <a:spcPts val="400"/>
                        </a:spcAft>
                      </a:pPr>
                      <a:r>
                        <a:rPr lang="en-GB" sz="1200" dirty="0">
                          <a:latin typeface="Trebuchet MS"/>
                          <a:ea typeface="Times New Roman"/>
                          <a:cs typeface="Times New Roman"/>
                        </a:rPr>
                        <a:t>How to Help at Home</a:t>
                      </a:r>
                      <a:endParaRPr lang="en-GB" sz="1200" dirty="0">
                        <a:latin typeface="Times New Roman"/>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5"/>
                  </a:ext>
                </a:extLst>
              </a:tr>
              <a:tr h="274320">
                <a:tc>
                  <a:txBody>
                    <a:bodyPr/>
                    <a:lstStyle/>
                    <a:p>
                      <a:pPr>
                        <a:lnSpc>
                          <a:spcPct val="150000"/>
                        </a:lnSpc>
                        <a:spcBef>
                          <a:spcPts val="400"/>
                        </a:spcBef>
                        <a:spcAft>
                          <a:spcPts val="400"/>
                        </a:spcAft>
                      </a:pPr>
                      <a:r>
                        <a:rPr lang="en-GB" sz="1200" dirty="0">
                          <a:latin typeface="Trebuchet MS" pitchFamily="34" charset="0"/>
                          <a:ea typeface="Times New Roman"/>
                          <a:cs typeface="Times New Roman"/>
                        </a:rPr>
                        <a:t>Year 6 Vocabulary</a:t>
                      </a:r>
                    </a:p>
                  </a:txBody>
                  <a:tcPr marL="68580" marR="68580" marT="0" marB="0">
                    <a:lnL>
                      <a:noFill/>
                    </a:lnL>
                    <a:lnR>
                      <a:noFill/>
                    </a:lnR>
                    <a:lnT>
                      <a:noFill/>
                    </a:lnT>
                    <a:lnB>
                      <a:noFill/>
                    </a:lnB>
                  </a:tcPr>
                </a:tc>
                <a:extLst>
                  <a:ext uri="{0D108BD9-81ED-4DB2-BD59-A6C34878D82A}">
                    <a16:rowId xmlns:a16="http://schemas.microsoft.com/office/drawing/2014/main" val="10006"/>
                  </a:ext>
                </a:extLst>
              </a:tr>
              <a:tr h="274320">
                <a:tc>
                  <a:txBody>
                    <a:bodyPr/>
                    <a:lstStyle/>
                    <a:p>
                      <a:pPr>
                        <a:lnSpc>
                          <a:spcPct val="150000"/>
                        </a:lnSpc>
                        <a:spcBef>
                          <a:spcPts val="400"/>
                        </a:spcBef>
                        <a:spcAft>
                          <a:spcPts val="400"/>
                        </a:spcAft>
                      </a:pPr>
                      <a:r>
                        <a:rPr lang="en-GB" sz="1200" dirty="0">
                          <a:latin typeface="Trebuchet MS"/>
                          <a:ea typeface="Times New Roman"/>
                          <a:cs typeface="Times New Roman"/>
                        </a:rPr>
                        <a:t>Teacher Assessment using Target Tracker</a:t>
                      </a:r>
                      <a:endParaRPr lang="en-GB" sz="1200" dirty="0">
                        <a:latin typeface="Times New Roman"/>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7"/>
                  </a:ext>
                </a:extLst>
              </a:tr>
              <a:tr h="274320">
                <a:tc>
                  <a:txBody>
                    <a:bodyPr/>
                    <a:lstStyle/>
                    <a:p>
                      <a:pPr>
                        <a:lnSpc>
                          <a:spcPct val="150000"/>
                        </a:lnSpc>
                        <a:spcBef>
                          <a:spcPts val="400"/>
                        </a:spcBef>
                        <a:spcAft>
                          <a:spcPts val="400"/>
                        </a:spcAft>
                      </a:pPr>
                      <a:r>
                        <a:rPr lang="en-GB" sz="1200" dirty="0">
                          <a:latin typeface="Trebuchet MS"/>
                          <a:ea typeface="Times New Roman"/>
                          <a:cs typeface="Times New Roman"/>
                        </a:rPr>
                        <a:t>Registration</a:t>
                      </a:r>
                      <a:endParaRPr lang="en-GB" sz="1200" dirty="0">
                        <a:latin typeface="Times New Roman"/>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8"/>
                  </a:ext>
                </a:extLst>
              </a:tr>
              <a:tr h="274320">
                <a:tc>
                  <a:txBody>
                    <a:bodyPr/>
                    <a:lstStyle/>
                    <a:p>
                      <a:pPr>
                        <a:lnSpc>
                          <a:spcPct val="150000"/>
                        </a:lnSpc>
                        <a:spcBef>
                          <a:spcPts val="400"/>
                        </a:spcBef>
                        <a:spcAft>
                          <a:spcPts val="400"/>
                        </a:spcAft>
                      </a:pPr>
                      <a:r>
                        <a:rPr lang="en-GB" sz="1200" dirty="0">
                          <a:latin typeface="Trebuchet MS"/>
                          <a:ea typeface="Times New Roman"/>
                          <a:cs typeface="Times New Roman"/>
                        </a:rPr>
                        <a:t>School Uniform</a:t>
                      </a:r>
                      <a:endParaRPr lang="en-GB" sz="1200" dirty="0">
                        <a:latin typeface="Times New Roman"/>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9"/>
                  </a:ext>
                </a:extLst>
              </a:tr>
              <a:tr h="274320">
                <a:tc>
                  <a:txBody>
                    <a:bodyPr/>
                    <a:lstStyle/>
                    <a:p>
                      <a:pPr>
                        <a:lnSpc>
                          <a:spcPct val="150000"/>
                        </a:lnSpc>
                        <a:spcBef>
                          <a:spcPts val="400"/>
                        </a:spcBef>
                        <a:spcAft>
                          <a:spcPts val="400"/>
                        </a:spcAft>
                      </a:pPr>
                      <a:r>
                        <a:rPr lang="en-GB" sz="1200" dirty="0">
                          <a:latin typeface="Trebuchet MS"/>
                          <a:ea typeface="Times New Roman"/>
                          <a:cs typeface="Times New Roman"/>
                        </a:rPr>
                        <a:t>First Aid and Medication</a:t>
                      </a:r>
                      <a:endParaRPr lang="en-GB" sz="1200" dirty="0">
                        <a:latin typeface="Times New Roman"/>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10"/>
                  </a:ext>
                </a:extLst>
              </a:tr>
              <a:tr h="274320">
                <a:tc>
                  <a:txBody>
                    <a:bodyPr/>
                    <a:lstStyle/>
                    <a:p>
                      <a:pPr>
                        <a:lnSpc>
                          <a:spcPct val="150000"/>
                        </a:lnSpc>
                        <a:spcBef>
                          <a:spcPts val="400"/>
                        </a:spcBef>
                        <a:spcAft>
                          <a:spcPts val="400"/>
                        </a:spcAft>
                      </a:pPr>
                      <a:r>
                        <a:rPr lang="en-GB" sz="1200" dirty="0">
                          <a:latin typeface="Trebuchet MS"/>
                          <a:ea typeface="Times New Roman"/>
                          <a:cs typeface="Times New Roman"/>
                        </a:rPr>
                        <a:t>Inhalers and Auto Injector Devices</a:t>
                      </a:r>
                      <a:endParaRPr lang="en-GB" sz="1200" dirty="0">
                        <a:latin typeface="Times New Roman"/>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11"/>
                  </a:ext>
                </a:extLst>
              </a:tr>
            </a:tbl>
          </a:graphicData>
        </a:graphic>
      </p:graphicFrame>
      <p:sp>
        <p:nvSpPr>
          <p:cNvPr id="1025" name="Rectangle 1"/>
          <p:cNvSpPr>
            <a:spLocks noChangeArrowheads="1"/>
          </p:cNvSpPr>
          <p:nvPr/>
        </p:nvSpPr>
        <p:spPr bwMode="auto">
          <a:xfrm>
            <a:off x="55320" y="8342201"/>
            <a:ext cx="6747361" cy="2616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This pack contains information only, contact and permissions information will be circulated separately.</a:t>
            </a:r>
            <a:endParaRPr kumimoji="0" lang="en-GB"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165968"/>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Trebuchet MS" pitchFamily="34" charset="0"/>
                <a:cs typeface="Arial" pitchFamily="34" charset="0"/>
              </a:rPr>
              <a:t>YEAR 4 INFORMATION</a:t>
            </a:r>
            <a:endParaRPr kumimoji="0" lang="en-GB" sz="2800" b="1" i="0" u="none" strike="noStrike" cap="none" normalizeH="0" baseline="0" dirty="0">
              <a:ln>
                <a:noFill/>
              </a:ln>
              <a:solidFill>
                <a:srgbClr val="FF0000"/>
              </a:solidFill>
              <a:effectLst/>
              <a:latin typeface="Trebuchet MS" pitchFamily="34" charset="0"/>
              <a:cs typeface="Arial" pitchFamily="34" charset="0"/>
            </a:endParaRPr>
          </a:p>
        </p:txBody>
      </p:sp>
      <p:sp>
        <p:nvSpPr>
          <p:cNvPr id="11" name="Rectangle 1"/>
          <p:cNvSpPr>
            <a:spLocks noChangeArrowheads="1"/>
          </p:cNvSpPr>
          <p:nvPr/>
        </p:nvSpPr>
        <p:spPr bwMode="auto">
          <a:xfrm>
            <a:off x="377280" y="941038"/>
            <a:ext cx="6264696"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Year </a:t>
            </a:r>
            <a:r>
              <a:rPr lang="en-GB" sz="1200" dirty="0">
                <a:solidFill>
                  <a:srgbClr val="000000"/>
                </a:solidFill>
                <a:latin typeface="Trebuchet MS" pitchFamily="34" charset="0"/>
                <a:ea typeface="Arial Unicode MS" pitchFamily="34" charset="-128"/>
                <a:cs typeface="Times New Roman" pitchFamily="18" charset="0"/>
              </a:rPr>
              <a:t>6</a:t>
            </a:r>
            <a:r>
              <a:rPr kumimoji="0" lang="en-GB" sz="1200" b="0"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 is part of Key Stage 2 (KS2) which consists of Years 3 to 6.  We will often abbreviate Year </a:t>
            </a:r>
            <a:r>
              <a:rPr lang="en-GB" sz="1200" dirty="0">
                <a:solidFill>
                  <a:srgbClr val="000000"/>
                </a:solidFill>
                <a:latin typeface="Trebuchet MS" pitchFamily="34" charset="0"/>
                <a:ea typeface="Arial Unicode MS" pitchFamily="34" charset="-128"/>
                <a:cs typeface="Times New Roman" pitchFamily="18" charset="0"/>
              </a:rPr>
              <a:t>6</a:t>
            </a:r>
            <a:r>
              <a:rPr kumimoji="0" lang="en-GB" sz="1200" b="0"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 to Y6 or use the class name e.g. </a:t>
            </a:r>
            <a:r>
              <a:rPr lang="en-GB" sz="1200" dirty="0">
                <a:solidFill>
                  <a:srgbClr val="000000"/>
                </a:solidFill>
                <a:latin typeface="Trebuchet MS" pitchFamily="34" charset="0"/>
                <a:ea typeface="Arial Unicode MS" pitchFamily="34" charset="-128"/>
                <a:cs typeface="Times New Roman" pitchFamily="18" charset="0"/>
              </a:rPr>
              <a:t>6N </a:t>
            </a:r>
            <a:r>
              <a:rPr kumimoji="0" lang="en-GB" sz="1200" b="0"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(Mr North) and 6V (Miss Vessey).  </a:t>
            </a:r>
            <a:r>
              <a:rPr kumimoji="0" lang="en-GB" sz="1200" b="0" i="0" u="none" strike="noStrike" cap="none" normalizeH="0" baseline="0" dirty="0">
                <a:ln>
                  <a:noFill/>
                </a:ln>
                <a:effectLst/>
                <a:latin typeface="Trebuchet MS" pitchFamily="34" charset="0"/>
                <a:ea typeface="Arial Unicode MS" pitchFamily="34" charset="-128"/>
                <a:cs typeface="Times New Roman" pitchFamily="18" charset="0"/>
              </a:rPr>
              <a:t>The </a:t>
            </a:r>
            <a:r>
              <a:rPr lang="en-GB" sz="1200" dirty="0">
                <a:latin typeface="Trebuchet MS" pitchFamily="34" charset="0"/>
                <a:ea typeface="Arial Unicode MS" pitchFamily="34" charset="-128"/>
                <a:cs typeface="Times New Roman" pitchFamily="18" charset="0"/>
              </a:rPr>
              <a:t>Phase Leader is </a:t>
            </a:r>
            <a:r>
              <a:rPr kumimoji="0" lang="en-GB" sz="1200" b="0" i="0" u="none" strike="noStrike" cap="none" normalizeH="0" dirty="0">
                <a:ln>
                  <a:noFill/>
                </a:ln>
                <a:effectLst/>
                <a:latin typeface="Trebuchet MS" pitchFamily="34" charset="0"/>
                <a:ea typeface="Arial Unicode MS" pitchFamily="34" charset="-128"/>
                <a:cs typeface="Times New Roman" pitchFamily="18" charset="0"/>
              </a:rPr>
              <a:t>Mrs Joyce.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KS2 timings</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	8.4</a:t>
            </a:r>
            <a:r>
              <a:rPr lang="en-GB" sz="1200" dirty="0">
                <a:solidFill>
                  <a:srgbClr val="000000"/>
                </a:solidFill>
                <a:latin typeface="Trebuchet MS" pitchFamily="34" charset="0"/>
                <a:ea typeface="Arial Unicode MS" pitchFamily="34" charset="-128"/>
                <a:cs typeface="Times New Roman" pitchFamily="18" charset="0"/>
              </a:rPr>
              <a:t>0</a:t>
            </a:r>
            <a:r>
              <a:rPr kumimoji="0" lang="en-GB" sz="1200" b="0"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 am  		Morning </a:t>
            </a:r>
            <a:r>
              <a:rPr lang="en-GB" sz="1200" dirty="0">
                <a:solidFill>
                  <a:srgbClr val="000000"/>
                </a:solidFill>
                <a:latin typeface="Trebuchet MS" pitchFamily="34" charset="0"/>
                <a:ea typeface="Arial Unicode MS" pitchFamily="34" charset="-128"/>
                <a:cs typeface="Times New Roman" pitchFamily="18" charset="0"/>
              </a:rPr>
              <a:t>R</a:t>
            </a:r>
            <a:r>
              <a:rPr kumimoji="0" lang="en-GB" sz="1200" b="0"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egistration and Guided Reading</a:t>
            </a:r>
          </a:p>
          <a:p>
            <a:pPr eaLnBrk="0" fontAlgn="base" hangingPunct="0">
              <a:spcBef>
                <a:spcPct val="0"/>
              </a:spcBef>
              <a:spcAft>
                <a:spcPct val="0"/>
              </a:spcAft>
            </a:pPr>
            <a:r>
              <a:rPr lang="en-GB" sz="1200" dirty="0">
                <a:solidFill>
                  <a:srgbClr val="000000"/>
                </a:solidFill>
                <a:latin typeface="Trebuchet MS" pitchFamily="34" charset="0"/>
                <a:ea typeface="Arial Unicode MS" pitchFamily="34" charset="-128"/>
                <a:cs typeface="Times New Roman" pitchFamily="18" charset="0"/>
              </a:rPr>
              <a:t>                    9.20 am                            Lesson 1</a:t>
            </a:r>
          </a:p>
          <a:p>
            <a:pPr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	10.20 am	                    </a:t>
            </a:r>
            <a:r>
              <a:rPr lang="en-GB" sz="1200" dirty="0">
                <a:solidFill>
                  <a:srgbClr val="000000"/>
                </a:solidFill>
                <a:latin typeface="Trebuchet MS" pitchFamily="34" charset="0"/>
                <a:ea typeface="Arial Unicode MS" pitchFamily="34" charset="-128"/>
                <a:cs typeface="Times New Roman" pitchFamily="18" charset="0"/>
              </a:rPr>
              <a:t>Morning break</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	10:40 am	  	</a:t>
            </a:r>
            <a:r>
              <a:rPr lang="en-GB" sz="1200" dirty="0">
                <a:solidFill>
                  <a:srgbClr val="000000"/>
                </a:solidFill>
                <a:latin typeface="Trebuchet MS" pitchFamily="34" charset="0"/>
                <a:ea typeface="Arial Unicode MS" pitchFamily="34" charset="-128"/>
                <a:cs typeface="Times New Roman" pitchFamily="18" charset="0"/>
              </a:rPr>
              <a:t>L</a:t>
            </a:r>
            <a:r>
              <a:rPr kumimoji="0" lang="en-GB" sz="1200" b="0"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esson 2</a:t>
            </a:r>
          </a:p>
          <a:p>
            <a:pPr marL="0" marR="0" lvl="0" indent="0" algn="l" defTabSz="914400" rtl="0" eaLnBrk="0" fontAlgn="base" latinLnBrk="0" hangingPunct="0">
              <a:lnSpc>
                <a:spcPct val="100000"/>
              </a:lnSpc>
              <a:spcBef>
                <a:spcPct val="0"/>
              </a:spcBef>
              <a:spcAft>
                <a:spcPct val="0"/>
              </a:spcAft>
              <a:buClrTx/>
              <a:buSzTx/>
              <a:buFontTx/>
              <a:buNone/>
              <a:tabLst/>
            </a:pPr>
            <a:r>
              <a:rPr lang="en-GB" sz="1200" dirty="0">
                <a:solidFill>
                  <a:srgbClr val="000000"/>
                </a:solidFill>
                <a:latin typeface="Trebuchet MS" pitchFamily="34" charset="0"/>
                <a:ea typeface="Arial Unicode MS" pitchFamily="34" charset="-128"/>
                <a:cs typeface="Times New Roman" pitchFamily="18" charset="0"/>
              </a:rPr>
              <a:t>	11:40 am		Fit in 10</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	11:50 am	 	Morning lesson</a:t>
            </a:r>
            <a:r>
              <a:rPr kumimoji="0" lang="en-GB" sz="1200" b="0" i="0" u="none" strike="noStrike" cap="none" normalizeH="0" dirty="0">
                <a:ln>
                  <a:noFill/>
                </a:ln>
                <a:solidFill>
                  <a:srgbClr val="000000"/>
                </a:solidFill>
                <a:effectLst/>
                <a:latin typeface="Trebuchet MS" pitchFamily="34" charset="0"/>
                <a:ea typeface="Arial Unicode MS" pitchFamily="34" charset="-128"/>
                <a:cs typeface="Times New Roman" pitchFamily="18" charset="0"/>
              </a:rPr>
              <a:t> 3</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	12.45 pm     		Lunch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	1.30 pm		Afternoon registration + Afternoon lessons</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	3.15 pm		Home time</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GB" sz="1200" dirty="0">
              <a:solidFill>
                <a:srgbClr val="000000"/>
              </a:solidFill>
              <a:latin typeface="Trebuchet MS" pitchFamily="34" charset="0"/>
              <a:ea typeface="Arial Unicode MS" pitchFamily="34"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GB" sz="1200" dirty="0">
                <a:solidFill>
                  <a:srgbClr val="000000"/>
                </a:solidFill>
                <a:latin typeface="Trebuchet MS" pitchFamily="34" charset="0"/>
                <a:ea typeface="Arial Unicode MS" pitchFamily="34" charset="-128"/>
                <a:cs typeface="Times New Roman" pitchFamily="18" charset="0"/>
              </a:rPr>
              <a:t>Assemblies will be held every day; timings vary throughout the week.</a:t>
            </a:r>
          </a:p>
          <a:p>
            <a:pPr marL="0" marR="0" lvl="0" indent="0" algn="l" defTabSz="914400" rtl="0" eaLnBrk="0" fontAlgn="base" latinLnBrk="0" hangingPunct="0">
              <a:lnSpc>
                <a:spcPct val="100000"/>
              </a:lnSpc>
              <a:spcBef>
                <a:spcPct val="0"/>
              </a:spcBef>
              <a:spcAft>
                <a:spcPct val="0"/>
              </a:spcAft>
              <a:buClrTx/>
              <a:buSzTx/>
              <a:buFontTx/>
              <a:buNone/>
              <a:tabLst/>
            </a:pPr>
            <a:endParaRPr lang="en-GB" sz="1200" dirty="0">
              <a:solidFill>
                <a:srgbClr val="000000"/>
              </a:solidFill>
              <a:latin typeface="Trebuchet MS" pitchFamily="34" charset="0"/>
              <a:ea typeface="Arial Unicode MS" pitchFamily="34"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1" i="0" u="sng"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PE Days</a:t>
            </a:r>
            <a:endParaRPr lang="en-GB" sz="1200" b="1" u="sng" dirty="0">
              <a:latin typeface="Trebuchet MS" pitchFamily="34" charset="0"/>
              <a:ea typeface="Arial Unicode MS" pitchFamily="34" charset="-128"/>
              <a:cs typeface="Times New Roman" pitchFamily="18" charset="0"/>
            </a:endParaRPr>
          </a:p>
          <a:p>
            <a:pPr eaLnBrk="0" fontAlgn="base" hangingPunct="0">
              <a:spcBef>
                <a:spcPct val="0"/>
              </a:spcBef>
              <a:spcAft>
                <a:spcPct val="0"/>
              </a:spcAft>
            </a:pPr>
            <a:r>
              <a:rPr lang="en-GB" sz="1200" dirty="0">
                <a:latin typeface="Trebuchet MS" pitchFamily="34" charset="0"/>
                <a:ea typeface="Arial Unicode MS" pitchFamily="34" charset="-128"/>
                <a:cs typeface="Times New Roman" pitchFamily="18" charset="0"/>
              </a:rPr>
              <a:t>Indoor 6N: </a:t>
            </a:r>
            <a:r>
              <a:rPr lang="en-GB" sz="1200" dirty="0" smtClean="0">
                <a:latin typeface="Trebuchet MS" pitchFamily="34" charset="0"/>
                <a:ea typeface="Arial Unicode MS" pitchFamily="34" charset="-128"/>
                <a:cs typeface="Times New Roman" pitchFamily="18" charset="0"/>
              </a:rPr>
              <a:t>Thursday </a:t>
            </a:r>
            <a:r>
              <a:rPr lang="en-GB" sz="1200" dirty="0">
                <a:latin typeface="Trebuchet MS" pitchFamily="34" charset="0"/>
                <a:ea typeface="Arial Unicode MS" pitchFamily="34" charset="-128"/>
                <a:cs typeface="Times New Roman" pitchFamily="18" charset="0"/>
              </a:rPr>
              <a:t>(No P.E kits</a:t>
            </a:r>
            <a:r>
              <a:rPr lang="en-GB" sz="1200" dirty="0" smtClean="0">
                <a:latin typeface="Trebuchet MS" pitchFamily="34" charset="0"/>
                <a:ea typeface="Arial Unicode MS" pitchFamily="34" charset="-128"/>
                <a:cs typeface="Times New Roman" pitchFamily="18" charset="0"/>
              </a:rPr>
              <a:t>) Outdoor Tuesdays </a:t>
            </a:r>
            <a:r>
              <a:rPr lang="en-GB" sz="1200" dirty="0">
                <a:latin typeface="Trebuchet MS" pitchFamily="34" charset="0"/>
                <a:ea typeface="Arial Unicode MS" pitchFamily="34" charset="-128"/>
                <a:cs typeface="Times New Roman" pitchFamily="18" charset="0"/>
              </a:rPr>
              <a:t>and Wednesdays (full P.E </a:t>
            </a:r>
            <a:r>
              <a:rPr lang="en-GB" sz="1200" dirty="0" smtClean="0">
                <a:latin typeface="Trebuchet MS" pitchFamily="34" charset="0"/>
                <a:ea typeface="Arial Unicode MS" pitchFamily="34" charset="-128"/>
                <a:cs typeface="Times New Roman" pitchFamily="18" charset="0"/>
              </a:rPr>
              <a:t>kits)</a:t>
            </a:r>
          </a:p>
          <a:p>
            <a:pPr eaLnBrk="0" fontAlgn="base" hangingPunct="0">
              <a:spcBef>
                <a:spcPct val="0"/>
              </a:spcBef>
              <a:spcAft>
                <a:spcPct val="0"/>
              </a:spcAft>
            </a:pPr>
            <a:endParaRPr lang="en-GB" sz="1200" dirty="0">
              <a:latin typeface="Trebuchet MS" pitchFamily="34" charset="0"/>
              <a:ea typeface="Arial Unicode MS" pitchFamily="34" charset="-128"/>
              <a:cs typeface="Times New Roman" pitchFamily="18" charset="0"/>
            </a:endParaRPr>
          </a:p>
          <a:p>
            <a:pPr eaLnBrk="0" fontAlgn="base" hangingPunct="0">
              <a:spcBef>
                <a:spcPct val="0"/>
              </a:spcBef>
              <a:spcAft>
                <a:spcPct val="0"/>
              </a:spcAft>
            </a:pPr>
            <a:r>
              <a:rPr lang="en-GB" sz="1200" dirty="0">
                <a:latin typeface="Trebuchet MS" pitchFamily="34" charset="0"/>
                <a:ea typeface="Arial Unicode MS" pitchFamily="34" charset="-128"/>
                <a:cs typeface="Times New Roman" pitchFamily="18" charset="0"/>
              </a:rPr>
              <a:t>Indoor 6V: Monday (No P.E kits</a:t>
            </a:r>
            <a:r>
              <a:rPr lang="en-GB" sz="1200" dirty="0" smtClean="0">
                <a:latin typeface="Trebuchet MS" pitchFamily="34" charset="0"/>
                <a:ea typeface="Arial Unicode MS" pitchFamily="34" charset="-128"/>
                <a:cs typeface="Times New Roman" pitchFamily="18" charset="0"/>
              </a:rPr>
              <a:t>) Outdoor Wednesdays </a:t>
            </a:r>
            <a:r>
              <a:rPr lang="en-GB" sz="1200" dirty="0">
                <a:latin typeface="Trebuchet MS" pitchFamily="34" charset="0"/>
                <a:ea typeface="Arial Unicode MS" pitchFamily="34" charset="-128"/>
                <a:cs typeface="Times New Roman" pitchFamily="18" charset="0"/>
              </a:rPr>
              <a:t>and Fridays (full P.E </a:t>
            </a:r>
            <a:r>
              <a:rPr lang="en-GB" sz="1200" dirty="0" smtClean="0">
                <a:latin typeface="Trebuchet MS" pitchFamily="34" charset="0"/>
                <a:ea typeface="Arial Unicode MS" pitchFamily="34" charset="-128"/>
                <a:cs typeface="Times New Roman" pitchFamily="18" charset="0"/>
              </a:rPr>
              <a:t>kits)</a:t>
            </a:r>
            <a:endParaRPr lang="en-GB" sz="1200" dirty="0">
              <a:latin typeface="Trebuchet MS" pitchFamily="34" charset="0"/>
              <a:ea typeface="Arial Unicode MS" pitchFamily="34"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Homework Schedule</a:t>
            </a:r>
            <a:endParaRPr kumimoji="0" lang="en-GB" sz="1200" b="1" i="0" u="sng" strike="noStrike" cap="none" normalizeH="0" baseline="0" dirty="0">
              <a:ln>
                <a:noFill/>
              </a:ln>
              <a:solidFill>
                <a:srgbClr val="FF0000"/>
              </a:solidFill>
              <a:effectLst/>
              <a:latin typeface="Trebuchet MS" pitchFamily="34" charset="0"/>
              <a:cs typeface="Arial" pitchFamily="34" charset="0"/>
            </a:endParaRPr>
          </a:p>
        </p:txBody>
      </p:sp>
      <p:graphicFrame>
        <p:nvGraphicFramePr>
          <p:cNvPr id="12" name="Table 11"/>
          <p:cNvGraphicFramePr>
            <a:graphicFrameLocks noGrp="1"/>
          </p:cNvGraphicFramePr>
          <p:nvPr>
            <p:extLst>
              <p:ext uri="{D42A27DB-BD31-4B8C-83A1-F6EECF244321}">
                <p14:modId xmlns:p14="http://schemas.microsoft.com/office/powerpoint/2010/main" val="23826652"/>
              </p:ext>
            </p:extLst>
          </p:nvPr>
        </p:nvGraphicFramePr>
        <p:xfrm>
          <a:off x="859023" y="4996908"/>
          <a:ext cx="5112570" cy="484667"/>
        </p:xfrm>
        <a:graphic>
          <a:graphicData uri="http://schemas.openxmlformats.org/drawingml/2006/table">
            <a:tbl>
              <a:tblPr/>
              <a:tblGrid>
                <a:gridCol w="1022514">
                  <a:extLst>
                    <a:ext uri="{9D8B030D-6E8A-4147-A177-3AD203B41FA5}">
                      <a16:colId xmlns:a16="http://schemas.microsoft.com/office/drawing/2014/main" val="20000"/>
                    </a:ext>
                  </a:extLst>
                </a:gridCol>
                <a:gridCol w="1022514">
                  <a:extLst>
                    <a:ext uri="{9D8B030D-6E8A-4147-A177-3AD203B41FA5}">
                      <a16:colId xmlns:a16="http://schemas.microsoft.com/office/drawing/2014/main" val="20001"/>
                    </a:ext>
                  </a:extLst>
                </a:gridCol>
                <a:gridCol w="1022514">
                  <a:extLst>
                    <a:ext uri="{9D8B030D-6E8A-4147-A177-3AD203B41FA5}">
                      <a16:colId xmlns:a16="http://schemas.microsoft.com/office/drawing/2014/main" val="20002"/>
                    </a:ext>
                  </a:extLst>
                </a:gridCol>
                <a:gridCol w="1022514">
                  <a:extLst>
                    <a:ext uri="{9D8B030D-6E8A-4147-A177-3AD203B41FA5}">
                      <a16:colId xmlns:a16="http://schemas.microsoft.com/office/drawing/2014/main" val="20003"/>
                    </a:ext>
                  </a:extLst>
                </a:gridCol>
                <a:gridCol w="1022514">
                  <a:extLst>
                    <a:ext uri="{9D8B030D-6E8A-4147-A177-3AD203B41FA5}">
                      <a16:colId xmlns:a16="http://schemas.microsoft.com/office/drawing/2014/main" val="20004"/>
                    </a:ext>
                  </a:extLst>
                </a:gridCol>
              </a:tblGrid>
              <a:tr h="162560">
                <a:tc>
                  <a:txBody>
                    <a:bodyPr/>
                    <a:lstStyle/>
                    <a:p>
                      <a:pPr>
                        <a:spcAft>
                          <a:spcPts val="0"/>
                        </a:spcAft>
                      </a:pPr>
                      <a:r>
                        <a:rPr lang="en-GB" sz="1100" dirty="0">
                          <a:solidFill>
                            <a:srgbClr val="000000"/>
                          </a:solidFill>
                          <a:latin typeface="Trebuchet MS"/>
                          <a:ea typeface="Arial Unicode MS"/>
                          <a:cs typeface="Times New Roman"/>
                        </a:rPr>
                        <a:t>Monday</a:t>
                      </a:r>
                      <a:endParaRPr lang="en-GB" sz="11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100" dirty="0">
                          <a:solidFill>
                            <a:srgbClr val="000000"/>
                          </a:solidFill>
                          <a:latin typeface="Trebuchet MS"/>
                          <a:ea typeface="Arial Unicode MS"/>
                          <a:cs typeface="Times New Roman"/>
                        </a:rPr>
                        <a:t>Tuesday</a:t>
                      </a:r>
                      <a:endParaRPr lang="en-GB" sz="11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100" dirty="0">
                          <a:solidFill>
                            <a:srgbClr val="000000"/>
                          </a:solidFill>
                          <a:latin typeface="Trebuchet MS"/>
                          <a:ea typeface="Arial Unicode MS"/>
                          <a:cs typeface="Times New Roman"/>
                        </a:rPr>
                        <a:t>Wednesday </a:t>
                      </a:r>
                      <a:endParaRPr lang="en-GB" sz="11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100" dirty="0">
                          <a:solidFill>
                            <a:srgbClr val="000000"/>
                          </a:solidFill>
                          <a:latin typeface="Trebuchet MS"/>
                          <a:ea typeface="Arial Unicode MS"/>
                          <a:cs typeface="Times New Roman"/>
                        </a:rPr>
                        <a:t>Thursday</a:t>
                      </a:r>
                      <a:endParaRPr lang="en-GB" sz="11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100" dirty="0">
                          <a:solidFill>
                            <a:srgbClr val="000000"/>
                          </a:solidFill>
                          <a:latin typeface="Trebuchet MS"/>
                          <a:ea typeface="Arial Unicode MS"/>
                          <a:cs typeface="Times New Roman"/>
                        </a:rPr>
                        <a:t>Friday</a:t>
                      </a:r>
                      <a:endParaRPr lang="en-GB" sz="11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17027">
                <a:tc>
                  <a:txBody>
                    <a:bodyPr/>
                    <a:lstStyle/>
                    <a:p>
                      <a:pPr algn="ctr">
                        <a:spcBef>
                          <a:spcPts val="300"/>
                        </a:spcBef>
                        <a:spcAft>
                          <a:spcPts val="300"/>
                        </a:spcAft>
                      </a:pPr>
                      <a:r>
                        <a:rPr lang="en-GB" sz="1100" dirty="0">
                          <a:latin typeface="Trebuchet MS"/>
                          <a:ea typeface="Times New Roman"/>
                        </a:rPr>
                        <a:t>Century Tech</a:t>
                      </a:r>
                      <a:endParaRPr lang="en-GB" sz="1100" dirty="0">
                        <a:latin typeface="Times New Roman"/>
                        <a:ea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dirty="0">
                          <a:solidFill>
                            <a:srgbClr val="000000"/>
                          </a:solidFill>
                          <a:latin typeface="Trebuchet MS"/>
                          <a:ea typeface="Arial Unicode MS"/>
                          <a:cs typeface="Times New Roman"/>
                        </a:rPr>
                        <a:t>Century Tech</a:t>
                      </a:r>
                      <a:endParaRPr lang="en-GB" sz="11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solidFill>
                            <a:srgbClr val="000000"/>
                          </a:solidFill>
                          <a:latin typeface="Trebuchet MS"/>
                          <a:ea typeface="Arial Unicode MS"/>
                          <a:cs typeface="Times New Roman"/>
                        </a:rPr>
                        <a:t>Century Tech</a:t>
                      </a:r>
                      <a:endParaRPr lang="en-GB" sz="11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dirty="0">
                          <a:solidFill>
                            <a:srgbClr val="000000"/>
                          </a:solidFill>
                          <a:latin typeface="Trebuchet MS"/>
                          <a:ea typeface="Arial Unicode MS"/>
                          <a:cs typeface="Times New Roman"/>
                        </a:rPr>
                        <a:t>Century Tech</a:t>
                      </a:r>
                      <a:endParaRPr lang="en-GB" sz="11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dirty="0">
                          <a:solidFill>
                            <a:srgbClr val="000000"/>
                          </a:solidFill>
                          <a:latin typeface="Trebuchet MS"/>
                          <a:ea typeface="Arial Unicode MS"/>
                          <a:cs typeface="Times New Roman"/>
                        </a:rPr>
                        <a:t>No homework</a:t>
                      </a:r>
                      <a:endParaRPr lang="en-GB" sz="11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14" name="Rectangle 2"/>
          <p:cNvSpPr>
            <a:spLocks noChangeArrowheads="1"/>
          </p:cNvSpPr>
          <p:nvPr/>
        </p:nvSpPr>
        <p:spPr bwMode="auto">
          <a:xfrm>
            <a:off x="188640" y="5467454"/>
            <a:ext cx="6453336"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A Message from Year </a:t>
            </a:r>
            <a:r>
              <a:rPr lang="en-GB" sz="1200" b="1" dirty="0">
                <a:solidFill>
                  <a:srgbClr val="000000"/>
                </a:solidFill>
                <a:latin typeface="Trebuchet MS" pitchFamily="34" charset="0"/>
                <a:ea typeface="Arial Unicode MS" pitchFamily="34" charset="-128"/>
                <a:cs typeface="Times New Roman" pitchFamily="18" charset="0"/>
              </a:rPr>
              <a:t>6</a:t>
            </a:r>
            <a:endParaRPr kumimoji="0" lang="en-GB" sz="1200" b="1"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Welcome! We hope that you find all the information in this pack useful. If you have any questions after reading this Parent Pack or would like to talk to us about the year ahead, please do let us know so that we can arrange a time to meet with you. Please ensure children are equipped with their own sensible-sized pencil cases and a reading book ready for the school day. We look forward to welcoming your children into our classes! </a:t>
            </a: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a:latin typeface="Trebuchet MS" pitchFamily="34" charset="0"/>
              <a:ea typeface="Times New Roman" pitchFamily="18" charset="0"/>
              <a:cs typeface="Arial" pitchFamily="34" charset="0"/>
            </a:endParaRPr>
          </a:p>
          <a:p>
            <a:r>
              <a:rPr lang="en-GB" sz="1200" dirty="0">
                <a:latin typeface="Trebuchet MS" pitchFamily="34" charset="0"/>
              </a:rPr>
              <a:t> </a:t>
            </a:r>
          </a:p>
          <a:p>
            <a:pPr marL="0" marR="0" lvl="0" indent="0" algn="just" defTabSz="914400" rtl="0" eaLnBrk="0" fontAlgn="base" latinLnBrk="0" hangingPunct="0">
              <a:lnSpc>
                <a:spcPct val="100000"/>
              </a:lnSpc>
              <a:spcBef>
                <a:spcPct val="0"/>
              </a:spcBef>
              <a:spcAft>
                <a:spcPct val="0"/>
              </a:spcAft>
              <a:buClrTx/>
              <a:buSzTx/>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p:txBody>
      </p:sp>
      <p:sp>
        <p:nvSpPr>
          <p:cNvPr id="9"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Trebuchet MS" pitchFamily="34" charset="0"/>
                <a:cs typeface="Arial" pitchFamily="34" charset="0"/>
              </a:rPr>
              <a:t>YEAR 6 INFORMATION</a:t>
            </a:r>
            <a:endParaRPr kumimoji="0" lang="en-GB" sz="2800" b="1" i="0" u="none" strike="noStrike" cap="none" normalizeH="0" baseline="0" dirty="0">
              <a:ln>
                <a:noFill/>
              </a:ln>
              <a:solidFill>
                <a:srgbClr val="FF0000"/>
              </a:solidFill>
              <a:effectLst/>
              <a:latin typeface="Trebuchet MS" pitchFamily="34" charset="0"/>
              <a:cs typeface="Arial" pitchFamily="34" charset="0"/>
            </a:endParaRPr>
          </a:p>
        </p:txBody>
      </p:sp>
      <p:cxnSp>
        <p:nvCxnSpPr>
          <p:cNvPr id="10" name="AutoShape 3"/>
          <p:cNvCxnSpPr>
            <a:cxnSpLocks noChangeShapeType="1"/>
          </p:cNvCxnSpPr>
          <p:nvPr/>
        </p:nvCxnSpPr>
        <p:spPr bwMode="auto">
          <a:xfrm flipH="1">
            <a:off x="1830660" y="755576"/>
            <a:ext cx="4838700" cy="0"/>
          </a:xfrm>
          <a:prstGeom prst="straightConnector1">
            <a:avLst/>
          </a:prstGeom>
          <a:noFill/>
          <a:ln w="76200">
            <a:solidFill>
              <a:srgbClr val="FF0000"/>
            </a:solidFill>
            <a:round/>
            <a:headEnd/>
            <a:tailEnd/>
          </a:ln>
        </p:spPr>
      </p:cxnSp>
      <p:graphicFrame>
        <p:nvGraphicFramePr>
          <p:cNvPr id="15" name="Table 14"/>
          <p:cNvGraphicFramePr>
            <a:graphicFrameLocks noGrp="1"/>
          </p:cNvGraphicFramePr>
          <p:nvPr>
            <p:extLst>
              <p:ext uri="{D42A27DB-BD31-4B8C-83A1-F6EECF244321}">
                <p14:modId xmlns:p14="http://schemas.microsoft.com/office/powerpoint/2010/main" val="2990231761"/>
              </p:ext>
            </p:extLst>
          </p:nvPr>
        </p:nvGraphicFramePr>
        <p:xfrm>
          <a:off x="476672" y="7020272"/>
          <a:ext cx="5904655" cy="934287"/>
        </p:xfrm>
        <a:graphic>
          <a:graphicData uri="http://schemas.openxmlformats.org/drawingml/2006/table">
            <a:tbl>
              <a:tblPr/>
              <a:tblGrid>
                <a:gridCol w="1983801">
                  <a:extLst>
                    <a:ext uri="{9D8B030D-6E8A-4147-A177-3AD203B41FA5}">
                      <a16:colId xmlns:a16="http://schemas.microsoft.com/office/drawing/2014/main" val="20000"/>
                    </a:ext>
                  </a:extLst>
                </a:gridCol>
                <a:gridCol w="1960427">
                  <a:extLst>
                    <a:ext uri="{9D8B030D-6E8A-4147-A177-3AD203B41FA5}">
                      <a16:colId xmlns:a16="http://schemas.microsoft.com/office/drawing/2014/main" val="20001"/>
                    </a:ext>
                  </a:extLst>
                </a:gridCol>
                <a:gridCol w="1960427">
                  <a:extLst>
                    <a:ext uri="{9D8B030D-6E8A-4147-A177-3AD203B41FA5}">
                      <a16:colId xmlns:a16="http://schemas.microsoft.com/office/drawing/2014/main" val="1247473356"/>
                    </a:ext>
                  </a:extLst>
                </a:gridCol>
              </a:tblGrid>
              <a:tr h="162560">
                <a:tc>
                  <a:txBody>
                    <a:bodyPr/>
                    <a:lstStyle/>
                    <a:p>
                      <a:pPr algn="ctr">
                        <a:spcAft>
                          <a:spcPts val="0"/>
                        </a:spcAft>
                      </a:pPr>
                      <a:r>
                        <a:rPr lang="en-GB" sz="1100" b="1" dirty="0">
                          <a:latin typeface="Trebuchet MS" pitchFamily="34" charset="0"/>
                          <a:ea typeface="Times New Roman"/>
                          <a:cs typeface="Times New Roman"/>
                        </a:rPr>
                        <a:t>6V</a:t>
                      </a:r>
                      <a:r>
                        <a:rPr lang="en-GB" sz="1100" b="1" baseline="0" dirty="0">
                          <a:latin typeface="Trebuchet MS" pitchFamily="34" charset="0"/>
                          <a:ea typeface="Times New Roman"/>
                          <a:cs typeface="Times New Roman"/>
                        </a:rPr>
                        <a:t> </a:t>
                      </a:r>
                      <a:r>
                        <a:rPr lang="en-GB" sz="1100" b="1" dirty="0">
                          <a:latin typeface="Trebuchet MS" pitchFamily="34" charset="0"/>
                          <a:ea typeface="Times New Roman"/>
                          <a:cs typeface="Times New Roman"/>
                        </a:rPr>
                        <a:t>Class Teacher</a:t>
                      </a:r>
                      <a:endParaRPr lang="en-GB" sz="1100" dirty="0">
                        <a:latin typeface="Trebuchet MS" pitchFamily="34" charset="0"/>
                        <a:ea typeface="Times New Roman"/>
                        <a:cs typeface="Times New Roman"/>
                      </a:endParaRPr>
                    </a:p>
                  </a:txBody>
                  <a:tcPr marL="54190" marR="54190" marT="0" marB="0">
                    <a:lnL>
                      <a:noFill/>
                    </a:lnL>
                    <a:lnR>
                      <a:noFill/>
                    </a:lnR>
                    <a:lnT>
                      <a:noFill/>
                    </a:lnT>
                    <a:lnB>
                      <a:noFill/>
                    </a:lnB>
                  </a:tcPr>
                </a:tc>
                <a:tc>
                  <a:txBody>
                    <a:bodyPr/>
                    <a:lstStyle/>
                    <a:p>
                      <a:pPr algn="ctr">
                        <a:spcAft>
                          <a:spcPts val="0"/>
                        </a:spcAft>
                      </a:pPr>
                      <a:endParaRPr lang="en-GB" sz="1100" dirty="0">
                        <a:solidFill>
                          <a:schemeClr val="tx1"/>
                        </a:solidFill>
                        <a:latin typeface="Trebuchet MS" pitchFamily="34" charset="0"/>
                        <a:ea typeface="Times New Roman"/>
                        <a:cs typeface="Times New Roman"/>
                      </a:endParaRPr>
                    </a:p>
                  </a:txBody>
                  <a:tcPr marL="54190" marR="54190" marT="0" marB="0">
                    <a:lnL>
                      <a:noFill/>
                    </a:lnL>
                    <a:lnR>
                      <a:noFill/>
                    </a:lnR>
                    <a:lnT>
                      <a:noFill/>
                    </a:lnT>
                    <a:lnB>
                      <a:noFill/>
                    </a:lnB>
                  </a:tcPr>
                </a:tc>
                <a:tc>
                  <a:txBody>
                    <a:bodyPr/>
                    <a:lstStyle/>
                    <a:p>
                      <a:pPr algn="ctr">
                        <a:spcAft>
                          <a:spcPts val="0"/>
                        </a:spcAft>
                      </a:pPr>
                      <a:r>
                        <a:rPr lang="en-GB" sz="1100" b="1" dirty="0">
                          <a:solidFill>
                            <a:schemeClr val="tx1"/>
                          </a:solidFill>
                          <a:latin typeface="Trebuchet MS" pitchFamily="34" charset="0"/>
                          <a:ea typeface="Times New Roman"/>
                          <a:cs typeface="Times New Roman"/>
                        </a:rPr>
                        <a:t>6N Class Teacher</a:t>
                      </a:r>
                    </a:p>
                  </a:txBody>
                  <a:tcPr marL="54190" marR="54190" marT="0" marB="0">
                    <a:lnL>
                      <a:noFill/>
                    </a:lnL>
                    <a:lnR>
                      <a:noFill/>
                    </a:lnR>
                    <a:lnT>
                      <a:noFill/>
                    </a:lnT>
                    <a:lnB>
                      <a:noFill/>
                    </a:lnB>
                  </a:tcPr>
                </a:tc>
                <a:extLst>
                  <a:ext uri="{0D108BD9-81ED-4DB2-BD59-A6C34878D82A}">
                    <a16:rowId xmlns:a16="http://schemas.microsoft.com/office/drawing/2014/main" val="10000"/>
                  </a:ext>
                </a:extLst>
              </a:tr>
              <a:tr h="766647">
                <a:tc>
                  <a:txBody>
                    <a:bodyPr/>
                    <a:lstStyle/>
                    <a:p>
                      <a:pPr algn="ctr">
                        <a:spcAft>
                          <a:spcPts val="0"/>
                        </a:spcAft>
                      </a:pPr>
                      <a:r>
                        <a:rPr lang="en-GB" sz="1100" b="1" dirty="0">
                          <a:latin typeface="Trebuchet MS" pitchFamily="34" charset="0"/>
                          <a:ea typeface="Times New Roman"/>
                          <a:cs typeface="Times New Roman"/>
                        </a:rPr>
                        <a:t>Miss Vessey</a:t>
                      </a:r>
                      <a:endParaRPr lang="en-GB" sz="1100" dirty="0">
                        <a:latin typeface="Trebuchet MS" pitchFamily="34" charset="0"/>
                        <a:ea typeface="Times New Roman"/>
                        <a:cs typeface="Times New Roman"/>
                      </a:endParaRPr>
                    </a:p>
                    <a:p>
                      <a:pPr algn="ctr">
                        <a:spcAft>
                          <a:spcPts val="0"/>
                        </a:spcAft>
                      </a:pPr>
                      <a:r>
                        <a:rPr lang="en-GB" sz="1100" b="1" dirty="0">
                          <a:latin typeface="Trebuchet MS" pitchFamily="34" charset="0"/>
                          <a:ea typeface="Times New Roman"/>
                          <a:cs typeface="Times New Roman"/>
                        </a:rPr>
                        <a:t>                                                   </a:t>
                      </a:r>
                      <a:endParaRPr lang="en-GB" sz="1100" dirty="0">
                        <a:latin typeface="Trebuchet MS" pitchFamily="34" charset="0"/>
                        <a:ea typeface="Times New Roman"/>
                        <a:cs typeface="Times New Roman"/>
                      </a:endParaRPr>
                    </a:p>
                  </a:txBody>
                  <a:tcPr marL="54190" marR="54190" marT="0" marB="0">
                    <a:lnL>
                      <a:noFill/>
                    </a:lnL>
                    <a:lnR>
                      <a:noFill/>
                    </a:lnR>
                    <a:lnT>
                      <a:noFill/>
                    </a:lnT>
                    <a:lnB>
                      <a:noFill/>
                    </a:lnB>
                  </a:tcPr>
                </a:tc>
                <a:tc>
                  <a:txBody>
                    <a:bodyPr/>
                    <a:lstStyle/>
                    <a:p>
                      <a:pPr algn="ctr">
                        <a:spcAft>
                          <a:spcPts val="0"/>
                        </a:spcAft>
                      </a:pPr>
                      <a:endParaRPr lang="en-GB" sz="1100" dirty="0">
                        <a:solidFill>
                          <a:schemeClr val="tx1"/>
                        </a:solidFill>
                        <a:latin typeface="Trebuchet MS" pitchFamily="34" charset="0"/>
                        <a:ea typeface="Times New Roman"/>
                        <a:cs typeface="Times New Roman"/>
                      </a:endParaRPr>
                    </a:p>
                  </a:txBody>
                  <a:tcPr marL="54190" marR="54190" marT="0" marB="0">
                    <a:lnL>
                      <a:noFill/>
                    </a:lnL>
                    <a:lnR>
                      <a:noFill/>
                    </a:lnR>
                    <a:lnT>
                      <a:noFill/>
                    </a:lnT>
                    <a:lnB>
                      <a:noFill/>
                    </a:lnB>
                  </a:tcPr>
                </a:tc>
                <a:tc>
                  <a:txBody>
                    <a:bodyPr/>
                    <a:lstStyle/>
                    <a:p>
                      <a:pPr algn="ctr">
                        <a:spcAft>
                          <a:spcPts val="0"/>
                        </a:spcAft>
                      </a:pPr>
                      <a:r>
                        <a:rPr lang="en-GB" sz="1100" b="1" dirty="0">
                          <a:solidFill>
                            <a:schemeClr val="tx1"/>
                          </a:solidFill>
                          <a:latin typeface="Trebuchet MS" pitchFamily="34" charset="0"/>
                          <a:ea typeface="Times New Roman"/>
                          <a:cs typeface="Times New Roman"/>
                        </a:rPr>
                        <a:t>Mr North</a:t>
                      </a:r>
                    </a:p>
                  </a:txBody>
                  <a:tcPr marL="54190" marR="54190" marT="0" marB="0">
                    <a:lnL>
                      <a:noFill/>
                    </a:lnL>
                    <a:lnR>
                      <a:noFill/>
                    </a:lnR>
                    <a:lnT>
                      <a:noFill/>
                    </a:lnT>
                    <a:lnB>
                      <a:noFill/>
                    </a:lnB>
                  </a:tcPr>
                </a:tc>
                <a:extLst>
                  <a:ext uri="{0D108BD9-81ED-4DB2-BD59-A6C34878D82A}">
                    <a16:rowId xmlns:a16="http://schemas.microsoft.com/office/drawing/2014/main" val="10001"/>
                  </a:ext>
                </a:extLst>
              </a:tr>
            </a:tbl>
          </a:graphicData>
        </a:graphic>
      </p:graphicFrame>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76635" y="7408660"/>
            <a:ext cx="972645" cy="1296860"/>
          </a:xfrm>
          <a:prstGeom prst="rect">
            <a:avLst/>
          </a:prstGeom>
        </p:spPr>
      </p:pic>
      <p:pic>
        <p:nvPicPr>
          <p:cNvPr id="13" name="Picture 12">
            <a:extLst>
              <a:ext uri="{FF2B5EF4-FFF2-40B4-BE49-F238E27FC236}">
                <a16:creationId xmlns:a16="http://schemas.microsoft.com/office/drawing/2014/main" id="{CD373895-5A0B-83E2-2259-E912C90B17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6710" y="7526268"/>
            <a:ext cx="911855" cy="1215807"/>
          </a:xfrm>
          <a:prstGeom prst="rect">
            <a:avLst/>
          </a:prstGeom>
        </p:spPr>
      </p:pic>
      <p:sp>
        <p:nvSpPr>
          <p:cNvPr id="16" name="TextBox 15">
            <a:extLst>
              <a:ext uri="{FF2B5EF4-FFF2-40B4-BE49-F238E27FC236}">
                <a16:creationId xmlns:a16="http://schemas.microsoft.com/office/drawing/2014/main" id="{DDBAF50A-AF5B-4D08-B91B-579591BA68DD}"/>
              </a:ext>
            </a:extLst>
          </p:cNvPr>
          <p:cNvSpPr txBox="1"/>
          <p:nvPr/>
        </p:nvSpPr>
        <p:spPr>
          <a:xfrm>
            <a:off x="2338342" y="6990948"/>
            <a:ext cx="1954754"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050" b="1" dirty="0">
                <a:latin typeface="Trebuchet MS"/>
                <a:cs typeface="Calibri"/>
              </a:rPr>
              <a:t>Phase Leader</a:t>
            </a:r>
          </a:p>
          <a:p>
            <a:pPr algn="ctr"/>
            <a:r>
              <a:rPr lang="en-GB" sz="1050" b="1" dirty="0">
                <a:latin typeface="Trebuchet MS"/>
                <a:cs typeface="Calibri"/>
              </a:rPr>
              <a:t>Mrs Joyce</a:t>
            </a:r>
          </a:p>
        </p:txBody>
      </p:sp>
      <p:pic>
        <p:nvPicPr>
          <p:cNvPr id="17" name="Picture 16">
            <a:extLst>
              <a:ext uri="{FF2B5EF4-FFF2-40B4-BE49-F238E27FC236}">
                <a16:creationId xmlns:a16="http://schemas.microsoft.com/office/drawing/2014/main" id="{E222F5D7-6D66-4374-8516-7D74AA9907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33454" y="7548380"/>
            <a:ext cx="895271" cy="119369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Trebuchet MS" pitchFamily="34" charset="0"/>
                <a:cs typeface="Arial" pitchFamily="34" charset="0"/>
              </a:rPr>
              <a:t>CURRICULUM</a:t>
            </a:r>
            <a:endParaRPr kumimoji="0" lang="en-GB" sz="2800" b="1" i="0" u="none" strike="noStrike" cap="none" normalizeH="0" baseline="0" dirty="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19457" name="Rectangle 1"/>
          <p:cNvSpPr>
            <a:spLocks noChangeArrowheads="1"/>
          </p:cNvSpPr>
          <p:nvPr/>
        </p:nvSpPr>
        <p:spPr bwMode="auto">
          <a:xfrm>
            <a:off x="260649" y="1223044"/>
            <a:ext cx="6381328" cy="861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GB" sz="1200" dirty="0">
                <a:latin typeface="Trebuchet MS" pitchFamily="34" charset="0"/>
                <a:ea typeface="Times New Roman" pitchFamily="18" charset="0"/>
                <a:cs typeface="Arial" pitchFamily="34" charset="0"/>
              </a:rPr>
              <a:t>During the course of the year your child, in addition to English and Maths, will be studying the following subject areas. We hope this information will be of interest and will help you to share the work with your child by providing further reading material, or perhaps arranging a trip to a suitable museum, etc. </a:t>
            </a:r>
            <a:endParaRPr lang="en-GB" sz="2000" dirty="0">
              <a:latin typeface="Arial" pitchFamily="34" charset="0"/>
              <a:cs typeface="Arial" pitchFamily="34" charset="0"/>
            </a:endParaRPr>
          </a:p>
        </p:txBody>
      </p:sp>
      <p:graphicFrame>
        <p:nvGraphicFramePr>
          <p:cNvPr id="8" name="Table 7"/>
          <p:cNvGraphicFramePr>
            <a:graphicFrameLocks noGrp="1"/>
          </p:cNvGraphicFramePr>
          <p:nvPr>
            <p:extLst>
              <p:ext uri="{D42A27DB-BD31-4B8C-83A1-F6EECF244321}">
                <p14:modId xmlns:p14="http://schemas.microsoft.com/office/powerpoint/2010/main" val="3982670784"/>
              </p:ext>
            </p:extLst>
          </p:nvPr>
        </p:nvGraphicFramePr>
        <p:xfrm>
          <a:off x="188637" y="2339752"/>
          <a:ext cx="6556221" cy="5174565"/>
        </p:xfrm>
        <a:graphic>
          <a:graphicData uri="http://schemas.openxmlformats.org/drawingml/2006/table">
            <a:tbl>
              <a:tblPr/>
              <a:tblGrid>
                <a:gridCol w="492037">
                  <a:extLst>
                    <a:ext uri="{9D8B030D-6E8A-4147-A177-3AD203B41FA5}">
                      <a16:colId xmlns:a16="http://schemas.microsoft.com/office/drawing/2014/main" val="20000"/>
                    </a:ext>
                  </a:extLst>
                </a:gridCol>
                <a:gridCol w="963340">
                  <a:extLst>
                    <a:ext uri="{9D8B030D-6E8A-4147-A177-3AD203B41FA5}">
                      <a16:colId xmlns:a16="http://schemas.microsoft.com/office/drawing/2014/main" val="20001"/>
                    </a:ext>
                  </a:extLst>
                </a:gridCol>
                <a:gridCol w="963340">
                  <a:extLst>
                    <a:ext uri="{9D8B030D-6E8A-4147-A177-3AD203B41FA5}">
                      <a16:colId xmlns:a16="http://schemas.microsoft.com/office/drawing/2014/main" val="20002"/>
                    </a:ext>
                  </a:extLst>
                </a:gridCol>
                <a:gridCol w="963340">
                  <a:extLst>
                    <a:ext uri="{9D8B030D-6E8A-4147-A177-3AD203B41FA5}">
                      <a16:colId xmlns:a16="http://schemas.microsoft.com/office/drawing/2014/main" val="20003"/>
                    </a:ext>
                  </a:extLst>
                </a:gridCol>
                <a:gridCol w="963340">
                  <a:extLst>
                    <a:ext uri="{9D8B030D-6E8A-4147-A177-3AD203B41FA5}">
                      <a16:colId xmlns:a16="http://schemas.microsoft.com/office/drawing/2014/main" val="20004"/>
                    </a:ext>
                  </a:extLst>
                </a:gridCol>
                <a:gridCol w="963340">
                  <a:extLst>
                    <a:ext uri="{9D8B030D-6E8A-4147-A177-3AD203B41FA5}">
                      <a16:colId xmlns:a16="http://schemas.microsoft.com/office/drawing/2014/main" val="20005"/>
                    </a:ext>
                  </a:extLst>
                </a:gridCol>
                <a:gridCol w="56789">
                  <a:extLst>
                    <a:ext uri="{9D8B030D-6E8A-4147-A177-3AD203B41FA5}">
                      <a16:colId xmlns:a16="http://schemas.microsoft.com/office/drawing/2014/main" val="20006"/>
                    </a:ext>
                  </a:extLst>
                </a:gridCol>
                <a:gridCol w="56789">
                  <a:extLst>
                    <a:ext uri="{9D8B030D-6E8A-4147-A177-3AD203B41FA5}">
                      <a16:colId xmlns:a16="http://schemas.microsoft.com/office/drawing/2014/main" val="3137255518"/>
                    </a:ext>
                  </a:extLst>
                </a:gridCol>
                <a:gridCol w="113578">
                  <a:extLst>
                    <a:ext uri="{9D8B030D-6E8A-4147-A177-3AD203B41FA5}">
                      <a16:colId xmlns:a16="http://schemas.microsoft.com/office/drawing/2014/main" val="3512690319"/>
                    </a:ext>
                  </a:extLst>
                </a:gridCol>
                <a:gridCol w="56789">
                  <a:extLst>
                    <a:ext uri="{9D8B030D-6E8A-4147-A177-3AD203B41FA5}">
                      <a16:colId xmlns:a16="http://schemas.microsoft.com/office/drawing/2014/main" val="601812454"/>
                    </a:ext>
                  </a:extLst>
                </a:gridCol>
                <a:gridCol w="963539">
                  <a:extLst>
                    <a:ext uri="{9D8B030D-6E8A-4147-A177-3AD203B41FA5}">
                      <a16:colId xmlns:a16="http://schemas.microsoft.com/office/drawing/2014/main" val="1425268288"/>
                    </a:ext>
                  </a:extLst>
                </a:gridCol>
              </a:tblGrid>
              <a:tr h="361870">
                <a:tc>
                  <a:txBody>
                    <a:bodyPr/>
                    <a:lstStyle/>
                    <a:p>
                      <a:pPr>
                        <a:lnSpc>
                          <a:spcPct val="107000"/>
                        </a:lnSpc>
                        <a:spcAft>
                          <a:spcPts val="0"/>
                        </a:spcAft>
                      </a:pPr>
                      <a:endParaRPr lang="en-GB" sz="900" dirty="0">
                        <a:latin typeface="Trebuchet MS" pitchFamily="34" charset="0"/>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a:lnSpc>
                          <a:spcPct val="107000"/>
                        </a:lnSpc>
                        <a:spcAft>
                          <a:spcPts val="0"/>
                        </a:spcAft>
                      </a:pPr>
                      <a:r>
                        <a:rPr lang="en-GB" sz="900" b="1" dirty="0">
                          <a:latin typeface="Trebuchet MS" pitchFamily="34" charset="0"/>
                          <a:ea typeface="Calibri"/>
                          <a:cs typeface="Times New Roman"/>
                        </a:rPr>
                        <a:t>Autumn 1</a:t>
                      </a:r>
                      <a:endParaRPr lang="en-GB" sz="900" dirty="0">
                        <a:latin typeface="Trebuchet MS" pitchFamily="34" charset="0"/>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gn="ctr">
                        <a:lnSpc>
                          <a:spcPct val="107000"/>
                        </a:lnSpc>
                        <a:spcAft>
                          <a:spcPts val="0"/>
                        </a:spcAft>
                      </a:pPr>
                      <a:r>
                        <a:rPr lang="en-GB" sz="900" b="1" dirty="0">
                          <a:latin typeface="Trebuchet MS"/>
                          <a:ea typeface="Calibri"/>
                          <a:cs typeface="Times New Roman"/>
                        </a:rPr>
                        <a:t>Autumn 2</a:t>
                      </a: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gn="ctr">
                        <a:lnSpc>
                          <a:spcPct val="107000"/>
                        </a:lnSpc>
                        <a:spcAft>
                          <a:spcPts val="0"/>
                        </a:spcAft>
                      </a:pPr>
                      <a:r>
                        <a:rPr lang="en-GB" sz="900" b="1" dirty="0">
                          <a:latin typeface="Trebuchet MS"/>
                          <a:ea typeface="Calibri"/>
                          <a:cs typeface="Times New Roman"/>
                        </a:rPr>
                        <a:t>Spring 1</a:t>
                      </a: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gn="ctr">
                        <a:lnSpc>
                          <a:spcPct val="107000"/>
                        </a:lnSpc>
                        <a:spcAft>
                          <a:spcPts val="0"/>
                        </a:spcAft>
                      </a:pPr>
                      <a:r>
                        <a:rPr lang="en-GB" sz="900" b="1" dirty="0">
                          <a:latin typeface="Trebuchet MS"/>
                          <a:ea typeface="Calibri"/>
                          <a:cs typeface="Times New Roman"/>
                        </a:rPr>
                        <a:t>Spring 2</a:t>
                      </a: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gn="ctr">
                        <a:lnSpc>
                          <a:spcPct val="107000"/>
                        </a:lnSpc>
                        <a:spcAft>
                          <a:spcPts val="0"/>
                        </a:spcAft>
                      </a:pPr>
                      <a:r>
                        <a:rPr lang="en-GB" sz="900" b="1" dirty="0">
                          <a:latin typeface="Trebuchet MS"/>
                          <a:ea typeface="Calibri"/>
                          <a:cs typeface="Times New Roman"/>
                        </a:rPr>
                        <a:t>Summer 1</a:t>
                      </a: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gridSpan="5">
                  <a:txBody>
                    <a:bodyPr/>
                    <a:lstStyle/>
                    <a:p>
                      <a:pPr algn="ctr">
                        <a:lnSpc>
                          <a:spcPct val="107000"/>
                        </a:lnSpc>
                        <a:spcAft>
                          <a:spcPts val="0"/>
                        </a:spcAft>
                      </a:pPr>
                      <a:r>
                        <a:rPr lang="en-GB" sz="900" b="1" dirty="0">
                          <a:latin typeface="Trebuchet MS"/>
                          <a:ea typeface="Calibri"/>
                          <a:cs typeface="Times New Roman"/>
                        </a:rPr>
                        <a:t>Summer 2</a:t>
                      </a: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hMerge="1">
                  <a:txBody>
                    <a:bodyPr/>
                    <a:lstStyle/>
                    <a:p>
                      <a:endParaRPr lang="en-GB"/>
                    </a:p>
                  </a:txBody>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10000"/>
                  </a:ext>
                </a:extLst>
              </a:tr>
              <a:tr h="361870">
                <a:tc>
                  <a:txBody>
                    <a:bodyPr/>
                    <a:lstStyle/>
                    <a:p>
                      <a:pPr algn="ctr">
                        <a:lnSpc>
                          <a:spcPct val="107000"/>
                        </a:lnSpc>
                        <a:spcAft>
                          <a:spcPts val="0"/>
                        </a:spcAft>
                      </a:pPr>
                      <a:r>
                        <a:rPr lang="en-GB" sz="900" b="1" dirty="0">
                          <a:latin typeface="Trebuchet MS" pitchFamily="34" charset="0"/>
                          <a:ea typeface="Calibri"/>
                          <a:cs typeface="Times New Roman"/>
                        </a:rPr>
                        <a:t>Topic  name</a:t>
                      </a:r>
                      <a:endParaRPr lang="en-GB" sz="900" dirty="0">
                        <a:latin typeface="Trebuchet MS" pitchFamily="34" charset="0"/>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gridSpan="2">
                  <a:txBody>
                    <a:bodyPr/>
                    <a:lstStyle/>
                    <a:p>
                      <a:pPr algn="ctr">
                        <a:lnSpc>
                          <a:spcPct val="107000"/>
                        </a:lnSpc>
                        <a:spcAft>
                          <a:spcPts val="0"/>
                        </a:spcAft>
                      </a:pPr>
                      <a:r>
                        <a:rPr lang="en-GB" sz="900" dirty="0">
                          <a:latin typeface="Trebuchet MS"/>
                          <a:ea typeface="Calibri"/>
                          <a:cs typeface="Times New Roman"/>
                        </a:rPr>
                        <a:t>Natural Disasters</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gn="ctr">
                        <a:lnSpc>
                          <a:spcPct val="107000"/>
                        </a:lnSpc>
                        <a:spcAft>
                          <a:spcPts val="0"/>
                        </a:spcAft>
                      </a:pPr>
                      <a:r>
                        <a:rPr lang="en-GB" sz="900" dirty="0">
                          <a:latin typeface="Trebuchet MS"/>
                          <a:ea typeface="Calibri"/>
                          <a:cs typeface="Times New Roman"/>
                        </a:rPr>
                        <a:t>Battle For Life</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6">
                  <a:txBody>
                    <a:bodyPr/>
                    <a:lstStyle/>
                    <a:p>
                      <a:pPr algn="ctr">
                        <a:lnSpc>
                          <a:spcPct val="107000"/>
                        </a:lnSpc>
                        <a:spcAft>
                          <a:spcPts val="0"/>
                        </a:spcAft>
                      </a:pPr>
                      <a:r>
                        <a:rPr lang="en-GB" sz="900" dirty="0">
                          <a:latin typeface="Trebuchet MS"/>
                          <a:ea typeface="Calibri"/>
                          <a:cs typeface="Times New Roman"/>
                        </a:rPr>
                        <a:t>Tudor Exploration</a:t>
                      </a:r>
                    </a:p>
                    <a:p>
                      <a:pPr algn="ctr">
                        <a:lnSpc>
                          <a:spcPct val="107000"/>
                        </a:lnSpc>
                        <a:spcAft>
                          <a:spcPts val="0"/>
                        </a:spcAft>
                      </a:pPr>
                      <a:r>
                        <a:rPr lang="en-GB" sz="900" dirty="0">
                          <a:latin typeface="Trebuchet MS"/>
                          <a:ea typeface="Calibri"/>
                          <a:cs typeface="Times New Roman"/>
                        </a:rPr>
                        <a:t>Crime and Punishment</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10001"/>
                  </a:ext>
                </a:extLst>
              </a:tr>
              <a:tr h="361870">
                <a:tc>
                  <a:txBody>
                    <a:bodyPr/>
                    <a:lstStyle/>
                    <a:p>
                      <a:pPr algn="ctr">
                        <a:lnSpc>
                          <a:spcPct val="107000"/>
                        </a:lnSpc>
                        <a:spcAft>
                          <a:spcPts val="0"/>
                        </a:spcAft>
                      </a:pPr>
                      <a:r>
                        <a:rPr lang="en-GB" sz="900" b="1" dirty="0">
                          <a:latin typeface="Trebuchet MS"/>
                          <a:ea typeface="Calibri"/>
                          <a:cs typeface="Times New Roman"/>
                        </a:rPr>
                        <a:t>Text</a:t>
                      </a: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gridSpan="2">
                  <a:txBody>
                    <a:bodyPr/>
                    <a:lstStyle/>
                    <a:p>
                      <a:pPr algn="ctr">
                        <a:lnSpc>
                          <a:spcPct val="107000"/>
                        </a:lnSpc>
                        <a:spcAft>
                          <a:spcPts val="0"/>
                        </a:spcAft>
                      </a:pPr>
                      <a:r>
                        <a:rPr lang="en-GB" sz="900" dirty="0">
                          <a:latin typeface="Trebuchet MS"/>
                          <a:ea typeface="Calibri"/>
                          <a:cs typeface="Times New Roman"/>
                        </a:rPr>
                        <a:t>Kensuke’s Kingdom</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gn="ctr">
                        <a:lnSpc>
                          <a:spcPct val="107000"/>
                        </a:lnSpc>
                        <a:spcAft>
                          <a:spcPts val="0"/>
                        </a:spcAft>
                      </a:pPr>
                      <a:r>
                        <a:rPr lang="en-GB" sz="900" dirty="0">
                          <a:latin typeface="Trebuchet MS"/>
                          <a:ea typeface="Calibri"/>
                          <a:cs typeface="Times New Roman"/>
                        </a:rPr>
                        <a:t>Darwin’s Dragons</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900" dirty="0">
                          <a:latin typeface="Trebuchet MS"/>
                          <a:ea typeface="Calibri"/>
                          <a:cs typeface="Times New Roman"/>
                        </a:rPr>
                        <a:t>Lightning Mary</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6">
                  <a:txBody>
                    <a:bodyPr/>
                    <a:lstStyle/>
                    <a:p>
                      <a:pPr algn="ctr">
                        <a:lnSpc>
                          <a:spcPct val="107000"/>
                        </a:lnSpc>
                        <a:spcAft>
                          <a:spcPts val="0"/>
                        </a:spcAft>
                      </a:pPr>
                      <a:r>
                        <a:rPr lang="en-GB" sz="900" dirty="0">
                          <a:latin typeface="Trebuchet MS"/>
                          <a:ea typeface="Calibri"/>
                          <a:cs typeface="Times New Roman"/>
                        </a:rPr>
                        <a:t>Holes- Louis Sacher</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10002"/>
                  </a:ext>
                </a:extLst>
              </a:tr>
              <a:tr h="361870">
                <a:tc>
                  <a:txBody>
                    <a:bodyPr/>
                    <a:lstStyle/>
                    <a:p>
                      <a:pPr algn="ctr">
                        <a:lnSpc>
                          <a:spcPct val="107000"/>
                        </a:lnSpc>
                        <a:spcAft>
                          <a:spcPts val="0"/>
                        </a:spcAft>
                      </a:pPr>
                      <a:r>
                        <a:rPr lang="en-GB" sz="900" b="1" dirty="0">
                          <a:latin typeface="Trebuchet MS"/>
                          <a:ea typeface="Calibri"/>
                          <a:cs typeface="Times New Roman"/>
                        </a:rPr>
                        <a:t>Science</a:t>
                      </a: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a:lnSpc>
                          <a:spcPct val="107000"/>
                        </a:lnSpc>
                        <a:spcAft>
                          <a:spcPts val="0"/>
                        </a:spcAft>
                      </a:pPr>
                      <a:r>
                        <a:rPr lang="en-GB" sz="900" dirty="0">
                          <a:latin typeface="Trebuchet MS"/>
                          <a:ea typeface="Calibri"/>
                          <a:cs typeface="Times New Roman"/>
                        </a:rPr>
                        <a:t>Light</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900" dirty="0">
                          <a:latin typeface="Trebuchet MS"/>
                          <a:ea typeface="Calibri"/>
                          <a:cs typeface="Times New Roman"/>
                        </a:rPr>
                        <a:t>Electricity</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r>
                        <a:rPr lang="en-GB" sz="900" dirty="0">
                          <a:latin typeface="Trebuchet MS"/>
                          <a:ea typeface="Calibri"/>
                          <a:cs typeface="Times New Roman"/>
                        </a:rPr>
                        <a:t>Evolution and Inheritance</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6">
                  <a:txBody>
                    <a:bodyPr/>
                    <a:lstStyle/>
                    <a:p>
                      <a:pPr algn="ctr">
                        <a:lnSpc>
                          <a:spcPct val="107000"/>
                        </a:lnSpc>
                        <a:spcAft>
                          <a:spcPts val="0"/>
                        </a:spcAft>
                      </a:pPr>
                      <a:r>
                        <a:rPr lang="en-GB" sz="900" dirty="0">
                          <a:latin typeface="Trebuchet MS"/>
                          <a:ea typeface="Calibri"/>
                          <a:cs typeface="Times New Roman"/>
                        </a:rPr>
                        <a:t>Health and lifestyle </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10003"/>
                  </a:ext>
                </a:extLst>
              </a:tr>
              <a:tr h="361870">
                <a:tc>
                  <a:txBody>
                    <a:bodyPr/>
                    <a:lstStyle/>
                    <a:p>
                      <a:pPr algn="ctr">
                        <a:lnSpc>
                          <a:spcPct val="107000"/>
                        </a:lnSpc>
                        <a:spcAft>
                          <a:spcPts val="0"/>
                        </a:spcAft>
                      </a:pPr>
                      <a:r>
                        <a:rPr lang="en-GB" sz="900" b="1" dirty="0">
                          <a:latin typeface="Trebuchet MS"/>
                          <a:ea typeface="Calibri"/>
                          <a:cs typeface="Times New Roman"/>
                        </a:rPr>
                        <a:t>Computing</a:t>
                      </a: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gridSpan="2">
                  <a:txBody>
                    <a:bodyPr/>
                    <a:lstStyle/>
                    <a:p>
                      <a:pPr algn="ctr">
                        <a:lnSpc>
                          <a:spcPct val="107000"/>
                        </a:lnSpc>
                        <a:spcAft>
                          <a:spcPts val="0"/>
                        </a:spcAft>
                      </a:pPr>
                      <a:r>
                        <a:rPr lang="en-GB" sz="900" dirty="0">
                          <a:latin typeface="Trebuchet MS" pitchFamily="34" charset="0"/>
                          <a:ea typeface="Calibri"/>
                          <a:cs typeface="Times New Roman"/>
                        </a:rPr>
                        <a:t>Internet Communications</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07000"/>
                        </a:lnSpc>
                        <a:spcAft>
                          <a:spcPts val="0"/>
                        </a:spcAft>
                      </a:pPr>
                      <a:endParaRPr lang="en-GB" sz="900" dirty="0">
                        <a:latin typeface="Trebuchet MS" pitchFamily="34" charset="0"/>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r>
                        <a:rPr lang="en-GB" sz="900" dirty="0">
                          <a:latin typeface="Trebuchet MS"/>
                          <a:ea typeface="Calibri"/>
                          <a:cs typeface="Times New Roman"/>
                        </a:rPr>
                        <a:t>Web Design</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07000"/>
                        </a:lnSpc>
                        <a:spcAft>
                          <a:spcPts val="0"/>
                        </a:spcAft>
                      </a:pP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6">
                  <a:txBody>
                    <a:bodyPr/>
                    <a:lstStyle/>
                    <a:p>
                      <a:pPr algn="ctr">
                        <a:lnSpc>
                          <a:spcPct val="107000"/>
                        </a:lnSpc>
                        <a:spcAft>
                          <a:spcPts val="0"/>
                        </a:spcAft>
                      </a:pPr>
                      <a:r>
                        <a:rPr lang="en-GB" sz="900" dirty="0">
                          <a:latin typeface="Trebuchet MS"/>
                          <a:ea typeface="Calibri"/>
                          <a:cs typeface="Times New Roman"/>
                        </a:rPr>
                        <a:t>3D modelling</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07000"/>
                        </a:lnSpc>
                        <a:spcAft>
                          <a:spcPts val="0"/>
                        </a:spcAft>
                      </a:pP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10004"/>
                  </a:ext>
                </a:extLst>
              </a:tr>
              <a:tr h="361870">
                <a:tc>
                  <a:txBody>
                    <a:bodyPr/>
                    <a:lstStyle/>
                    <a:p>
                      <a:pPr algn="ctr">
                        <a:lnSpc>
                          <a:spcPct val="107000"/>
                        </a:lnSpc>
                        <a:spcAft>
                          <a:spcPts val="0"/>
                        </a:spcAft>
                      </a:pPr>
                      <a:r>
                        <a:rPr lang="en-GB" sz="900" b="1" dirty="0">
                          <a:latin typeface="Trebuchet MS"/>
                          <a:ea typeface="Calibri"/>
                          <a:cs typeface="Times New Roman"/>
                        </a:rPr>
                        <a:t>History</a:t>
                      </a: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gridSpan="2">
                  <a:txBody>
                    <a:bodyPr/>
                    <a:lstStyle/>
                    <a:p>
                      <a:pPr algn="ctr">
                        <a:lnSpc>
                          <a:spcPct val="107000"/>
                        </a:lnSpc>
                        <a:spcAft>
                          <a:spcPts val="0"/>
                        </a:spcAft>
                      </a:pPr>
                      <a:r>
                        <a:rPr lang="en-GB" sz="900" dirty="0">
                          <a:latin typeface="Trebuchet MS"/>
                          <a:ea typeface="Calibri"/>
                          <a:cs typeface="Times New Roman"/>
                        </a:rPr>
                        <a:t>Natural Disasters,</a:t>
                      </a:r>
                    </a:p>
                    <a:p>
                      <a:pPr algn="ctr">
                        <a:lnSpc>
                          <a:spcPct val="107000"/>
                        </a:lnSpc>
                        <a:spcAft>
                          <a:spcPts val="0"/>
                        </a:spcAft>
                      </a:pPr>
                      <a:r>
                        <a:rPr lang="en-GB" sz="900" dirty="0">
                          <a:latin typeface="Trebuchet MS"/>
                          <a:ea typeface="Calibri"/>
                          <a:cs typeface="Times New Roman"/>
                        </a:rPr>
                        <a:t>Case Studies and Significant Events</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gn="ctr">
                        <a:lnSpc>
                          <a:spcPct val="107000"/>
                        </a:lnSpc>
                        <a:spcAft>
                          <a:spcPts val="0"/>
                        </a:spcAft>
                      </a:pPr>
                      <a:r>
                        <a:rPr lang="en-GB" sz="900" dirty="0">
                          <a:latin typeface="Trebuchet MS"/>
                          <a:ea typeface="Calibri"/>
                          <a:cs typeface="Times New Roman"/>
                        </a:rPr>
                        <a:t>The History of Darwin’s Discoveries and Science</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4">
                  <a:txBody>
                    <a:bodyPr/>
                    <a:lstStyle/>
                    <a:p>
                      <a:pPr algn="ctr">
                        <a:lnSpc>
                          <a:spcPct val="107000"/>
                        </a:lnSpc>
                        <a:spcAft>
                          <a:spcPts val="0"/>
                        </a:spcAft>
                      </a:pPr>
                      <a:r>
                        <a:rPr lang="en-GB" sz="900" dirty="0">
                          <a:latin typeface="Trebuchet MS"/>
                          <a:ea typeface="Calibri"/>
                          <a:cs typeface="Times New Roman"/>
                        </a:rPr>
                        <a:t>Exploration, The Tudors and the Reformation  </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gridSpan="2">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900" dirty="0">
                          <a:latin typeface="Trebuchet MS"/>
                          <a:ea typeface="Calibri"/>
                          <a:cs typeface="Times New Roman"/>
                        </a:rPr>
                        <a:t>Crime and Punishment </a:t>
                      </a:r>
                      <a:endParaRPr lang="en-GB" sz="900" dirty="0">
                        <a:latin typeface="Trebuchet MS" pitchFamily="34" charset="0"/>
                        <a:ea typeface="Calibri"/>
                        <a:cs typeface="Times New Roman"/>
                      </a:endParaRPr>
                    </a:p>
                    <a:p>
                      <a:pPr algn="ctr">
                        <a:lnSpc>
                          <a:spcPct val="107000"/>
                        </a:lnSpc>
                        <a:spcAft>
                          <a:spcPts val="0"/>
                        </a:spcAft>
                      </a:pPr>
                      <a:endParaRPr lang="en-GB" sz="900" dirty="0">
                        <a:latin typeface="Trebuchet MS" pitchFamily="34" charset="0"/>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0005"/>
                  </a:ext>
                </a:extLst>
              </a:tr>
              <a:tr h="272334">
                <a:tc>
                  <a:txBody>
                    <a:bodyPr/>
                    <a:lstStyle/>
                    <a:p>
                      <a:pPr algn="ctr">
                        <a:lnSpc>
                          <a:spcPct val="107000"/>
                        </a:lnSpc>
                        <a:spcAft>
                          <a:spcPts val="0"/>
                        </a:spcAft>
                      </a:pPr>
                      <a:r>
                        <a:rPr lang="en-GB" sz="900" b="1" dirty="0">
                          <a:latin typeface="Trebuchet MS"/>
                          <a:ea typeface="Calibri"/>
                          <a:cs typeface="Times New Roman"/>
                        </a:rPr>
                        <a:t>Geography</a:t>
                      </a: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gridSpan="2">
                  <a:txBody>
                    <a:bodyPr/>
                    <a:lstStyle/>
                    <a:p>
                      <a:pPr algn="ctr">
                        <a:lnSpc>
                          <a:spcPct val="107000"/>
                        </a:lnSpc>
                        <a:spcAft>
                          <a:spcPts val="0"/>
                        </a:spcAft>
                      </a:pPr>
                      <a:r>
                        <a:rPr lang="en-GB" sz="900" dirty="0">
                          <a:latin typeface="Trebuchet MS"/>
                          <a:ea typeface="Calibri"/>
                          <a:cs typeface="Times New Roman"/>
                        </a:rPr>
                        <a:t>Natural Disasters</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900" dirty="0">
                          <a:latin typeface="Trebuchet MS"/>
                          <a:ea typeface="Calibri"/>
                          <a:cs typeface="Times New Roman"/>
                        </a:rPr>
                        <a:t>Coastlines and Ecosystems</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6">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900" dirty="0">
                          <a:latin typeface="Trebuchet MS"/>
                          <a:ea typeface="Calibri"/>
                          <a:cs typeface="Times New Roman"/>
                        </a:rPr>
                        <a:t>Mapping (local area)</a:t>
                      </a:r>
                    </a:p>
                    <a:p>
                      <a:pPr marL="0" marR="0" indent="0" algn="ctr" defTabSz="914400" rtl="0" eaLnBrk="1" fontAlgn="auto" latinLnBrk="0" hangingPunct="1">
                        <a:lnSpc>
                          <a:spcPct val="107000"/>
                        </a:lnSpc>
                        <a:spcBef>
                          <a:spcPts val="0"/>
                        </a:spcBef>
                        <a:spcAft>
                          <a:spcPts val="0"/>
                        </a:spcAft>
                        <a:buClrTx/>
                        <a:buSzTx/>
                        <a:buFontTx/>
                        <a:buNone/>
                        <a:tabLst/>
                        <a:defRPr/>
                      </a:pPr>
                      <a:endParaRPr lang="en-GB" sz="900" dirty="0">
                        <a:latin typeface="Trebuchet MS"/>
                        <a:ea typeface="Calibri"/>
                        <a:cs typeface="Times New Roman"/>
                      </a:endParaRPr>
                    </a:p>
                    <a:p>
                      <a:pPr algn="ctr">
                        <a:lnSpc>
                          <a:spcPct val="107000"/>
                        </a:lnSpc>
                        <a:spcAft>
                          <a:spcPts val="0"/>
                        </a:spcAft>
                      </a:pP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GB"/>
                    </a:p>
                  </a:txBody>
                  <a:tcPr/>
                </a:tc>
                <a:extLst>
                  <a:ext uri="{0D108BD9-81ED-4DB2-BD59-A6C34878D82A}">
                    <a16:rowId xmlns:a16="http://schemas.microsoft.com/office/drawing/2014/main" val="10006"/>
                  </a:ext>
                </a:extLst>
              </a:tr>
              <a:tr h="361870">
                <a:tc>
                  <a:txBody>
                    <a:bodyPr/>
                    <a:lstStyle/>
                    <a:p>
                      <a:pPr algn="ctr">
                        <a:lnSpc>
                          <a:spcPct val="107000"/>
                        </a:lnSpc>
                        <a:spcAft>
                          <a:spcPts val="0"/>
                        </a:spcAft>
                      </a:pPr>
                      <a:r>
                        <a:rPr lang="en-GB" sz="900" b="1" dirty="0">
                          <a:latin typeface="Trebuchet MS"/>
                          <a:ea typeface="Calibri"/>
                          <a:cs typeface="Times New Roman"/>
                        </a:rPr>
                        <a:t>DT</a:t>
                      </a: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a:lnSpc>
                          <a:spcPct val="107000"/>
                        </a:lnSpc>
                        <a:spcAft>
                          <a:spcPts val="0"/>
                        </a:spcAft>
                      </a:pPr>
                      <a:endParaRPr lang="en-GB" sz="900" dirty="0">
                        <a:latin typeface="Trebuchet MS" pitchFamily="34" charset="0"/>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lnSpc>
                          <a:spcPct val="107000"/>
                        </a:lnSpc>
                        <a:spcAft>
                          <a:spcPts val="0"/>
                        </a:spcAft>
                      </a:pPr>
                      <a:r>
                        <a:rPr lang="en-GB" sz="900" dirty="0">
                          <a:latin typeface="Trebuchet MS" pitchFamily="34" charset="0"/>
                          <a:ea typeface="Calibri"/>
                          <a:cs typeface="Times New Roman"/>
                        </a:rPr>
                        <a:t>Textiles - Cushions</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900" dirty="0">
                          <a:latin typeface="Trebuchet MS"/>
                          <a:ea typeface="Calibri"/>
                          <a:cs typeface="Times New Roman"/>
                        </a:rPr>
                        <a:t>Food - Desserts</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ctr">
                        <a:lnSpc>
                          <a:spcPct val="107000"/>
                        </a:lnSpc>
                        <a:spcAft>
                          <a:spcPts val="0"/>
                        </a:spcAft>
                      </a:pP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tcPr>
                </a:tc>
                <a:tc>
                  <a:txBody>
                    <a:bodyPr/>
                    <a:lstStyle/>
                    <a:p>
                      <a:pPr algn="ctr">
                        <a:lnSpc>
                          <a:spcPct val="107000"/>
                        </a:lnSpc>
                        <a:spcAft>
                          <a:spcPts val="0"/>
                        </a:spcAft>
                      </a:pPr>
                      <a:r>
                        <a:rPr lang="en-GB" sz="900" dirty="0">
                          <a:latin typeface="Trebuchet MS"/>
                          <a:ea typeface="Calibri"/>
                          <a:cs typeface="Times New Roman"/>
                        </a:rPr>
                        <a:t>Construction – Bird boxes</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61870">
                <a:tc>
                  <a:txBody>
                    <a:bodyPr/>
                    <a:lstStyle/>
                    <a:p>
                      <a:pPr algn="ctr">
                        <a:lnSpc>
                          <a:spcPct val="107000"/>
                        </a:lnSpc>
                        <a:spcAft>
                          <a:spcPts val="0"/>
                        </a:spcAft>
                      </a:pPr>
                      <a:r>
                        <a:rPr lang="en-GB" sz="900" b="1" dirty="0">
                          <a:latin typeface="Trebuchet MS"/>
                          <a:ea typeface="Calibri"/>
                          <a:cs typeface="Times New Roman"/>
                        </a:rPr>
                        <a:t>Art</a:t>
                      </a: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900" dirty="0">
                          <a:latin typeface="Trebuchet MS"/>
                          <a:ea typeface="Calibri"/>
                          <a:cs typeface="Times New Roman"/>
                        </a:rPr>
                        <a:t>Andy Goldsworthy– sculpture (Natural Art)</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900" dirty="0">
                          <a:latin typeface="Trebuchet MS"/>
                          <a:ea typeface="Calibri"/>
                          <a:cs typeface="Times New Roman"/>
                        </a:rPr>
                        <a:t>Katsushika Hokusai - Landscapes</a:t>
                      </a:r>
                    </a:p>
                    <a:p>
                      <a:pPr marL="0" marR="0" lvl="0" indent="0" algn="ctr" defTabSz="914400" rtl="0" eaLnBrk="1" fontAlgn="auto" latinLnBrk="0" hangingPunct="1">
                        <a:lnSpc>
                          <a:spcPct val="107000"/>
                        </a:lnSpc>
                        <a:spcBef>
                          <a:spcPts val="0"/>
                        </a:spcBef>
                        <a:spcAft>
                          <a:spcPts val="0"/>
                        </a:spcAft>
                        <a:buClrTx/>
                        <a:buSzTx/>
                        <a:buFontTx/>
                        <a:buNone/>
                        <a:tabLst/>
                        <a:defRPr/>
                      </a:pPr>
                      <a:endParaRPr lang="en-GB" sz="900" dirty="0">
                        <a:latin typeface="Trebuchet MS"/>
                        <a:ea typeface="Calibri"/>
                        <a:cs typeface="Times New Roman"/>
                      </a:endParaRPr>
                    </a:p>
                    <a:p>
                      <a:pPr algn="ctr">
                        <a:lnSpc>
                          <a:spcPct val="107000"/>
                        </a:lnSpc>
                        <a:spcAft>
                          <a:spcPts val="0"/>
                        </a:spcAft>
                      </a:pP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gridSpan="2">
                  <a:txBody>
                    <a:bodyPr/>
                    <a:lstStyle/>
                    <a:p>
                      <a:pPr algn="ctr">
                        <a:lnSpc>
                          <a:spcPct val="107000"/>
                        </a:lnSpc>
                        <a:spcAft>
                          <a:spcPts val="0"/>
                        </a:spcAft>
                      </a:pPr>
                      <a:r>
                        <a:rPr lang="en-GB" sz="900" dirty="0">
                          <a:latin typeface="Trebuchet MS"/>
                          <a:ea typeface="Calibri"/>
                          <a:cs typeface="Times New Roman"/>
                        </a:rPr>
                        <a:t>Megan Coyle – Collage</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07000"/>
                        </a:lnSpc>
                        <a:spcAft>
                          <a:spcPts val="0"/>
                        </a:spcAft>
                      </a:pPr>
                      <a:endParaRPr lang="en-GB" sz="900" dirty="0">
                        <a:latin typeface="Trebuchet MS" pitchFamily="34" charset="0"/>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lnSpc>
                          <a:spcPct val="107000"/>
                        </a:lnSpc>
                        <a:spcAft>
                          <a:spcPts val="0"/>
                        </a:spcAft>
                      </a:pP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10008"/>
                  </a:ext>
                </a:extLst>
              </a:tr>
              <a:tr h="361870">
                <a:tc>
                  <a:txBody>
                    <a:bodyPr/>
                    <a:lstStyle/>
                    <a:p>
                      <a:pPr algn="ctr">
                        <a:lnSpc>
                          <a:spcPct val="107000"/>
                        </a:lnSpc>
                        <a:spcAft>
                          <a:spcPts val="0"/>
                        </a:spcAft>
                      </a:pPr>
                      <a:r>
                        <a:rPr lang="en-GB" sz="900" b="1" dirty="0">
                          <a:latin typeface="Trebuchet MS"/>
                          <a:ea typeface="Calibri"/>
                          <a:cs typeface="Times New Roman"/>
                        </a:rPr>
                        <a:t>Music</a:t>
                      </a: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a:lnSpc>
                          <a:spcPct val="107000"/>
                        </a:lnSpc>
                        <a:spcAft>
                          <a:spcPts val="0"/>
                        </a:spcAft>
                      </a:pPr>
                      <a:r>
                        <a:rPr lang="en-GB" sz="900" dirty="0">
                          <a:latin typeface="Trebuchet MS"/>
                          <a:ea typeface="Calibri"/>
                          <a:cs typeface="Times New Roman"/>
                        </a:rPr>
                        <a:t>Happy</a:t>
                      </a:r>
                    </a:p>
                    <a:p>
                      <a:pPr algn="ctr">
                        <a:lnSpc>
                          <a:spcPct val="107000"/>
                        </a:lnSpc>
                        <a:spcAft>
                          <a:spcPts val="0"/>
                        </a:spcAft>
                      </a:pP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900" dirty="0">
                          <a:latin typeface="Trebuchet MS"/>
                          <a:ea typeface="Calibri"/>
                          <a:cs typeface="Times New Roman"/>
                        </a:rPr>
                        <a:t>Classroom Jazz 2</a:t>
                      </a: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900" dirty="0">
                          <a:latin typeface="Trebuchet MS"/>
                          <a:ea typeface="Calibri"/>
                          <a:cs typeface="Times New Roman"/>
                        </a:rPr>
                        <a:t>A New Year Carol</a:t>
                      </a:r>
                    </a:p>
                    <a:p>
                      <a:pPr algn="ctr">
                        <a:lnSpc>
                          <a:spcPct val="107000"/>
                        </a:lnSpc>
                        <a:spcAft>
                          <a:spcPts val="0"/>
                        </a:spcAft>
                      </a:pP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900" dirty="0">
                          <a:latin typeface="Trebuchet MS"/>
                          <a:ea typeface="Calibri"/>
                          <a:cs typeface="Times New Roman"/>
                        </a:rPr>
                        <a:t>You’ve Got a Friend in Me</a:t>
                      </a:r>
                    </a:p>
                    <a:p>
                      <a:pPr algn="ctr">
                        <a:lnSpc>
                          <a:spcPct val="107000"/>
                        </a:lnSpc>
                        <a:spcAft>
                          <a:spcPts val="0"/>
                        </a:spcAft>
                      </a:pP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07000"/>
                        </a:lnSpc>
                        <a:spcAft>
                          <a:spcPts val="0"/>
                        </a:spcAft>
                      </a:pPr>
                      <a:r>
                        <a:rPr lang="en-GB" sz="900" dirty="0">
                          <a:latin typeface="Trebuchet MS"/>
                          <a:ea typeface="Calibri"/>
                          <a:cs typeface="Times New Roman"/>
                        </a:rPr>
                        <a:t>Music &amp; Me</a:t>
                      </a:r>
                    </a:p>
                    <a:p>
                      <a:pPr algn="ctr">
                        <a:lnSpc>
                          <a:spcPct val="107000"/>
                        </a:lnSpc>
                        <a:spcAft>
                          <a:spcPts val="0"/>
                        </a:spcAft>
                      </a:pP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07000"/>
                        </a:lnSpc>
                        <a:spcAft>
                          <a:spcPts val="0"/>
                        </a:spcAft>
                      </a:pP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3">
                  <a:txBody>
                    <a:bodyPr/>
                    <a:lstStyle/>
                    <a:p>
                      <a:pPr algn="ctr">
                        <a:lnSpc>
                          <a:spcPct val="107000"/>
                        </a:lnSpc>
                        <a:spcAft>
                          <a:spcPts val="0"/>
                        </a:spcAft>
                      </a:pPr>
                      <a:r>
                        <a:rPr lang="en-GB" sz="900" dirty="0">
                          <a:latin typeface="Trebuchet MS"/>
                          <a:ea typeface="Calibri"/>
                          <a:cs typeface="Times New Roman"/>
                        </a:rPr>
                        <a:t>Reflect, Rewind and Replay</a:t>
                      </a:r>
                    </a:p>
                    <a:p>
                      <a:pPr algn="ctr">
                        <a:lnSpc>
                          <a:spcPct val="107000"/>
                        </a:lnSpc>
                        <a:spcAft>
                          <a:spcPts val="0"/>
                        </a:spcAft>
                      </a:pP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lnL w="12700" cap="flat" cmpd="sng" algn="ctr">
                      <a:solidFill>
                        <a:srgbClr val="000000"/>
                      </a:solidFill>
                      <a:prstDash val="solid"/>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10009"/>
                  </a:ext>
                </a:extLst>
              </a:tr>
              <a:tr h="361870">
                <a:tc>
                  <a:txBody>
                    <a:bodyPr/>
                    <a:lstStyle/>
                    <a:p>
                      <a:pPr algn="ctr">
                        <a:lnSpc>
                          <a:spcPct val="107000"/>
                        </a:lnSpc>
                        <a:spcAft>
                          <a:spcPts val="0"/>
                        </a:spcAft>
                      </a:pPr>
                      <a:r>
                        <a:rPr lang="en-GB" sz="900" b="1" dirty="0">
                          <a:latin typeface="Trebuchet MS"/>
                          <a:ea typeface="Calibri"/>
                          <a:cs typeface="Times New Roman"/>
                        </a:rPr>
                        <a:t>RE</a:t>
                      </a: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a:lnSpc>
                          <a:spcPct val="107000"/>
                        </a:lnSpc>
                        <a:spcAft>
                          <a:spcPts val="0"/>
                        </a:spcAft>
                      </a:pPr>
                      <a:r>
                        <a:rPr lang="en-GB" sz="900" dirty="0">
                          <a:latin typeface="Trebuchet MS"/>
                          <a:ea typeface="Calibri"/>
                          <a:cs typeface="Times New Roman"/>
                        </a:rPr>
                        <a:t>The 5 Pillars of Islam</a:t>
                      </a:r>
                    </a:p>
                    <a:p>
                      <a:pPr algn="ctr">
                        <a:lnSpc>
                          <a:spcPct val="107000"/>
                        </a:lnSpc>
                        <a:spcAft>
                          <a:spcPts val="0"/>
                        </a:spcAft>
                      </a:pP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900" dirty="0">
                          <a:latin typeface="Trebuchet MS"/>
                          <a:ea typeface="Calibri"/>
                          <a:cs typeface="Times New Roman"/>
                        </a:rPr>
                        <a:t>Significance of Mary as Jesus’s mother</a:t>
                      </a:r>
                    </a:p>
                    <a:p>
                      <a:pPr algn="ctr">
                        <a:lnSpc>
                          <a:spcPct val="107000"/>
                        </a:lnSpc>
                        <a:spcAft>
                          <a:spcPts val="0"/>
                        </a:spcAft>
                      </a:pP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900" dirty="0">
                          <a:latin typeface="Trebuchet MS"/>
                          <a:ea typeface="Calibri"/>
                          <a:cs typeface="Times New Roman"/>
                        </a:rPr>
                        <a:t>Is anything eternal?</a:t>
                      </a:r>
                    </a:p>
                    <a:p>
                      <a:pPr algn="ctr">
                        <a:lnSpc>
                          <a:spcPct val="107000"/>
                        </a:lnSpc>
                        <a:spcAft>
                          <a:spcPts val="0"/>
                        </a:spcAft>
                      </a:pP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900" dirty="0">
                          <a:latin typeface="Trebuchet MS"/>
                          <a:ea typeface="Calibri"/>
                          <a:cs typeface="Times New Roman"/>
                        </a:rPr>
                        <a:t>Strength of Christianity after Jesus’ death</a:t>
                      </a:r>
                    </a:p>
                    <a:p>
                      <a:pPr algn="ctr">
                        <a:lnSpc>
                          <a:spcPct val="107000"/>
                        </a:lnSpc>
                        <a:spcAft>
                          <a:spcPts val="0"/>
                        </a:spcAft>
                      </a:pP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07000"/>
                        </a:lnSpc>
                        <a:spcAft>
                          <a:spcPts val="0"/>
                        </a:spcAft>
                      </a:pPr>
                      <a:r>
                        <a:rPr lang="en-GB" sz="900" dirty="0">
                          <a:latin typeface="Trebuchet MS"/>
                          <a:ea typeface="Calibri"/>
                          <a:cs typeface="Times New Roman"/>
                        </a:rPr>
                        <a:t>Does belief in Akhirah help Muslims lead a good life?</a:t>
                      </a:r>
                    </a:p>
                    <a:p>
                      <a:pPr algn="ctr">
                        <a:lnSpc>
                          <a:spcPct val="107000"/>
                        </a:lnSpc>
                        <a:spcAft>
                          <a:spcPts val="0"/>
                        </a:spcAft>
                      </a:pP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gridSpan="3">
                  <a:txBody>
                    <a:bodyPr/>
                    <a:lstStyle/>
                    <a:p>
                      <a:pPr algn="ctr"/>
                      <a:r>
                        <a:rPr lang="en-GB" sz="900" dirty="0">
                          <a:latin typeface="Trebuchet MS" panose="020B0603020202020204" pitchFamily="34" charset="0"/>
                        </a:rPr>
                        <a:t>The New Covenant and its impact today</a:t>
                      </a:r>
                    </a:p>
                    <a:p>
                      <a:pPr algn="ctr"/>
                      <a:endParaRPr lang="en-GB" sz="900" dirty="0"/>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lnL w="12700" cap="flat" cmpd="sng" algn="ctr">
                      <a:solidFill>
                        <a:srgbClr val="000000"/>
                      </a:solidFill>
                      <a:prstDash val="solid"/>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10010"/>
                  </a:ext>
                </a:extLst>
              </a:tr>
              <a:tr h="361870">
                <a:tc>
                  <a:txBody>
                    <a:bodyPr/>
                    <a:lstStyle/>
                    <a:p>
                      <a:pPr algn="ctr">
                        <a:lnSpc>
                          <a:spcPct val="107000"/>
                        </a:lnSpc>
                        <a:spcAft>
                          <a:spcPts val="0"/>
                        </a:spcAft>
                      </a:pPr>
                      <a:r>
                        <a:rPr lang="en-GB" sz="900" b="1" dirty="0">
                          <a:latin typeface="Trebuchet MS"/>
                          <a:ea typeface="Calibri"/>
                          <a:cs typeface="Times New Roman"/>
                        </a:rPr>
                        <a:t>PE</a:t>
                      </a: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a:lnSpc>
                          <a:spcPct val="107000"/>
                        </a:lnSpc>
                        <a:spcAft>
                          <a:spcPts val="0"/>
                        </a:spcAft>
                      </a:pPr>
                      <a:r>
                        <a:rPr lang="en-GB" sz="900" dirty="0">
                          <a:latin typeface="Trebuchet MS" pitchFamily="34" charset="0"/>
                          <a:ea typeface="Calibri"/>
                          <a:cs typeface="Times New Roman"/>
                        </a:rPr>
                        <a:t>Social Skills</a:t>
                      </a:r>
                    </a:p>
                    <a:p>
                      <a:pPr algn="ctr">
                        <a:lnSpc>
                          <a:spcPct val="107000"/>
                        </a:lnSpc>
                        <a:spcAft>
                          <a:spcPts val="0"/>
                        </a:spcAft>
                      </a:pPr>
                      <a:endParaRPr lang="en-GB" sz="900" dirty="0">
                        <a:latin typeface="Trebuchet MS" pitchFamily="34" charset="0"/>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900" dirty="0">
                          <a:latin typeface="Trebuchet MS" pitchFamily="34" charset="0"/>
                          <a:ea typeface="Calibri"/>
                          <a:cs typeface="Times New Roman"/>
                        </a:rPr>
                        <a:t>Personal Skills</a:t>
                      </a:r>
                    </a:p>
                    <a:p>
                      <a:pPr algn="ctr">
                        <a:lnSpc>
                          <a:spcPct val="107000"/>
                        </a:lnSpc>
                        <a:spcAft>
                          <a:spcPts val="0"/>
                        </a:spcAft>
                      </a:pPr>
                      <a:endParaRPr lang="en-GB" sz="900" dirty="0">
                        <a:latin typeface="Trebuchet MS" pitchFamily="34" charset="0"/>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900" dirty="0">
                          <a:latin typeface="Trebuchet MS"/>
                          <a:ea typeface="Calibri"/>
                          <a:cs typeface="Times New Roman"/>
                        </a:rPr>
                        <a:t>Cognitive Skills</a:t>
                      </a:r>
                    </a:p>
                    <a:p>
                      <a:pPr algn="ctr">
                        <a:lnSpc>
                          <a:spcPct val="107000"/>
                        </a:lnSpc>
                        <a:spcAft>
                          <a:spcPts val="0"/>
                        </a:spcAft>
                      </a:pP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900" dirty="0">
                          <a:latin typeface="Trebuchet MS"/>
                          <a:ea typeface="Calibri"/>
                          <a:cs typeface="Times New Roman"/>
                        </a:rPr>
                        <a:t>Creative Skills</a:t>
                      </a:r>
                    </a:p>
                    <a:p>
                      <a:pPr algn="ctr">
                        <a:lnSpc>
                          <a:spcPct val="107000"/>
                        </a:lnSpc>
                        <a:spcAft>
                          <a:spcPts val="0"/>
                        </a:spcAft>
                      </a:pP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07000"/>
                        </a:lnSpc>
                        <a:spcAft>
                          <a:spcPts val="0"/>
                        </a:spcAft>
                      </a:pPr>
                      <a:r>
                        <a:rPr lang="en-GB" sz="900" dirty="0">
                          <a:latin typeface="Trebuchet MS"/>
                          <a:ea typeface="Calibri"/>
                          <a:cs typeface="Times New Roman"/>
                        </a:rPr>
                        <a:t>Physical Skills</a:t>
                      </a:r>
                    </a:p>
                    <a:p>
                      <a:pPr algn="ctr">
                        <a:lnSpc>
                          <a:spcPct val="107000"/>
                        </a:lnSpc>
                        <a:spcAft>
                          <a:spcPts val="0"/>
                        </a:spcAft>
                      </a:pPr>
                      <a:endParaRPr lang="en-GB" sz="900" dirty="0">
                        <a:latin typeface="Trebuchet MS"/>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07000"/>
                        </a:lnSpc>
                        <a:spcAft>
                          <a:spcPts val="0"/>
                        </a:spcAft>
                      </a:pPr>
                      <a:endParaRPr lang="en-GB" sz="900" dirty="0">
                        <a:latin typeface="Trebuchet MS" pitchFamily="34" charset="0"/>
                        <a:ea typeface="Calibri"/>
                        <a:cs typeface="Times New Roman"/>
                      </a:endParaRPr>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3">
                  <a:txBody>
                    <a:bodyPr/>
                    <a:lstStyle/>
                    <a:p>
                      <a:pPr algn="ctr"/>
                      <a:r>
                        <a:rPr lang="en-GB" sz="900" dirty="0">
                          <a:latin typeface="Trebuchet MS" panose="020B0603020202020204" pitchFamily="34" charset="0"/>
                        </a:rPr>
                        <a:t>Health &amp; Fitness</a:t>
                      </a:r>
                    </a:p>
                    <a:p>
                      <a:pPr algn="ctr"/>
                      <a:endParaRPr lang="en-GB" sz="900" dirty="0"/>
                    </a:p>
                  </a:txBody>
                  <a:tcPr marL="31389" marR="313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lnL w="12700" cap="flat" cmpd="sng" algn="ctr">
                      <a:solidFill>
                        <a:srgbClr val="000000"/>
                      </a:solidFill>
                      <a:prstDash val="solid"/>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10011"/>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400" b="1" dirty="0">
                <a:solidFill>
                  <a:srgbClr val="FF0000"/>
                </a:solidFill>
                <a:latin typeface="Trebuchet MS" pitchFamily="34" charset="0"/>
                <a:cs typeface="Arial" pitchFamily="34" charset="0"/>
              </a:rPr>
              <a:t>ATTENDANCE AND PUNCTUALITY</a:t>
            </a:r>
            <a:endParaRPr kumimoji="0" lang="en-GB" sz="2400" b="1" i="0" u="none" strike="noStrike" cap="none" normalizeH="0" baseline="0" dirty="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1043608"/>
            <a:ext cx="4838700" cy="0"/>
          </a:xfrm>
          <a:prstGeom prst="straightConnector1">
            <a:avLst/>
          </a:prstGeom>
          <a:noFill/>
          <a:ln w="76200">
            <a:solidFill>
              <a:srgbClr val="FF0000"/>
            </a:solidFill>
            <a:round/>
            <a:headEnd/>
            <a:tailEnd/>
          </a:ln>
        </p:spPr>
      </p:cxnSp>
      <p:sp>
        <p:nvSpPr>
          <p:cNvPr id="20481" name="Rectangle 1"/>
          <p:cNvSpPr>
            <a:spLocks noChangeArrowheads="1"/>
          </p:cNvSpPr>
          <p:nvPr/>
        </p:nvSpPr>
        <p:spPr bwMode="auto">
          <a:xfrm>
            <a:off x="260649" y="1338022"/>
            <a:ext cx="630932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As parents you all have a legal responsibility to make sure that your child attends school every day. If your child is going to be absent from school please contact the school office on the </a:t>
            </a:r>
            <a:r>
              <a:rPr kumimoji="0" lang="en-GB" sz="1200" b="1" i="0" u="sng" strike="noStrike" cap="none" normalizeH="0" baseline="0" dirty="0">
                <a:ln>
                  <a:noFill/>
                </a:ln>
                <a:solidFill>
                  <a:schemeClr val="tx1"/>
                </a:solidFill>
                <a:effectLst/>
                <a:latin typeface="Trebuchet MS" pitchFamily="34" charset="0"/>
                <a:ea typeface="Times New Roman" pitchFamily="18" charset="0"/>
                <a:cs typeface="Arial" pitchFamily="34" charset="0"/>
              </a:rPr>
              <a:t>first day</a:t>
            </a: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 of their absence. This is important, as we will be contacting parents if a child is not at school and no reason has been given.</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Regular attendance and punctuality is fundamental to enabling your child to achieve the highest levels of attainment. We ensure </a:t>
            </a:r>
            <a:r>
              <a:rPr kumimoji="0" lang="en-GB" sz="1200" b="1" i="0" u="sng" strike="noStrike" cap="none" normalizeH="0" baseline="0" dirty="0">
                <a:ln>
                  <a:noFill/>
                </a:ln>
                <a:solidFill>
                  <a:schemeClr val="tx1"/>
                </a:solidFill>
                <a:effectLst/>
                <a:latin typeface="Trebuchet MS" pitchFamily="34" charset="0"/>
                <a:ea typeface="Times New Roman" pitchFamily="18" charset="0"/>
                <a:cs typeface="Arial" pitchFamily="34" charset="0"/>
              </a:rPr>
              <a:t>all </a:t>
            </a: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children are aware of the importance of attendance and punctuality.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The attendance target sent by the Governing Body for </a:t>
            </a:r>
            <a:r>
              <a:rPr kumimoji="0" lang="en-GB" sz="1200" b="1" i="0" u="sng" strike="noStrike" cap="none" normalizeH="0" baseline="0" dirty="0">
                <a:ln>
                  <a:noFill/>
                </a:ln>
                <a:solidFill>
                  <a:schemeClr val="tx1"/>
                </a:solidFill>
                <a:effectLst/>
                <a:latin typeface="Trebuchet MS" pitchFamily="34" charset="0"/>
                <a:ea typeface="Times New Roman" pitchFamily="18" charset="0"/>
                <a:cs typeface="Arial" pitchFamily="34" charset="0"/>
              </a:rPr>
              <a:t>2023-24 is 97%.</a:t>
            </a: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 We expect </a:t>
            </a:r>
            <a:r>
              <a:rPr kumimoji="0" lang="en-GB" sz="1200" b="1" i="0" u="sng" strike="noStrike" cap="none" normalizeH="0" baseline="0" dirty="0">
                <a:ln>
                  <a:noFill/>
                </a:ln>
                <a:solidFill>
                  <a:schemeClr val="tx1"/>
                </a:solidFill>
                <a:effectLst/>
                <a:latin typeface="Trebuchet MS" pitchFamily="34" charset="0"/>
                <a:ea typeface="Times New Roman" pitchFamily="18" charset="0"/>
                <a:cs typeface="Arial" pitchFamily="34" charset="0"/>
              </a:rPr>
              <a:t>ALL </a:t>
            </a: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children to achieve this.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a:ln>
                  <a:noFill/>
                </a:ln>
                <a:solidFill>
                  <a:schemeClr val="tx1"/>
                </a:solidFill>
                <a:effectLst/>
                <a:latin typeface="Trebuchet MS" pitchFamily="34" charset="0"/>
                <a:ea typeface="Times New Roman" pitchFamily="18" charset="0"/>
                <a:cs typeface="Arial" pitchFamily="34" charset="0"/>
              </a:rPr>
              <a:t>If your child is unwell</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If your child is </a:t>
            </a:r>
            <a:r>
              <a:rPr kumimoji="0" lang="en-GB" sz="1200" b="1" i="0" u="sng" strike="noStrike" cap="none" normalizeH="0" baseline="0" dirty="0">
                <a:ln>
                  <a:noFill/>
                </a:ln>
                <a:solidFill>
                  <a:schemeClr val="tx1"/>
                </a:solidFill>
                <a:effectLst/>
                <a:latin typeface="Trebuchet MS" pitchFamily="34" charset="0"/>
                <a:ea typeface="Times New Roman" pitchFamily="18" charset="0"/>
                <a:cs typeface="Arial" pitchFamily="34" charset="0"/>
              </a:rPr>
              <a:t>too</a:t>
            </a: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 unwell to come to school, or has a medical appointment, please contact the school office and soon as possible. To help you, the NHS has compiled a list of guidelines about how long children should be kept off school when they have a common illness.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hlinkClick r:id="rId2"/>
              </a:rPr>
              <a:t>https://www.nhs.uk/Livewell/Yourchildatschool/Pages/Illness.aspx</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
            </a:r>
            <a:b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br>
            <a:r>
              <a:rPr kumimoji="0" lang="en-GB" sz="1200" b="1" i="0" u="none" strike="noStrike" cap="none" normalizeH="0" baseline="0" dirty="0">
                <a:ln>
                  <a:noFill/>
                </a:ln>
                <a:solidFill>
                  <a:schemeClr val="tx1"/>
                </a:solidFill>
                <a:effectLst/>
                <a:latin typeface="Trebuchet MS" pitchFamily="34" charset="0"/>
                <a:ea typeface="Times New Roman" pitchFamily="18" charset="0"/>
                <a:cs typeface="Arial" pitchFamily="34" charset="0"/>
              </a:rPr>
              <a:t>Lateness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Learning begins promptly at the beginning of the day with instructions and explanations and it is vital that your child does not miss this part of the day. We monitor lateness and send letters to parents whose children regularly arrive to school late.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a:ln>
                  <a:noFill/>
                </a:ln>
                <a:solidFill>
                  <a:schemeClr val="tx1"/>
                </a:solidFill>
                <a:effectLst/>
                <a:latin typeface="Trebuchet MS" pitchFamily="34" charset="0"/>
                <a:ea typeface="Times New Roman" pitchFamily="18" charset="0"/>
                <a:cs typeface="Arial" pitchFamily="34" charset="0"/>
              </a:rPr>
              <a:t>Authorised absence</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Family holidays </a:t>
            </a:r>
            <a:r>
              <a:rPr kumimoji="0" lang="en-GB" sz="1200" b="1" i="0" u="sng" strike="noStrike" cap="none" normalizeH="0" baseline="0" dirty="0">
                <a:ln>
                  <a:noFill/>
                </a:ln>
                <a:solidFill>
                  <a:schemeClr val="tx1"/>
                </a:solidFill>
                <a:effectLst/>
                <a:latin typeface="Trebuchet MS" pitchFamily="34" charset="0"/>
                <a:ea typeface="Times New Roman" pitchFamily="18" charset="0"/>
                <a:cs typeface="Arial" pitchFamily="34" charset="0"/>
              </a:rPr>
              <a:t>should always</a:t>
            </a: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 be taken </a:t>
            </a:r>
            <a:r>
              <a:rPr kumimoji="0" lang="en-GB" sz="1200" b="1" i="0" u="sng" strike="noStrike" cap="none" normalizeH="0" baseline="0" dirty="0">
                <a:ln>
                  <a:noFill/>
                </a:ln>
                <a:solidFill>
                  <a:schemeClr val="tx1"/>
                </a:solidFill>
                <a:effectLst/>
                <a:latin typeface="Trebuchet MS" pitchFamily="34" charset="0"/>
                <a:ea typeface="Times New Roman" pitchFamily="18" charset="0"/>
                <a:cs typeface="Arial" pitchFamily="34" charset="0"/>
              </a:rPr>
              <a:t>during the school holidays</a:t>
            </a: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 and we will only authorise absence in </a:t>
            </a:r>
            <a:r>
              <a:rPr kumimoji="0" lang="en-GB" sz="1200" b="1" i="0" u="sng" strike="noStrike" cap="none" normalizeH="0" baseline="0" dirty="0">
                <a:ln>
                  <a:noFill/>
                </a:ln>
                <a:solidFill>
                  <a:schemeClr val="tx1"/>
                </a:solidFill>
                <a:effectLst/>
                <a:latin typeface="Trebuchet MS" pitchFamily="34" charset="0"/>
                <a:ea typeface="Times New Roman" pitchFamily="18" charset="0"/>
                <a:cs typeface="Arial" pitchFamily="34" charset="0"/>
              </a:rPr>
              <a:t>very special circumstances</a:t>
            </a: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 On these occasions permission </a:t>
            </a:r>
            <a:r>
              <a:rPr kumimoji="0" lang="en-GB" sz="1200" b="1" i="0" u="sng" strike="noStrike" cap="none" normalizeH="0" baseline="0" dirty="0">
                <a:ln>
                  <a:noFill/>
                </a:ln>
                <a:solidFill>
                  <a:schemeClr val="tx1"/>
                </a:solidFill>
                <a:effectLst/>
                <a:latin typeface="Trebuchet MS" pitchFamily="34" charset="0"/>
                <a:ea typeface="Times New Roman" pitchFamily="18" charset="0"/>
                <a:cs typeface="Arial" pitchFamily="34" charset="0"/>
              </a:rPr>
              <a:t>must </a:t>
            </a: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be sought in advance from the head teacher. Absence request forms are available from the school office or a letter should be written to the head teacher.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Trebuchet MS" pitchFamily="34" charset="0"/>
                <a:cs typeface="Arial" pitchFamily="34" charset="0"/>
              </a:rPr>
              <a:t>OUR OPEN DOOR POLICY</a:t>
            </a:r>
            <a:endParaRPr kumimoji="0" lang="en-GB" sz="2800" b="1" i="0" u="none" strike="noStrike" cap="none" normalizeH="0" baseline="0" dirty="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21505" name="Rectangle 1"/>
          <p:cNvSpPr>
            <a:spLocks noChangeArrowheads="1"/>
          </p:cNvSpPr>
          <p:nvPr/>
        </p:nvSpPr>
        <p:spPr bwMode="auto">
          <a:xfrm>
            <a:off x="260649" y="1075537"/>
            <a:ext cx="6309320" cy="803296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Please do contact us at any time when you have a concern, even if it appears to be minor.  The ‘little’ difficulties are easy to deal with; don’t let them become major concerns.  The Open Door Policy is encouraged at Lent Rise School.  If you wish to talk about your child please:</a:t>
            </a:r>
          </a:p>
          <a:p>
            <a:pPr marL="0" marR="0" lvl="0" indent="0" algn="just" defTabSz="914400" rtl="0" eaLnBrk="1" fontAlgn="base" latinLnBrk="0" hangingPunct="1">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Trebuchet MS" pitchFamily="34" charset="0"/>
                <a:cs typeface="Arial" pitchFamily="34" charset="0"/>
              </a:rPr>
              <a:t>Approach the </a:t>
            </a:r>
            <a:r>
              <a:rPr lang="en-GB" sz="1200" dirty="0">
                <a:latin typeface="Trebuchet MS" pitchFamily="34" charset="0"/>
                <a:cs typeface="Arial" pitchFamily="34" charset="0"/>
              </a:rPr>
              <a:t>c</a:t>
            </a:r>
            <a:r>
              <a:rPr kumimoji="0" lang="en-GB" sz="1200" b="0" i="0" u="none" strike="noStrike" cap="none" normalizeH="0" baseline="0" dirty="0">
                <a:ln>
                  <a:noFill/>
                </a:ln>
                <a:solidFill>
                  <a:schemeClr val="tx1"/>
                </a:solidFill>
                <a:effectLst/>
                <a:latin typeface="Trebuchet MS" pitchFamily="34" charset="0"/>
                <a:cs typeface="Arial" pitchFamily="34" charset="0"/>
              </a:rPr>
              <a:t>lass teacher</a:t>
            </a:r>
          </a:p>
          <a:p>
            <a:pPr lvl="0" algn="just" eaLnBrk="0" fontAlgn="base" hangingPunct="0">
              <a:spcBef>
                <a:spcPct val="0"/>
              </a:spcBef>
              <a:spcAft>
                <a:spcPct val="0"/>
              </a:spcAft>
              <a:buFontTx/>
              <a:buChar char="•"/>
              <a:tabLst>
                <a:tab pos="269875" algn="l"/>
              </a:tabLst>
            </a:pPr>
            <a:r>
              <a:rPr kumimoji="0" lang="en-GB" sz="1200" b="0" i="0" u="none" strike="noStrike" cap="none" normalizeH="0" baseline="0" dirty="0">
                <a:ln>
                  <a:noFill/>
                </a:ln>
                <a:solidFill>
                  <a:schemeClr val="tx1"/>
                </a:solidFill>
                <a:effectLst/>
                <a:latin typeface="Trebuchet MS" pitchFamily="34" charset="0"/>
                <a:cs typeface="Arial" pitchFamily="34" charset="0"/>
              </a:rPr>
              <a:t>Talk to a member of the middle management team </a:t>
            </a:r>
            <a:r>
              <a:rPr lang="en-GB" sz="1200" dirty="0">
                <a:latin typeface="Trebuchet MS" pitchFamily="34" charset="0"/>
                <a:cs typeface="Arial" pitchFamily="34" charset="0"/>
              </a:rPr>
              <a:t>(KS1 or KS2 Phase Leaders)</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Trebuchet MS" pitchFamily="34" charset="0"/>
                <a:cs typeface="Arial" pitchFamily="34" charset="0"/>
              </a:rPr>
              <a:t>Talk to a member of the senior leadership team</a:t>
            </a: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Trebuchet MS" pitchFamily="34" charset="0"/>
                <a:cs typeface="Arial" pitchFamily="34" charset="0"/>
              </a:rPr>
              <a:t>The Headteacher, Mrs Watson, is always happy to see parents but clearly she will go to the Class Teacher to discuss issues, therefore it makes sense for you to have spoken to the teacher first.</a:t>
            </a:r>
          </a:p>
          <a:p>
            <a:pPr marL="0" marR="0" lvl="0" indent="0" algn="just" defTabSz="914400" rtl="0" eaLnBrk="0" fontAlgn="base" latinLnBrk="0" hangingPunct="0">
              <a:lnSpc>
                <a:spcPct val="100000"/>
              </a:lnSpc>
              <a:spcBef>
                <a:spcPct val="0"/>
              </a:spcBef>
              <a:spcAft>
                <a:spcPct val="0"/>
              </a:spcAft>
              <a:buClrTx/>
              <a:buSzTx/>
              <a:tabLst>
                <a:tab pos="269875" algn="l"/>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1" i="0" u="none" strike="noStrike" cap="none" normalizeH="0" baseline="0" dirty="0">
                <a:ln>
                  <a:noFill/>
                </a:ln>
                <a:solidFill>
                  <a:schemeClr val="tx1"/>
                </a:solidFill>
                <a:effectLst/>
                <a:latin typeface="Trebuchet MS" pitchFamily="34" charset="0"/>
                <a:ea typeface="Times New Roman" pitchFamily="18" charset="0"/>
                <a:cs typeface="Arial" pitchFamily="34" charset="0"/>
              </a:rPr>
              <a:t>Contacting the Headteacher if she is not in School</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When the Headteacher is out, your children are always in safe hands.  If you need an immediate response, please contact the School Office and a member of the senior leadership team will get a response to you as soon as possible.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1" i="0" u="none" strike="noStrike" cap="none" normalizeH="0" baseline="0" dirty="0">
                <a:ln>
                  <a:noFill/>
                </a:ln>
                <a:solidFill>
                  <a:schemeClr val="tx1"/>
                </a:solidFill>
                <a:effectLst/>
                <a:latin typeface="Trebuchet MS" pitchFamily="34" charset="0"/>
                <a:ea typeface="Times New Roman" pitchFamily="18" charset="0"/>
                <a:cs typeface="Arial" pitchFamily="34" charset="0"/>
              </a:rPr>
              <a:t>Complaints and Resolution Procedure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The following is the strategy that is suggested if difficulties arise – we recommend that you use this structure.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Trebuchet MS" pitchFamily="34" charset="0"/>
                <a:cs typeface="Arial" pitchFamily="34" charset="0"/>
              </a:rPr>
              <a:t>Talk to the Class Teacher</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Trebuchet MS" pitchFamily="34" charset="0"/>
                <a:cs typeface="Arial" pitchFamily="34" charset="0"/>
              </a:rPr>
              <a:t>Talk to a member of the senior leadership team</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Trebuchet MS" pitchFamily="34" charset="0"/>
                <a:cs typeface="Arial" pitchFamily="34" charset="0"/>
              </a:rPr>
              <a:t>Talk to the Headteacher</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Trebuchet MS" pitchFamily="34" charset="0"/>
                <a:cs typeface="Arial" pitchFamily="34" charset="0"/>
              </a:rPr>
              <a:t>Make Representations to the Governing Body in writing to:</a:t>
            </a:r>
          </a:p>
          <a:p>
            <a:pPr marL="0" marR="0" lvl="0" indent="0"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Mrs Maggie Young, Chair of Governors</a:t>
            </a:r>
            <a:b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by e-mail: govs@lentrise.bucks.sch.uk</a:t>
            </a:r>
            <a:b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or</a:t>
            </a:r>
            <a:b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c/o Lent Rise School</a:t>
            </a:r>
            <a:b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Coulson Way</a:t>
            </a:r>
            <a:b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Burnham</a:t>
            </a:r>
            <a:b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Slough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SL1 7NP</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Trebuchet MS" pitchFamily="34" charset="0"/>
                <a:cs typeface="Arial" pitchFamily="34" charset="0"/>
              </a:rPr>
              <a:t>If you are still not satisfied you may wish to put your complaint to the Secretary of State for Education and Skills who can review whether the School has acted reasonably and followed the correct procedures.  The address is Sanctuary Buildings, Great Smith Street, London, SW1 3BT.  </a:t>
            </a:r>
          </a:p>
          <a:p>
            <a:pPr marL="0" marR="0" lvl="0" indent="0" algn="just" defTabSz="914400" rtl="0" eaLnBrk="0" fontAlgn="base" latinLnBrk="0" hangingPunct="0">
              <a:spcBef>
                <a:spcPct val="0"/>
              </a:spcBef>
              <a:spcAft>
                <a:spcPct val="0"/>
              </a:spcAft>
              <a:buClrTx/>
              <a:buSzTx/>
              <a:tabLst>
                <a:tab pos="269875" algn="l"/>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If you would like to read our full Complaints Procedure, please contact the school office for a copy or visit the school website </a:t>
            </a: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hlinkClick r:id="rId2"/>
              </a:rPr>
              <a:t>www.lentriseschool.co.uk</a:t>
            </a:r>
            <a:r>
              <a:rPr kumimoji="0" lang="en-GB" sz="1200" b="0" i="0" u="none" strike="noStrike" cap="none" normalizeH="0" dirty="0">
                <a:ln>
                  <a:noFill/>
                </a:ln>
                <a:solidFill>
                  <a:schemeClr val="tx1"/>
                </a:solidFill>
                <a:effectLst/>
                <a:latin typeface="Trebuchet MS" pitchFamily="34" charset="0"/>
                <a:ea typeface="Times New Roman" pitchFamily="18" charset="0"/>
                <a:cs typeface="Arial"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Trebuchet MS" pitchFamily="34" charset="0"/>
                <a:cs typeface="Arial" pitchFamily="34" charset="0"/>
              </a:rPr>
              <a:t>FREE SCHOOL MEALS AND PUPIL PREMIUM FUNDING</a:t>
            </a:r>
            <a:endParaRPr kumimoji="0" lang="en-GB" sz="2800" b="1" i="0" u="none" strike="noStrike" cap="none" normalizeH="0" baseline="0" dirty="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1187624"/>
            <a:ext cx="4838700" cy="0"/>
          </a:xfrm>
          <a:prstGeom prst="straightConnector1">
            <a:avLst/>
          </a:prstGeom>
          <a:noFill/>
          <a:ln w="76200">
            <a:solidFill>
              <a:srgbClr val="FF0000"/>
            </a:solidFill>
            <a:round/>
            <a:headEnd/>
            <a:tailEnd/>
          </a:ln>
        </p:spPr>
      </p:cxnSp>
      <p:sp>
        <p:nvSpPr>
          <p:cNvPr id="23560" name="Rectangle 8"/>
          <p:cNvSpPr>
            <a:spLocks noChangeArrowheads="1"/>
          </p:cNvSpPr>
          <p:nvPr/>
        </p:nvSpPr>
        <p:spPr bwMode="auto">
          <a:xfrm>
            <a:off x="332657" y="1383894"/>
            <a:ext cx="6192688" cy="784830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Do you receive any of the following benefits: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a:ln>
                  <a:noFill/>
                </a:ln>
                <a:solidFill>
                  <a:schemeClr val="tx1"/>
                </a:solidFill>
                <a:effectLst/>
                <a:latin typeface="Trebuchet MS" pitchFamily="34" charset="0"/>
                <a:cs typeface="Arial" pitchFamily="34" charset="0"/>
              </a:rPr>
              <a:t>Income support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a:ln>
                  <a:noFill/>
                </a:ln>
                <a:solidFill>
                  <a:schemeClr val="tx1"/>
                </a:solidFill>
                <a:effectLst/>
                <a:latin typeface="Trebuchet MS" pitchFamily="34" charset="0"/>
                <a:cs typeface="Arial" pitchFamily="34" charset="0"/>
              </a:rPr>
              <a:t>Income based Job Seekers’ Allowance (IBJSA)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a:ln>
                  <a:noFill/>
                </a:ln>
                <a:solidFill>
                  <a:schemeClr val="tx1"/>
                </a:solidFill>
                <a:effectLst/>
                <a:latin typeface="Trebuchet MS" pitchFamily="34" charset="0"/>
                <a:cs typeface="Arial" pitchFamily="34" charset="0"/>
              </a:rPr>
              <a:t>Income-related Employment and Support Allowance (ESA)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a:ln>
                  <a:noFill/>
                </a:ln>
                <a:solidFill>
                  <a:schemeClr val="tx1"/>
                </a:solidFill>
                <a:effectLst/>
                <a:latin typeface="Trebuchet MS" pitchFamily="34" charset="0"/>
                <a:cs typeface="Arial" pitchFamily="34" charset="0"/>
              </a:rPr>
              <a:t>Support under part VI of the Immigration and Asylum Act 1999</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a:ln>
                  <a:noFill/>
                </a:ln>
                <a:solidFill>
                  <a:schemeClr val="tx1"/>
                </a:solidFill>
                <a:effectLst/>
                <a:latin typeface="Trebuchet MS" pitchFamily="34" charset="0"/>
                <a:cs typeface="Arial" pitchFamily="34" charset="0"/>
              </a:rPr>
              <a:t>Child tax credit, with income under the threshold set by the Treasury, (Not Working Tax Credit)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a:ln>
                  <a:noFill/>
                </a:ln>
                <a:solidFill>
                  <a:schemeClr val="tx1"/>
                </a:solidFill>
                <a:effectLst/>
                <a:latin typeface="Trebuchet MS" pitchFamily="34" charset="0"/>
                <a:cs typeface="Arial" pitchFamily="34" charset="0"/>
              </a:rPr>
              <a:t>The ‘Guarantee’ element of Pension Credit</a:t>
            </a:r>
          </a:p>
          <a:p>
            <a:pPr marL="0" marR="0" lvl="0" indent="0" algn="l" defTabSz="914400" rtl="0" eaLnBrk="0" fontAlgn="base" latinLnBrk="0" hangingPunct="0">
              <a:lnSpc>
                <a:spcPct val="100000"/>
              </a:lnSpc>
              <a:spcBef>
                <a:spcPct val="0"/>
              </a:spcBef>
              <a:spcAft>
                <a:spcPct val="0"/>
              </a:spcAft>
              <a:buClrTx/>
              <a:buSzTx/>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FF0000"/>
                </a:solidFill>
                <a:effectLst/>
                <a:latin typeface="Trebuchet MS" pitchFamily="34" charset="0"/>
                <a:ea typeface="Times New Roman" pitchFamily="18" charset="0"/>
                <a:cs typeface="Arial" pitchFamily="34" charset="0"/>
              </a:rPr>
              <a:t>All children in Early Years, Years 1 and 2 are eligible to have a universal school meal. But we still need parents receiving the benefits listed above to sign up to the Free School Meals service. If you have a child in KS2 they will also be eligible for a free school meal, but only if you apply!</a:t>
            </a:r>
            <a:endParaRPr lang="en-GB" sz="1200" dirty="0">
              <a:solidFill>
                <a:srgbClr val="FF0000"/>
              </a:solidFill>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Why sign up?</a:t>
            </a:r>
          </a:p>
          <a:p>
            <a:pPr marL="0" marR="0" lvl="0" indent="0" algn="l" defTabSz="914400" rtl="0" eaLnBrk="0" fontAlgn="base" latinLnBrk="0" hangingPunct="0">
              <a:lnSpc>
                <a:spcPct val="100000"/>
              </a:lnSpc>
              <a:spcBef>
                <a:spcPct val="0"/>
              </a:spcBef>
              <a:spcAft>
                <a:spcPct val="0"/>
              </a:spcAft>
              <a:buClrTx/>
              <a:buSzTx/>
              <a:buFontTx/>
              <a:buNone/>
              <a:tabLst/>
            </a:pPr>
            <a:endParaRPr lang="en-GB" sz="1200" dirty="0">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rebuchet MS" pitchFamily="34" charset="0"/>
                <a:cs typeface="Arial" pitchFamily="34" charset="0"/>
              </a:rPr>
              <a:t>For the school </a:t>
            </a:r>
          </a:p>
          <a:p>
            <a:pPr lvl="0" eaLnBrk="0" fontAlgn="base" hangingPunct="0">
              <a:spcBef>
                <a:spcPct val="0"/>
              </a:spcBef>
              <a:spcAft>
                <a:spcPct val="0"/>
              </a:spcAft>
            </a:pPr>
            <a:r>
              <a:rPr lang="en-GB" sz="1200" dirty="0">
                <a:latin typeface="Trebuchet MS" pitchFamily="34" charset="0"/>
                <a:cs typeface="Arial" pitchFamily="34" charset="0"/>
              </a:rPr>
              <a:t>	We receive additional funding for children who would be eligible for Free 	School meals even if they were not in Early Years, Year 1 or Year 2. This 	funding is called Pupil Premium and we use it to support progress and 	achievement (you can find out how we spent this year’s Pupil Premium 	on our website </a:t>
            </a:r>
            <a:r>
              <a:rPr lang="en-GB" sz="1200" dirty="0">
                <a:latin typeface="Trebuchet MS" pitchFamily="34" charset="0"/>
                <a:hlinkClick r:id="rId2"/>
              </a:rPr>
              <a:t>https://www.lentriseschool.co.uk/website</a:t>
            </a:r>
            <a:r>
              <a:rPr lang="en-GB" sz="1200" dirty="0">
                <a:latin typeface="Trebuchet MS" pitchFamily="34" charset="0"/>
              </a:rPr>
              <a:t>. </a:t>
            </a:r>
          </a:p>
          <a:p>
            <a:pPr lvl="0" eaLnBrk="0" fontAlgn="base" hangingPunct="0">
              <a:spcBef>
                <a:spcPct val="0"/>
              </a:spcBef>
              <a:spcAft>
                <a:spcPct val="0"/>
              </a:spcAft>
            </a:pPr>
            <a:endParaRPr lang="en-GB" sz="1200" dirty="0">
              <a:latin typeface="Trebuchet MS" pitchFamily="34" charset="0"/>
            </a:endParaRPr>
          </a:p>
          <a:p>
            <a:pPr lvl="0" eaLnBrk="0" fontAlgn="base" hangingPunct="0">
              <a:spcBef>
                <a:spcPct val="0"/>
              </a:spcBef>
              <a:spcAft>
                <a:spcPct val="0"/>
              </a:spcAft>
            </a:pPr>
            <a:r>
              <a:rPr lang="en-GB" sz="1200" dirty="0">
                <a:latin typeface="Trebuchet MS" pitchFamily="34" charset="0"/>
              </a:rPr>
              <a:t>For you </a:t>
            </a:r>
          </a:p>
          <a:p>
            <a:pPr lvl="0" eaLnBrk="0" fontAlgn="base" hangingPunct="0">
              <a:spcBef>
                <a:spcPct val="0"/>
              </a:spcBef>
              <a:spcAft>
                <a:spcPct val="0"/>
              </a:spcAft>
            </a:pPr>
            <a:r>
              <a:rPr lang="en-GB" sz="1200" dirty="0">
                <a:latin typeface="Trebuchet MS" pitchFamily="34" charset="0"/>
              </a:rPr>
              <a:t>	If we know that your child would be eligible for Free School Meals even if 	they were not in Early Years, Year 1 or Year 2 we can provide additional 	support to them in school. We can also help with the cost of school 	uniform, PE kits, school trips, clubs and music lessons on a case-by-case 	basis.</a:t>
            </a:r>
          </a:p>
          <a:p>
            <a:pPr lvl="0" eaLnBrk="0" fontAlgn="base" hangingPunct="0">
              <a:spcBef>
                <a:spcPct val="0"/>
              </a:spcBef>
              <a:spcAft>
                <a:spcPct val="0"/>
              </a:spcAft>
            </a:pPr>
            <a:endParaRPr lang="en-GB" sz="1200" dirty="0">
              <a:latin typeface="Trebuchet MS" pitchFamily="34" charset="0"/>
            </a:endParaRPr>
          </a:p>
          <a:p>
            <a:pPr lvl="0" eaLnBrk="0" fontAlgn="base" hangingPunct="0">
              <a:spcBef>
                <a:spcPct val="0"/>
              </a:spcBef>
              <a:spcAft>
                <a:spcPct val="0"/>
              </a:spcAft>
            </a:pPr>
            <a:r>
              <a:rPr lang="en-GB" sz="1200" dirty="0">
                <a:latin typeface="Trebuchet MS" pitchFamily="34" charset="0"/>
              </a:rPr>
              <a:t>Signing-up takes less than 5 minutes</a:t>
            </a:r>
          </a:p>
          <a:p>
            <a:pPr lvl="0" eaLnBrk="0" fontAlgn="base" hangingPunct="0">
              <a:spcBef>
                <a:spcPct val="0"/>
              </a:spcBef>
              <a:spcAft>
                <a:spcPct val="0"/>
              </a:spcAft>
            </a:pPr>
            <a:r>
              <a:rPr lang="en-GB" sz="1200" dirty="0">
                <a:latin typeface="Trebuchet MS" pitchFamily="34" charset="0"/>
              </a:rPr>
              <a:t>	All you need to do is complete a short form. You do not need to provide 	any proof of your eligibility. You only need to sign-up once and we will 	automatically re-check your details every term. If you are still eligible, 	your child will continue to receive a free school meal in Key Stage 2. The 	school office staff will be happy to answer your questions or help you 	complete the form.</a:t>
            </a:r>
          </a:p>
          <a:p>
            <a:pPr lvl="0" eaLnBrk="0" fontAlgn="base" hangingPunct="0">
              <a:spcBef>
                <a:spcPct val="0"/>
              </a:spcBef>
              <a:spcAft>
                <a:spcPct val="0"/>
              </a:spcAft>
            </a:pPr>
            <a:endParaRPr lang="en-GB" sz="1200" dirty="0">
              <a:latin typeface="Trebuchet MS" pitchFamily="34" charset="0"/>
            </a:endParaRPr>
          </a:p>
          <a:p>
            <a:pPr lvl="0" algn="ctr" eaLnBrk="0" fontAlgn="base" hangingPunct="0">
              <a:spcBef>
                <a:spcPct val="0"/>
              </a:spcBef>
              <a:spcAft>
                <a:spcPct val="0"/>
              </a:spcAft>
            </a:pPr>
            <a:r>
              <a:rPr lang="en-GB" sz="1200" dirty="0">
                <a:solidFill>
                  <a:srgbClr val="FF0000"/>
                </a:solidFill>
                <a:latin typeface="Trebuchet MS" pitchFamily="34" charset="0"/>
              </a:rPr>
              <a:t>All applications are dealt with in confidence.</a:t>
            </a:r>
          </a:p>
          <a:p>
            <a:pPr lvl="0" eaLnBrk="0" fontAlgn="base" hangingPunct="0">
              <a:spcBef>
                <a:spcPct val="0"/>
              </a:spcBef>
              <a:spcAft>
                <a:spcPct val="0"/>
              </a:spcAft>
            </a:pPr>
            <a:r>
              <a:rPr lang="en-GB" sz="1200" dirty="0">
                <a:latin typeface="Trebuchet MS" pitchFamily="34" charset="0"/>
              </a:rPr>
              <a:t>	</a:t>
            </a:r>
          </a:p>
          <a:p>
            <a:pPr lvl="0" eaLnBrk="0" fontAlgn="base" hangingPunct="0">
              <a:spcBef>
                <a:spcPct val="0"/>
              </a:spcBef>
              <a:spcAft>
                <a:spcPct val="0"/>
              </a:spcAf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p:txBody>
      </p:sp>
      <p:pic>
        <p:nvPicPr>
          <p:cNvPr id="14" name="Picture 13" descr="C:\Users\schoolsecretary.W2K82226\AppData\Local\Microsoft\Windows\Temporary Internet Files\Content.IE5\MUQRYTYY\MC900437095[1].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673" y="4860033"/>
            <a:ext cx="720080" cy="792088"/>
          </a:xfrm>
          <a:prstGeom prst="rect">
            <a:avLst/>
          </a:prstGeom>
          <a:noFill/>
          <a:ln>
            <a:noFill/>
          </a:ln>
        </p:spPr>
      </p:pic>
      <p:pic>
        <p:nvPicPr>
          <p:cNvPr id="15" name="Picture 14" descr="C:\Users\schoolsecretary.W2K82226\AppData\Local\Microsoft\Windows\Temporary Internet Files\Content.IE5\ERGCQX2F\MC900437041[1].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4665" y="6145629"/>
            <a:ext cx="730627" cy="802635"/>
          </a:xfrm>
          <a:prstGeom prst="rect">
            <a:avLst/>
          </a:prstGeom>
          <a:noFill/>
          <a:ln>
            <a:noFill/>
          </a:ln>
        </p:spPr>
      </p:pic>
      <p:pic>
        <p:nvPicPr>
          <p:cNvPr id="16" name="Picture 15" descr="C:\Users\schoolsecretary.W2K82226\AppData\Local\Microsoft\Windows\Temporary Internet Files\Content.IE5\MUQRYTYY\MC900431586[1].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4664" y="7524328"/>
            <a:ext cx="792088" cy="79208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715000" y="-571500"/>
            <a:ext cx="18288000" cy="10287000"/>
          </a:xfrm>
          <a:prstGeom prst="rect">
            <a:avLst/>
          </a:prstGeom>
        </p:spPr>
      </p:pic>
    </p:spTree>
    <p:extLst>
      <p:ext uri="{BB962C8B-B14F-4D97-AF65-F5344CB8AC3E}">
        <p14:creationId xmlns:p14="http://schemas.microsoft.com/office/powerpoint/2010/main" val="11670958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716016" y="-396552"/>
            <a:ext cx="18288000" cy="10287000"/>
          </a:xfrm>
          <a:prstGeom prst="rect">
            <a:avLst/>
          </a:prstGeom>
        </p:spPr>
      </p:pic>
    </p:spTree>
    <p:extLst>
      <p:ext uri="{BB962C8B-B14F-4D97-AF65-F5344CB8AC3E}">
        <p14:creationId xmlns:p14="http://schemas.microsoft.com/office/powerpoint/2010/main" val="13140172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7B8D1049C907A43B9076E42251A214E" ma:contentTypeVersion="21" ma:contentTypeDescription="Create a new document." ma:contentTypeScope="" ma:versionID="f9590e0b06d5be67ae3b0ead29dbb221">
  <xsd:schema xmlns:xsd="http://www.w3.org/2001/XMLSchema" xmlns:xs="http://www.w3.org/2001/XMLSchema" xmlns:p="http://schemas.microsoft.com/office/2006/metadata/properties" xmlns:ns2="e09d7e67-2c89-4a82-b064-15c58d415fdd" xmlns:ns3="ee017583-9929-48b6-a040-67954c603aab" targetNamespace="http://schemas.microsoft.com/office/2006/metadata/properties" ma:root="true" ma:fieldsID="6e08b5c1297cf299a9c16d90be257550" ns2:_="" ns3:_="">
    <xsd:import namespace="e09d7e67-2c89-4a82-b064-15c58d415fdd"/>
    <xsd:import namespace="ee017583-9929-48b6-a040-67954c603aab"/>
    <xsd:element name="properties">
      <xsd:complexType>
        <xsd:sequence>
          <xsd:element name="documentManagement">
            <xsd:complexType>
              <xsd:all>
                <xsd:element ref="ns2:CloudMigratorOriginId" minOccurs="0"/>
                <xsd:element ref="ns2:FileHash" minOccurs="0"/>
                <xsd:element ref="ns2:CloudMigratorVersion" minOccurs="0"/>
                <xsd:element ref="ns2:UniqueSourceRef" minOccurs="0"/>
                <xsd:element ref="ns2:MediaServiceMetadata" minOccurs="0"/>
                <xsd:element ref="ns2:MediaServiceFastMetadata" minOccurs="0"/>
                <xsd:element ref="ns2:MediaServiceDateTaken" minOccurs="0"/>
                <xsd:element ref="ns2:MediaLengthInSeconds" minOccurs="0"/>
                <xsd:element ref="ns3:TaxCatchAll" minOccurs="0"/>
                <xsd:element ref="ns2:MediaServiceGenerationTime" minOccurs="0"/>
                <xsd:element ref="ns2:MediaServiceEventHashCode" minOccurs="0"/>
                <xsd:element ref="ns2:MediaServiceOCR" minOccurs="0"/>
                <xsd:element ref="ns2:lcf76f155ced4ddcb4097134ff3c332f" minOccurs="0"/>
                <xsd:element ref="ns2:MediaServiceLocation" minOccurs="0"/>
                <xsd:element ref="ns3:SharedWithUsers" minOccurs="0"/>
                <xsd:element ref="ns3:SharedWithDetails" minOccurs="0"/>
                <xsd:element ref="ns2:MediaServiceObjectDetectorVersions" minOccurs="0"/>
                <xsd:element ref="ns2: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9d7e67-2c89-4a82-b064-15c58d415fdd" elementFormDefault="qualified">
    <xsd:import namespace="http://schemas.microsoft.com/office/2006/documentManagement/types"/>
    <xsd:import namespace="http://schemas.microsoft.com/office/infopath/2007/PartnerControls"/>
    <xsd:element name="CloudMigratorOriginId" ma:index="8" nillable="true" ma:displayName="CloudMigratorOriginId" ma:internalName="CloudMigratorOriginId">
      <xsd:simpleType>
        <xsd:restriction base="dms:Note">
          <xsd:maxLength value="255"/>
        </xsd:restriction>
      </xsd:simpleType>
    </xsd:element>
    <xsd:element name="FileHash" ma:index="9" nillable="true" ma:displayName="FileHash" ma:internalName="FileHash">
      <xsd:simpleType>
        <xsd:restriction base="dms:Note">
          <xsd:maxLength value="255"/>
        </xsd:restriction>
      </xsd:simpleType>
    </xsd:element>
    <xsd:element name="CloudMigratorVersion" ma:index="10" nillable="true" ma:displayName="CloudMigratorVersion" ma:internalName="CloudMigratorVersion">
      <xsd:simpleType>
        <xsd:restriction base="dms:Note">
          <xsd:maxLength value="255"/>
        </xsd:restriction>
      </xsd:simpleType>
    </xsd:element>
    <xsd:element name="UniqueSourceRef" ma:index="11" nillable="true" ma:displayName="UniqueSourceRef" ma:internalName="UniqueSourceRef">
      <xsd:simpleType>
        <xsd:restriction base="dms:Note">
          <xsd:maxLength value="255"/>
        </xsd:restriction>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DateTaken" ma:index="14" nillable="true" ma:displayName="MediaServiceDateTaken" ma:descriptio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bf1f259-f2de-4036-86cb-ef81a918e4e4"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description="" ma:indexed="true" ma:internalName="MediaServiceLocation" ma:readOnly="true">
      <xsd:simpleType>
        <xsd:restriction base="dms:Text"/>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_Flow_SignoffStatus" ma:index="26" nillable="true" ma:displayName="Sign-off status" ma:internalName="Sign_x002d_off_x0020_statu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017583-9929-48b6-a040-67954c603aab"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6b1782b3-f7e0-4934-b95e-1928e38efac9}" ma:internalName="TaxCatchAll" ma:showField="CatchAllData" ma:web="ee017583-9929-48b6-a040-67954c603aab">
      <xsd:complexType>
        <xsd:complexContent>
          <xsd:extension base="dms:MultiChoiceLookup">
            <xsd:sequence>
              <xsd:element name="Value" type="dms:Lookup" maxOccurs="unbounded" minOccurs="0" nillable="true"/>
            </xsd:sequence>
          </xsd:extension>
        </xsd:complexContent>
      </xsd:complexType>
    </xsd:element>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Flow_SignoffStatus xmlns="e09d7e67-2c89-4a82-b064-15c58d415fdd" xsi:nil="true"/>
    <FileHash xmlns="e09d7e67-2c89-4a82-b064-15c58d415fdd" xsi:nil="true"/>
    <TaxCatchAll xmlns="ee017583-9929-48b6-a040-67954c603aab" xsi:nil="true"/>
    <CloudMigratorVersion xmlns="e09d7e67-2c89-4a82-b064-15c58d415fdd" xsi:nil="true"/>
    <UniqueSourceRef xmlns="e09d7e67-2c89-4a82-b064-15c58d415fdd" xsi:nil="true"/>
    <CloudMigratorOriginId xmlns="e09d7e67-2c89-4a82-b064-15c58d415fdd" xsi:nil="true"/>
    <lcf76f155ced4ddcb4097134ff3c332f xmlns="e09d7e67-2c89-4a82-b064-15c58d415fd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429AA2B-3002-4FF9-BC78-A09955904C19}">
  <ds:schemaRefs>
    <ds:schemaRef ds:uri="http://schemas.microsoft.com/sharepoint/v3/contenttype/forms"/>
  </ds:schemaRefs>
</ds:datastoreItem>
</file>

<file path=customXml/itemProps2.xml><?xml version="1.0" encoding="utf-8"?>
<ds:datastoreItem xmlns:ds="http://schemas.openxmlformats.org/officeDocument/2006/customXml" ds:itemID="{01C5A0CE-7C54-4A63-9981-65027E42F5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09d7e67-2c89-4a82-b064-15c58d415fdd"/>
    <ds:schemaRef ds:uri="ee017583-9929-48b6-a040-67954c603a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7CE8887-FB0F-4DDD-B814-70A38C52E206}">
  <ds:schemaRefs>
    <ds:schemaRef ds:uri="http://purl.org/dc/terms/"/>
    <ds:schemaRef ds:uri="http://schemas.microsoft.com/office/2006/documentManagement/types"/>
    <ds:schemaRef ds:uri="http://schemas.microsoft.com/office/2006/metadata/properties"/>
    <ds:schemaRef ds:uri="e09d7e67-2c89-4a82-b064-15c58d415fdd"/>
    <ds:schemaRef ds:uri="http://purl.org/dc/elements/1.1/"/>
    <ds:schemaRef ds:uri="http://www.w3.org/XML/1998/namespace"/>
    <ds:schemaRef ds:uri="http://schemas.microsoft.com/office/infopath/2007/PartnerControls"/>
    <ds:schemaRef ds:uri="http://schemas.openxmlformats.org/package/2006/metadata/core-properties"/>
    <ds:schemaRef ds:uri="ee017583-9929-48b6-a040-67954c603aab"/>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227</TotalTime>
  <Words>2707</Words>
  <Application>Microsoft Office PowerPoint</Application>
  <PresentationFormat>On-screen Show (4:3)</PresentationFormat>
  <Paragraphs>278</Paragraphs>
  <Slides>11</Slides>
  <Notes>1</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11</vt:i4>
      </vt:variant>
    </vt:vector>
  </HeadingPairs>
  <TitlesOfParts>
    <vt:vector size="22" baseType="lpstr">
      <vt:lpstr>Arial</vt:lpstr>
      <vt:lpstr>Arial Unicode MS</vt:lpstr>
      <vt:lpstr>Calibri</vt:lpstr>
      <vt:lpstr>Helvetica</vt:lpstr>
      <vt:lpstr>Segoe UI</vt:lpstr>
      <vt:lpstr>Segoe UI Historic</vt:lpstr>
      <vt:lpstr>Segoe UI Light</vt:lpstr>
      <vt:lpstr>Times New Roman</vt:lpstr>
      <vt:lpstr>Trebuchet MS</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hannah</dc:creator>
  <cp:lastModifiedBy>Toni O'Leary</cp:lastModifiedBy>
  <cp:revision>55</cp:revision>
  <dcterms:created xsi:type="dcterms:W3CDTF">2019-06-07T12:22:40Z</dcterms:created>
  <dcterms:modified xsi:type="dcterms:W3CDTF">2023-09-06T11:32:57Z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0x010100B7B8D1049C907A43B9076E42251A214E</vt:lpwstr>
  </property>
</Properties>
</file>