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276" r:id="rId6"/>
    <p:sldId id="258" r:id="rId7"/>
    <p:sldId id="259" r:id="rId8"/>
    <p:sldId id="260" r:id="rId9"/>
    <p:sldId id="261" r:id="rId10"/>
    <p:sldId id="262" r:id="rId11"/>
    <p:sldId id="263" r:id="rId12"/>
    <p:sldId id="278" r:id="rId13"/>
    <p:sldId id="277" r:id="rId14"/>
    <p:sldId id="266" r:id="rId15"/>
    <p:sldId id="275" r:id="rId1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A7005-2EFA-8C5E-01A2-8BE0DBBF427C}" v="5" dt="2023-09-06T09:47:46.551"/>
    <p1510:client id="{EED371A1-2C77-492F-9B9B-6C5094033017}" v="75" dt="2020-07-08T15:51:48.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042"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B551E-AEFB-484F-BF9F-2662505BBCBD}" type="datetimeFigureOut">
              <a:rPr lang="en-GB" smtClean="0"/>
              <a:pPr/>
              <a:t>06/09/2023</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1B345-781F-4BCD-A3AF-6A56D5923FC7}" type="slidenum">
              <a:rPr lang="en-GB" smtClean="0"/>
              <a:pPr/>
              <a:t>‹#›</a:t>
            </a:fld>
            <a:endParaRPr lang="en-GB"/>
          </a:p>
        </p:txBody>
      </p:sp>
    </p:spTree>
    <p:extLst>
      <p:ext uri="{BB962C8B-B14F-4D97-AF65-F5344CB8AC3E}">
        <p14:creationId xmlns:p14="http://schemas.microsoft.com/office/powerpoint/2010/main" val="205674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470ED1-BA44-40F0-B990-9822D35609F9}" type="slidenum">
              <a:rPr lang="en-GB" smtClean="0"/>
              <a:pPr/>
              <a:t>2</a:t>
            </a:fld>
            <a:endParaRPr lang="en-GB"/>
          </a:p>
        </p:txBody>
      </p:sp>
    </p:spTree>
    <p:extLst>
      <p:ext uri="{BB962C8B-B14F-4D97-AF65-F5344CB8AC3E}">
        <p14:creationId xmlns:p14="http://schemas.microsoft.com/office/powerpoint/2010/main" val="135954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FC3FC1-7345-49C3-B0B6-915DDE12FA8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FC3FC1-7345-49C3-B0B6-915DDE12FA8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FC3FC1-7345-49C3-B0B6-915DDE12FA8E}" type="datetimeFigureOut">
              <a:rPr lang="en-GB" smtClean="0"/>
              <a:pPr/>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FC3FC1-7345-49C3-B0B6-915DDE12FA8E}" type="datetimeFigureOut">
              <a:rPr lang="en-GB" smtClean="0"/>
              <a:pPr/>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C3FC1-7345-49C3-B0B6-915DDE12FA8E}" type="datetimeFigureOut">
              <a:rPr lang="en-GB" smtClean="0"/>
              <a:pPr/>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FC3FC1-7345-49C3-B0B6-915DDE12FA8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FC3FC1-7345-49C3-B0B6-915DDE12FA8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0FC3FC1-7345-49C3-B0B6-915DDE12FA8E}" type="datetimeFigureOut">
              <a:rPr lang="en-GB" smtClean="0"/>
              <a:pPr/>
              <a:t>06/09/2023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3E18C63-1257-4EA6-A487-1ABA5857038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69C22A3-20B5-4C78-8B79-2A3BAB1D89EE}" type="datetimeFigureOut">
              <a:rPr lang="en-GB" smtClean="0"/>
              <a:pPr/>
              <a:t>06/09/2023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19EF0BD-6FDE-4089-BA1A-19E70486DD1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
            </a: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4400" b="1" dirty="0">
                <a:latin typeface="Segoe UI Historic"/>
                <a:ea typeface="Segoe UI Historic"/>
                <a:cs typeface="Segoe UI Historic"/>
              </a:rPr>
              <a:t>YEAR 6 </a:t>
            </a:r>
            <a:endPar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77657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SAFEGUARDING</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248286"/>
            <a:ext cx="612068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Trebuchet MS" panose="020B0603020202020204" pitchFamily="34" charset="0"/>
                <a:ea typeface="Times New Roman" pitchFamily="18" charset="0"/>
                <a:cs typeface="Segoe UI Light" panose="020B0502040204020203" pitchFamily="34" charset="0"/>
              </a:rPr>
              <a:t>“</a:t>
            </a:r>
            <a:r>
              <a:rPr lang="en-GB" sz="1200" dirty="0">
                <a:latin typeface="Trebuchet MS" panose="020B0603020202020204"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Trebuchet MS" panose="020B0603020202020204" pitchFamily="34" charset="0"/>
                <a:ea typeface="Times New Roman" pitchFamily="18" charset="0"/>
                <a:cs typeface="Segoe UI Light" panose="020B0502040204020203" pitchFamily="34" charset="0"/>
              </a:rPr>
              <a:t> </a:t>
            </a:r>
            <a:endParaRPr lang="en-GB" sz="1200" dirty="0">
              <a:latin typeface="Trebuchet MS" panose="020B0603020202020204"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Trebuchet MS" panose="020B0603020202020204"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1200" dirty="0">
              <a:latin typeface="Trebuchet MS" panose="020B0603020202020204" pitchFamily="34" charset="0"/>
              <a:cs typeface="Segoe UI Light" panose="020B0502040204020203" pitchFamily="34" charset="0"/>
            </a:endParaRPr>
          </a:p>
          <a:p>
            <a:pPr algn="just" eaLnBrk="0" fontAlgn="base" hangingPunct="0">
              <a:spcBef>
                <a:spcPct val="0"/>
              </a:spcBef>
              <a:spcAft>
                <a:spcPct val="0"/>
              </a:spcAft>
            </a:pPr>
            <a:r>
              <a:rPr lang="en-GB" sz="1200" dirty="0">
                <a:latin typeface="Trebuchet MS" panose="020B0603020202020204" pitchFamily="34" charset="0"/>
                <a:ea typeface="Times New Roman" pitchFamily="18" charset="0"/>
                <a:cs typeface="Segoe UI Light"/>
              </a:rPr>
              <a:t>In accordance with our responsibilities under section 175/157 of the Education Act 2002 and “Keeping Children Safe in Education“ Sept 2023. There are four trained Designated Safeguarding Leads, the </a:t>
            </a:r>
            <a:r>
              <a:rPr lang="en-GB" sz="1200" dirty="0" err="1">
                <a:latin typeface="Trebuchet MS" panose="020B0603020202020204" pitchFamily="34" charset="0"/>
                <a:ea typeface="Times New Roman" pitchFamily="18" charset="0"/>
                <a:cs typeface="Segoe UI Light"/>
              </a:rPr>
              <a:t>Headteacher</a:t>
            </a:r>
            <a:r>
              <a:rPr lang="en-GB" sz="1200" dirty="0">
                <a:latin typeface="Trebuchet MS" panose="020B0603020202020204" pitchFamily="34" charset="0"/>
                <a:ea typeface="Times New Roman" pitchFamily="18" charset="0"/>
                <a:cs typeface="Segoe UI Light"/>
              </a:rPr>
              <a:t> Mrs J Watson, Deputy </a:t>
            </a:r>
            <a:r>
              <a:rPr lang="en-GB" sz="1200" dirty="0" err="1">
                <a:latin typeface="Trebuchet MS" panose="020B0603020202020204" pitchFamily="34" charset="0"/>
                <a:ea typeface="Times New Roman" pitchFamily="18" charset="0"/>
                <a:cs typeface="Segoe UI Light"/>
              </a:rPr>
              <a:t>Headteacher</a:t>
            </a:r>
            <a:r>
              <a:rPr lang="en-GB" sz="1200" dirty="0">
                <a:latin typeface="Trebuchet MS" panose="020B0603020202020204" pitchFamily="34" charset="0"/>
                <a:ea typeface="Times New Roman" pitchFamily="18" charset="0"/>
                <a:cs typeface="Segoe UI Light"/>
              </a:rPr>
              <a:t> Mrs R Small, and the two Assistant </a:t>
            </a:r>
            <a:r>
              <a:rPr lang="en-GB" sz="1200" dirty="0" err="1">
                <a:latin typeface="Trebuchet MS" panose="020B0603020202020204" pitchFamily="34" charset="0"/>
                <a:ea typeface="Times New Roman" pitchFamily="18" charset="0"/>
                <a:cs typeface="Segoe UI Light"/>
              </a:rPr>
              <a:t>Headteachers</a:t>
            </a:r>
            <a:r>
              <a:rPr lang="en-GB" sz="1200" dirty="0">
                <a:latin typeface="Trebuchet MS" panose="020B0603020202020204" pitchFamily="34" charset="0"/>
                <a:ea typeface="Times New Roman" pitchFamily="18" charset="0"/>
                <a:cs typeface="Segoe UI Light"/>
              </a:rPr>
              <a:t>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Trebuchet MS" panose="020B0603020202020204" pitchFamily="34" charset="0"/>
              <a:cs typeface="Segoe UI Light" panose="020B0502040204020203" pitchFamily="34" charset="0"/>
            </a:endParaRPr>
          </a:p>
          <a:p>
            <a:pPr algn="just" eaLnBrk="0" fontAlgn="base" hangingPunct="0">
              <a:spcBef>
                <a:spcPct val="0"/>
              </a:spcBef>
              <a:spcAft>
                <a:spcPct val="0"/>
              </a:spcAft>
            </a:pPr>
            <a:r>
              <a:rPr lang="en-GB" sz="1200" dirty="0">
                <a:latin typeface="Trebuchet MS" panose="020B0603020202020204" pitchFamily="34" charset="0"/>
                <a:ea typeface="Times New Roman" pitchFamily="18" charset="0"/>
                <a:cs typeface="Segoe UI Light"/>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Trebuchet MS" panose="020B0603020202020204"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Trebuchet MS" panose="020B0603020202020204"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Trebuchet MS" panose="020B0603020202020204"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Trebuchet MS" panose="020B0603020202020204"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a:t>
            </a:r>
            <a:r>
              <a:rPr lang="en-GB" sz="1200" dirty="0" err="1">
                <a:latin typeface="Trebuchet MS" panose="020B0603020202020204" pitchFamily="34" charset="0"/>
                <a:ea typeface="Times New Roman" pitchFamily="18" charset="0"/>
                <a:cs typeface="Segoe UI Light" panose="020B0502040204020203" pitchFamily="34" charset="0"/>
              </a:rPr>
              <a:t>Headteacher</a:t>
            </a:r>
            <a:r>
              <a:rPr lang="en-GB" sz="1200" dirty="0">
                <a:latin typeface="Trebuchet MS" panose="020B0603020202020204" pitchFamily="34" charset="0"/>
                <a:ea typeface="Times New Roman" pitchFamily="18" charset="0"/>
                <a:cs typeface="Segoe UI Light" panose="020B0502040204020203" pitchFamily="34" charset="0"/>
              </a:rPr>
              <a:t>, Mrs J Watson or your child’s class teacher: the Policy can be found on the school’s website </a:t>
            </a:r>
            <a:r>
              <a:rPr lang="en-GB" sz="1200" dirty="0">
                <a:latin typeface="Trebuchet MS" panose="020B0603020202020204" pitchFamily="34" charset="0"/>
                <a:ea typeface="Times New Roman" pitchFamily="18" charset="0"/>
                <a:cs typeface="Segoe UI Light" panose="020B0502040204020203" pitchFamily="34" charset="0"/>
                <a:hlinkClick r:id="rId2"/>
              </a:rPr>
              <a:t>www.lentriseschool.co.uk</a:t>
            </a:r>
            <a:r>
              <a:rPr lang="en-GB" sz="1200" dirty="0">
                <a:latin typeface="Trebuchet MS" panose="020B0603020202020204" pitchFamily="34" charset="0"/>
                <a:ea typeface="Times New Roman" pitchFamily="18" charset="0"/>
                <a:cs typeface="Segoe UI Light" panose="020B0502040204020203" pitchFamily="34" charset="0"/>
              </a:rPr>
              <a:t> </a:t>
            </a:r>
            <a:endParaRPr lang="en-GB" sz="1200" dirty="0">
              <a:latin typeface="Trebuchet MS" panose="020B0603020202020204" pitchFamily="34" charset="0"/>
              <a:cs typeface="Segoe UI Light" panose="020B0502040204020203" pitchFamily="34" charset="0"/>
            </a:endParaRPr>
          </a:p>
          <a:p>
            <a:pPr lvl="0" algn="just" fontAlgn="base">
              <a:spcBef>
                <a:spcPct val="0"/>
              </a:spcBef>
              <a:spcAft>
                <a:spcPct val="0"/>
              </a:spcAft>
            </a:pPr>
            <a:endParaRPr lang="en-GB" sz="4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a:cs typeface="Arial"/>
              </a:rPr>
              <a:t>TERM DATES 2023-2024</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30660" y="755576"/>
            <a:ext cx="4838700" cy="0"/>
          </a:xfrm>
          <a:prstGeom prst="straightConnector1">
            <a:avLst/>
          </a:prstGeom>
          <a:noFill/>
          <a:ln w="76200">
            <a:solidFill>
              <a:srgbClr val="FF0000"/>
            </a:solidFill>
            <a:round/>
            <a:headEnd/>
            <a:tailEnd/>
          </a:ln>
        </p:spPr>
      </p:cxnSp>
      <p:sp>
        <p:nvSpPr>
          <p:cNvPr id="4" name="Rectangle 3"/>
          <p:cNvSpPr/>
          <p:nvPr/>
        </p:nvSpPr>
        <p:spPr>
          <a:xfrm>
            <a:off x="260648" y="772666"/>
            <a:ext cx="6408712" cy="8586966"/>
          </a:xfrm>
          <a:prstGeom prst="rect">
            <a:avLst/>
          </a:prstGeom>
        </p:spPr>
        <p:txBody>
          <a:bodyPr wrap="square" lIns="91440" tIns="45720" rIns="91440" bIns="45720" anchor="t">
            <a:spAutoFit/>
          </a:bodyPr>
          <a:lstStyle/>
          <a:p>
            <a:r>
              <a:rPr lang="x-none" sz="1200" b="1" u="sng">
                <a:solidFill>
                  <a:srgbClr val="FF0000"/>
                </a:solidFill>
              </a:rPr>
              <a:t>Autumn Term 20</a:t>
            </a:r>
            <a:r>
              <a:rPr lang="en-GB" sz="1200" b="1" u="sng" dirty="0">
                <a:solidFill>
                  <a:srgbClr val="FF0000"/>
                </a:solidFill>
              </a:rPr>
              <a:t>23</a:t>
            </a:r>
            <a:endParaRPr lang="en-GB" sz="1200" b="1" dirty="0">
              <a:solidFill>
                <a:srgbClr val="FF0000"/>
              </a:solidFill>
            </a:endParaRPr>
          </a:p>
          <a:p>
            <a:endParaRPr lang="en-GB" sz="1200" dirty="0"/>
          </a:p>
          <a:p>
            <a:r>
              <a:rPr lang="en-GB" sz="1200" b="1" dirty="0">
                <a:latin typeface="Calibri"/>
                <a:cs typeface="Segoe UI"/>
              </a:rPr>
              <a:t>Open on the morning of:                                 Close at end of afternoon on:</a:t>
            </a:r>
            <a:endParaRPr lang="en-GB" sz="1200" dirty="0">
              <a:latin typeface="Calibri"/>
              <a:cs typeface="Segoe UI"/>
            </a:endParaRPr>
          </a:p>
          <a:p>
            <a:r>
              <a:rPr lang="en-GB" sz="1200" dirty="0">
                <a:latin typeface="Calibri"/>
                <a:cs typeface="Segoe UI"/>
              </a:rPr>
              <a:t>Tuesday 5</a:t>
            </a:r>
            <a:r>
              <a:rPr lang="en-GB" sz="1200" baseline="30000" dirty="0">
                <a:latin typeface="Calibri"/>
                <a:cs typeface="Segoe UI"/>
              </a:rPr>
              <a:t>th</a:t>
            </a:r>
            <a:r>
              <a:rPr lang="en-GB" sz="1200" dirty="0">
                <a:latin typeface="Calibri"/>
                <a:cs typeface="Segoe UI"/>
              </a:rPr>
              <a:t> September                                       Friday 20</a:t>
            </a:r>
            <a:r>
              <a:rPr lang="en-GB" sz="1200" baseline="30000" dirty="0">
                <a:latin typeface="Calibri"/>
                <a:cs typeface="Segoe UI"/>
              </a:rPr>
              <a:t>th</a:t>
            </a:r>
            <a:r>
              <a:rPr lang="en-GB" sz="1200" dirty="0">
                <a:latin typeface="Calibri"/>
                <a:cs typeface="Segoe UI"/>
              </a:rPr>
              <a:t> October</a:t>
            </a:r>
            <a:endParaRPr lang="en-GB" sz="1200" dirty="0">
              <a:latin typeface="Calibri"/>
              <a:cs typeface="Calibri"/>
            </a:endParaRPr>
          </a:p>
          <a:p>
            <a:r>
              <a:rPr lang="en-GB" sz="1200" dirty="0">
                <a:latin typeface="Calibri"/>
                <a:cs typeface="Segoe UI"/>
              </a:rPr>
              <a:t>(*INSET: Friday 1</a:t>
            </a:r>
            <a:r>
              <a:rPr lang="en-GB" sz="1200" baseline="30000" dirty="0">
                <a:latin typeface="Calibri"/>
                <a:cs typeface="Segoe UI"/>
              </a:rPr>
              <a:t>st</a:t>
            </a:r>
            <a:r>
              <a:rPr lang="en-GB" sz="1200" dirty="0">
                <a:latin typeface="Calibri"/>
                <a:cs typeface="Segoe UI"/>
              </a:rPr>
              <a:t> September, Monday 4</a:t>
            </a:r>
            <a:r>
              <a:rPr lang="en-GB" sz="1200" baseline="30000" dirty="0">
                <a:latin typeface="Calibri"/>
                <a:cs typeface="Segoe UI"/>
              </a:rPr>
              <a:t>th</a:t>
            </a:r>
            <a:r>
              <a:rPr lang="en-GB" sz="1200" dirty="0">
                <a:latin typeface="Calibri"/>
                <a:cs typeface="Segoe UI"/>
              </a:rPr>
              <a:t> September) </a:t>
            </a:r>
            <a:endParaRPr lang="en-GB" sz="1200">
              <a:latin typeface="Calibri"/>
              <a:cs typeface="Calibri"/>
            </a:endParaRPr>
          </a:p>
          <a:p>
            <a:endParaRPr lang="en-GB" sz="1200" dirty="0">
              <a:cs typeface="Calibri"/>
            </a:endParaRPr>
          </a:p>
          <a:p>
            <a:r>
              <a:rPr lang="en-GB" sz="1200" b="1" dirty="0">
                <a:latin typeface="Calibri"/>
                <a:cs typeface="Segoe UI"/>
              </a:rPr>
              <a:t>(Half Term – Monday 23</a:t>
            </a:r>
            <a:r>
              <a:rPr lang="en-GB" sz="1200" b="1" baseline="30000" dirty="0">
                <a:latin typeface="Calibri"/>
                <a:cs typeface="Segoe UI"/>
              </a:rPr>
              <a:t>rd</a:t>
            </a:r>
            <a:r>
              <a:rPr lang="en-GB" sz="1200" b="1" dirty="0">
                <a:latin typeface="Calibri"/>
                <a:cs typeface="Segoe UI"/>
              </a:rPr>
              <a:t> October – Friday 27</a:t>
            </a:r>
            <a:r>
              <a:rPr lang="en-GB" sz="1200" b="1" baseline="30000" dirty="0">
                <a:latin typeface="Calibri"/>
                <a:cs typeface="Segoe UI"/>
              </a:rPr>
              <a:t>th</a:t>
            </a:r>
            <a:r>
              <a:rPr lang="en-GB" sz="1200" b="1" dirty="0">
                <a:latin typeface="Calibri"/>
                <a:cs typeface="Segoe UI"/>
              </a:rPr>
              <a:t> October)</a:t>
            </a:r>
            <a:endParaRPr lang="en-GB" sz="1200" dirty="0">
              <a:latin typeface="Calibri"/>
              <a:cs typeface="Segoe UI"/>
            </a:endParaRPr>
          </a:p>
          <a:p>
            <a:endParaRPr lang="en-GB" sz="1200" dirty="0">
              <a:cs typeface="Calibri"/>
            </a:endParaRPr>
          </a:p>
          <a:p>
            <a:r>
              <a:rPr lang="en-GB" sz="1200" dirty="0">
                <a:latin typeface="Calibri"/>
                <a:cs typeface="Segoe UI"/>
              </a:rPr>
              <a:t>Monday 30</a:t>
            </a:r>
            <a:r>
              <a:rPr lang="en-GB" sz="1200" baseline="30000" dirty="0">
                <a:latin typeface="Calibri"/>
                <a:cs typeface="Segoe UI"/>
              </a:rPr>
              <a:t>th</a:t>
            </a:r>
            <a:r>
              <a:rPr lang="en-GB" sz="1200" dirty="0">
                <a:latin typeface="Calibri"/>
                <a:cs typeface="Segoe UI"/>
              </a:rPr>
              <a:t> October                                         Friday 15</a:t>
            </a:r>
            <a:r>
              <a:rPr lang="en-GB" sz="1200" baseline="30000" dirty="0">
                <a:latin typeface="Calibri"/>
                <a:cs typeface="Segoe UI"/>
              </a:rPr>
              <a:t>th</a:t>
            </a:r>
            <a:r>
              <a:rPr lang="en-GB" sz="1200" dirty="0">
                <a:latin typeface="Calibri"/>
                <a:cs typeface="Segoe UI"/>
              </a:rPr>
              <a:t> December</a:t>
            </a:r>
          </a:p>
          <a:p>
            <a:endParaRPr lang="en-GB" sz="1200" dirty="0">
              <a:cs typeface="Calibri"/>
            </a:endParaRPr>
          </a:p>
          <a:p>
            <a:r>
              <a:rPr lang="en-GB" sz="1200" b="1" dirty="0">
                <a:latin typeface="Calibri"/>
                <a:cs typeface="Segoe UI"/>
              </a:rPr>
              <a:t>(Christmas – Tuesday 19</a:t>
            </a:r>
            <a:r>
              <a:rPr lang="en-GB" sz="1200" b="1" baseline="30000" dirty="0">
                <a:latin typeface="Calibri"/>
                <a:cs typeface="Segoe UI"/>
              </a:rPr>
              <a:t>th</a:t>
            </a:r>
            <a:r>
              <a:rPr lang="en-GB" sz="1200" b="1" dirty="0">
                <a:latin typeface="Calibri"/>
                <a:cs typeface="Segoe UI"/>
              </a:rPr>
              <a:t> December – Tuesday 2</a:t>
            </a:r>
            <a:r>
              <a:rPr lang="en-GB" sz="1200" b="1" baseline="30000" dirty="0">
                <a:latin typeface="Calibri"/>
                <a:cs typeface="Segoe UI"/>
              </a:rPr>
              <a:t>nd</a:t>
            </a:r>
            <a:r>
              <a:rPr lang="en-GB" sz="1200" b="1" dirty="0">
                <a:latin typeface="Calibri"/>
                <a:cs typeface="Segoe UI"/>
              </a:rPr>
              <a:t> January)</a:t>
            </a:r>
            <a:endParaRPr lang="en-GB" sz="1200" dirty="0">
              <a:latin typeface="Calibri"/>
              <a:cs typeface="Segoe UI"/>
            </a:endParaRPr>
          </a:p>
          <a:p>
            <a:r>
              <a:rPr lang="en-GB" sz="1200" dirty="0">
                <a:latin typeface="Calibri"/>
                <a:cs typeface="Segoe UI"/>
              </a:rPr>
              <a:t>(*INSET: Monday 18</a:t>
            </a:r>
            <a:r>
              <a:rPr lang="en-GB" sz="1200" baseline="30000" dirty="0">
                <a:latin typeface="Calibri"/>
                <a:cs typeface="Segoe UI"/>
              </a:rPr>
              <a:t>th</a:t>
            </a:r>
            <a:r>
              <a:rPr lang="en-GB" sz="1200" dirty="0">
                <a:latin typeface="Calibri"/>
                <a:cs typeface="Segoe UI"/>
              </a:rPr>
              <a:t> December)</a:t>
            </a:r>
            <a:endParaRPr lang="en-GB" sz="1200">
              <a:latin typeface="Calibri"/>
              <a:cs typeface="Calibri"/>
            </a:endParaRPr>
          </a:p>
          <a:p>
            <a:endParaRPr lang="en-GB" sz="1200" b="1" dirty="0">
              <a:highlight>
                <a:srgbClr val="FFFF00"/>
              </a:highlight>
              <a:cs typeface="Calibri"/>
            </a:endParaRPr>
          </a:p>
          <a:p>
            <a:endParaRPr lang="en-GB" sz="1200" dirty="0"/>
          </a:p>
          <a:p>
            <a:r>
              <a:rPr lang="en-GB" sz="1200" b="1" u="sng" dirty="0">
                <a:solidFill>
                  <a:srgbClr val="FF0000"/>
                </a:solidFill>
              </a:rPr>
              <a:t>Spring Term 2024</a:t>
            </a:r>
            <a:endParaRPr lang="en-GB" sz="1200" dirty="0">
              <a:solidFill>
                <a:srgbClr val="FF0000"/>
              </a:solidFill>
            </a:endParaRPr>
          </a:p>
          <a:p>
            <a:endParaRPr lang="en-GB" sz="1200" dirty="0"/>
          </a:p>
          <a:p>
            <a:r>
              <a:rPr lang="en-GB" sz="1200" b="1" dirty="0">
                <a:latin typeface="Calibri"/>
                <a:cs typeface="Segoe UI"/>
              </a:rPr>
              <a:t>Open on the morning of:                                 Close at end of afternoon on:</a:t>
            </a:r>
            <a:endParaRPr lang="en-GB" sz="1200" dirty="0">
              <a:latin typeface="Calibri"/>
              <a:cs typeface="Segoe UI"/>
            </a:endParaRPr>
          </a:p>
          <a:p>
            <a:r>
              <a:rPr lang="en-GB" sz="1200" dirty="0">
                <a:latin typeface="Calibri"/>
                <a:cs typeface="Segoe UI"/>
              </a:rPr>
              <a:t>Thursday 4</a:t>
            </a:r>
            <a:r>
              <a:rPr lang="en-GB" sz="1200" baseline="30000" dirty="0">
                <a:latin typeface="Calibri"/>
                <a:cs typeface="Segoe UI"/>
              </a:rPr>
              <a:t>th</a:t>
            </a:r>
            <a:r>
              <a:rPr lang="en-GB" sz="1200" dirty="0">
                <a:latin typeface="Calibri"/>
                <a:cs typeface="Segoe UI"/>
              </a:rPr>
              <a:t> January                                          Friday 9</a:t>
            </a:r>
            <a:r>
              <a:rPr lang="en-GB" sz="1200" baseline="30000" dirty="0">
                <a:latin typeface="Calibri"/>
                <a:cs typeface="Segoe UI"/>
              </a:rPr>
              <a:t>th</a:t>
            </a:r>
            <a:r>
              <a:rPr lang="en-GB" sz="1200" dirty="0">
                <a:latin typeface="Calibri"/>
                <a:cs typeface="Segoe UI"/>
              </a:rPr>
              <a:t> February </a:t>
            </a:r>
          </a:p>
          <a:p>
            <a:r>
              <a:rPr lang="en-GB" sz="1200" dirty="0">
                <a:latin typeface="Calibri"/>
                <a:cs typeface="Segoe UI"/>
              </a:rPr>
              <a:t>(*INSET: Wednesday 3</a:t>
            </a:r>
            <a:r>
              <a:rPr lang="en-GB" sz="1200" baseline="30000" dirty="0">
                <a:latin typeface="Calibri"/>
                <a:cs typeface="Segoe UI"/>
              </a:rPr>
              <a:t>rd</a:t>
            </a:r>
            <a:r>
              <a:rPr lang="en-GB" sz="1200" dirty="0">
                <a:latin typeface="Calibri"/>
                <a:cs typeface="Segoe UI"/>
              </a:rPr>
              <a:t> January)</a:t>
            </a:r>
          </a:p>
          <a:p>
            <a:endParaRPr lang="en-GB" sz="1200" dirty="0">
              <a:cs typeface="Calibri"/>
            </a:endParaRPr>
          </a:p>
          <a:p>
            <a:r>
              <a:rPr lang="en-GB" sz="1200" b="1" dirty="0">
                <a:latin typeface="Calibri"/>
                <a:cs typeface="Segoe UI"/>
              </a:rPr>
              <a:t>(Half Term – Monday 12</a:t>
            </a:r>
            <a:r>
              <a:rPr lang="en-GB" sz="1200" b="1" baseline="30000" dirty="0">
                <a:latin typeface="Calibri"/>
                <a:cs typeface="Segoe UI"/>
              </a:rPr>
              <a:t>th</a:t>
            </a:r>
            <a:r>
              <a:rPr lang="en-GB" sz="1200" b="1" dirty="0">
                <a:latin typeface="Calibri"/>
                <a:cs typeface="Segoe UI"/>
              </a:rPr>
              <a:t> February – Friday 16</a:t>
            </a:r>
            <a:r>
              <a:rPr lang="en-GB" sz="1200" b="1" baseline="30000" dirty="0">
                <a:latin typeface="Calibri"/>
                <a:cs typeface="Segoe UI"/>
              </a:rPr>
              <a:t>th</a:t>
            </a:r>
            <a:r>
              <a:rPr lang="en-GB" sz="1200" b="1" dirty="0">
                <a:latin typeface="Calibri"/>
                <a:cs typeface="Segoe UI"/>
              </a:rPr>
              <a:t> February)</a:t>
            </a:r>
            <a:endParaRPr lang="en-GB" sz="1200" dirty="0">
              <a:latin typeface="Calibri"/>
              <a:cs typeface="Segoe UI"/>
            </a:endParaRPr>
          </a:p>
          <a:p>
            <a:endParaRPr lang="en-GB" sz="1200" dirty="0">
              <a:cs typeface="Calibri"/>
            </a:endParaRPr>
          </a:p>
          <a:p>
            <a:r>
              <a:rPr lang="en-GB" sz="1200" dirty="0">
                <a:latin typeface="Calibri"/>
                <a:cs typeface="Segoe UI"/>
              </a:rPr>
              <a:t>Monday 19</a:t>
            </a:r>
            <a:r>
              <a:rPr lang="en-GB" sz="1200" baseline="30000" dirty="0">
                <a:latin typeface="Calibri"/>
                <a:cs typeface="Segoe UI"/>
              </a:rPr>
              <a:t>th</a:t>
            </a:r>
            <a:r>
              <a:rPr lang="en-GB" sz="1200" dirty="0">
                <a:latin typeface="Calibri"/>
                <a:cs typeface="Segoe UI"/>
              </a:rPr>
              <a:t> February                                        Thursday 28</a:t>
            </a:r>
            <a:r>
              <a:rPr lang="en-GB" sz="1200" baseline="30000" dirty="0">
                <a:latin typeface="Calibri"/>
                <a:cs typeface="Segoe UI"/>
              </a:rPr>
              <a:t>th</a:t>
            </a:r>
            <a:r>
              <a:rPr lang="en-GB" sz="1200" dirty="0">
                <a:latin typeface="Calibri"/>
                <a:cs typeface="Segoe UI"/>
              </a:rPr>
              <a:t> March </a:t>
            </a:r>
            <a:endParaRPr lang="en-GB" sz="1200" dirty="0">
              <a:cs typeface="Calibri"/>
            </a:endParaRPr>
          </a:p>
          <a:p>
            <a:endParaRPr lang="en-GB" sz="1200" dirty="0">
              <a:cs typeface="Calibri"/>
            </a:endParaRPr>
          </a:p>
          <a:p>
            <a:r>
              <a:rPr lang="en-GB" sz="1200" b="1" dirty="0">
                <a:latin typeface="Calibri"/>
                <a:cs typeface="Segoe UI"/>
              </a:rPr>
              <a:t>(Easter – Friday 29</a:t>
            </a:r>
            <a:r>
              <a:rPr lang="en-GB" sz="1200" b="1" baseline="30000" dirty="0">
                <a:latin typeface="Calibri"/>
                <a:cs typeface="Segoe UI"/>
              </a:rPr>
              <a:t>th</a:t>
            </a:r>
            <a:r>
              <a:rPr lang="en-GB" sz="1200" b="1" dirty="0">
                <a:latin typeface="Calibri"/>
                <a:cs typeface="Segoe UI"/>
              </a:rPr>
              <a:t> March – Friday 12</a:t>
            </a:r>
            <a:r>
              <a:rPr lang="en-GB" sz="1200" b="1" baseline="30000" dirty="0">
                <a:latin typeface="Calibri"/>
                <a:cs typeface="Segoe UI"/>
              </a:rPr>
              <a:t>th</a:t>
            </a:r>
            <a:r>
              <a:rPr lang="en-GB" sz="1200" b="1" dirty="0">
                <a:latin typeface="Calibri"/>
                <a:cs typeface="Segoe UI"/>
              </a:rPr>
              <a:t> April)</a:t>
            </a:r>
            <a:endParaRPr lang="en-GB" sz="1200" dirty="0">
              <a:latin typeface="Calibri"/>
              <a:cs typeface="Segoe UI"/>
            </a:endParaRPr>
          </a:p>
          <a:p>
            <a:endParaRPr lang="en-GB" sz="1200" b="1" dirty="0">
              <a:cs typeface="Calibri"/>
            </a:endParaRPr>
          </a:p>
          <a:p>
            <a:endParaRPr lang="en-GB" sz="1200" dirty="0"/>
          </a:p>
          <a:p>
            <a:r>
              <a:rPr lang="en-GB" sz="1200" b="1" u="sng" dirty="0">
                <a:solidFill>
                  <a:srgbClr val="FF0000"/>
                </a:solidFill>
              </a:rPr>
              <a:t>Summer Term 2024</a:t>
            </a:r>
            <a:endParaRPr lang="en-GB" sz="1200" dirty="0">
              <a:solidFill>
                <a:srgbClr val="FF0000"/>
              </a:solidFill>
            </a:endParaRPr>
          </a:p>
          <a:p>
            <a:endParaRPr lang="en-GB" sz="1200" dirty="0"/>
          </a:p>
          <a:p>
            <a:r>
              <a:rPr lang="en-GB" sz="1200" b="1" dirty="0">
                <a:latin typeface="Calibri"/>
                <a:cs typeface="Segoe UI"/>
              </a:rPr>
              <a:t>Open on the morning of:                                 Close at end of afternoon on:</a:t>
            </a:r>
            <a:endParaRPr lang="en-GB" sz="1200" dirty="0">
              <a:latin typeface="Calibri"/>
              <a:cs typeface="Segoe UI"/>
            </a:endParaRPr>
          </a:p>
          <a:p>
            <a:r>
              <a:rPr lang="en-GB" sz="1200" dirty="0">
                <a:latin typeface="Calibri"/>
                <a:cs typeface="Segoe UI"/>
              </a:rPr>
              <a:t>Monday 15</a:t>
            </a:r>
            <a:r>
              <a:rPr lang="en-GB" sz="1200" baseline="30000" dirty="0">
                <a:latin typeface="Calibri"/>
                <a:cs typeface="Segoe UI"/>
              </a:rPr>
              <a:t>th</a:t>
            </a:r>
            <a:r>
              <a:rPr lang="en-GB" sz="1200" dirty="0">
                <a:latin typeface="Calibri"/>
                <a:cs typeface="Segoe UI"/>
              </a:rPr>
              <a:t> April                                              Thursday 23</a:t>
            </a:r>
            <a:r>
              <a:rPr lang="en-GB" sz="1200" baseline="30000" dirty="0">
                <a:latin typeface="Calibri"/>
                <a:cs typeface="Segoe UI"/>
              </a:rPr>
              <a:t>rd</a:t>
            </a:r>
            <a:r>
              <a:rPr lang="en-GB" sz="1200" dirty="0">
                <a:latin typeface="Calibri"/>
                <a:cs typeface="Segoe UI"/>
              </a:rPr>
              <a:t> May</a:t>
            </a:r>
          </a:p>
          <a:p>
            <a:r>
              <a:rPr lang="en-GB" sz="1200" dirty="0">
                <a:latin typeface="Calibri"/>
                <a:cs typeface="Segoe UI"/>
              </a:rPr>
              <a:t>(*INSET: Friday 24</a:t>
            </a:r>
            <a:r>
              <a:rPr lang="en-GB" sz="1200" baseline="30000" dirty="0">
                <a:latin typeface="Calibri"/>
                <a:cs typeface="Segoe UI"/>
              </a:rPr>
              <a:t>th</a:t>
            </a:r>
            <a:r>
              <a:rPr lang="en-GB" sz="1200" dirty="0">
                <a:latin typeface="Calibri"/>
                <a:cs typeface="Segoe UI"/>
              </a:rPr>
              <a:t> May)</a:t>
            </a:r>
          </a:p>
          <a:p>
            <a:endParaRPr lang="en-GB" sz="1200" dirty="0">
              <a:cs typeface="Calibri"/>
            </a:endParaRPr>
          </a:p>
          <a:p>
            <a:r>
              <a:rPr lang="en-GB" sz="1200" b="1" dirty="0">
                <a:latin typeface="Calibri"/>
                <a:cs typeface="Segoe UI"/>
              </a:rPr>
              <a:t>(Half Term – Monday 27</a:t>
            </a:r>
            <a:r>
              <a:rPr lang="en-GB" sz="1200" b="1" baseline="30000" dirty="0">
                <a:latin typeface="Calibri"/>
                <a:cs typeface="Segoe UI"/>
              </a:rPr>
              <a:t>th</a:t>
            </a:r>
            <a:r>
              <a:rPr lang="en-GB" sz="1200" b="1" dirty="0">
                <a:latin typeface="Calibri"/>
                <a:cs typeface="Segoe UI"/>
              </a:rPr>
              <a:t> May – Friday 31</a:t>
            </a:r>
            <a:r>
              <a:rPr lang="en-GB" sz="1200" b="1" baseline="30000" dirty="0">
                <a:latin typeface="Calibri"/>
                <a:cs typeface="Segoe UI"/>
              </a:rPr>
              <a:t>st</a:t>
            </a:r>
            <a:r>
              <a:rPr lang="en-GB" sz="1200" b="1" dirty="0">
                <a:latin typeface="Calibri"/>
                <a:cs typeface="Segoe UI"/>
              </a:rPr>
              <a:t> May)</a:t>
            </a:r>
            <a:endParaRPr lang="en-GB" sz="1200" dirty="0">
              <a:latin typeface="Calibri"/>
              <a:cs typeface="Segoe UI"/>
            </a:endParaRPr>
          </a:p>
          <a:p>
            <a:endParaRPr lang="en-GB" sz="1200" dirty="0">
              <a:cs typeface="Calibri"/>
            </a:endParaRPr>
          </a:p>
          <a:p>
            <a:r>
              <a:rPr lang="en-GB" sz="1200" dirty="0">
                <a:latin typeface="Calibri"/>
                <a:cs typeface="Segoe UI"/>
              </a:rPr>
              <a:t>Monday 3</a:t>
            </a:r>
            <a:r>
              <a:rPr lang="en-GB" sz="1200" baseline="30000" dirty="0">
                <a:latin typeface="Calibri"/>
                <a:cs typeface="Segoe UI"/>
              </a:rPr>
              <a:t>rd</a:t>
            </a:r>
            <a:r>
              <a:rPr lang="en-GB" sz="1200" dirty="0">
                <a:latin typeface="Calibri"/>
                <a:cs typeface="Segoe UI"/>
              </a:rPr>
              <a:t> June                                                Friday 19</a:t>
            </a:r>
            <a:r>
              <a:rPr lang="en-GB" sz="1200" baseline="30000" dirty="0">
                <a:latin typeface="Calibri"/>
                <a:cs typeface="Segoe UI"/>
              </a:rPr>
              <a:t>th</a:t>
            </a:r>
            <a:r>
              <a:rPr lang="en-GB" sz="1200" dirty="0">
                <a:latin typeface="Calibri"/>
                <a:cs typeface="Segoe UI"/>
              </a:rPr>
              <a:t> July</a:t>
            </a:r>
          </a:p>
          <a:p>
            <a:r>
              <a:rPr lang="en-GB" sz="1200" dirty="0">
                <a:latin typeface="Calibri"/>
                <a:cs typeface="Segoe UI"/>
              </a:rPr>
              <a:t>(*INSET: Monday 22</a:t>
            </a:r>
            <a:r>
              <a:rPr lang="en-GB" sz="1200" baseline="30000" dirty="0">
                <a:latin typeface="Calibri"/>
                <a:cs typeface="Segoe UI"/>
              </a:rPr>
              <a:t>nd</a:t>
            </a:r>
            <a:r>
              <a:rPr lang="en-GB" sz="1200" dirty="0">
                <a:latin typeface="Calibri"/>
                <a:cs typeface="Segoe UI"/>
              </a:rPr>
              <a:t> July, Tuesday 23</a:t>
            </a:r>
            <a:r>
              <a:rPr lang="en-GB" sz="1200" baseline="30000" dirty="0">
                <a:latin typeface="Calibri"/>
                <a:cs typeface="Segoe UI"/>
              </a:rPr>
              <a:t>rd</a:t>
            </a:r>
            <a:r>
              <a:rPr lang="en-GB" sz="1200" dirty="0">
                <a:latin typeface="Calibri"/>
                <a:cs typeface="Segoe UI"/>
              </a:rPr>
              <a:t> July)</a:t>
            </a:r>
          </a:p>
          <a:p>
            <a:endParaRPr lang="en-GB" sz="1200" dirty="0">
              <a:cs typeface="Calibri"/>
            </a:endParaRPr>
          </a:p>
          <a:p>
            <a:endParaRPr lang="en-GB" sz="1200" dirty="0">
              <a:cs typeface="Calibri"/>
            </a:endParaRPr>
          </a:p>
          <a:p>
            <a:r>
              <a:rPr lang="en-GB" sz="1200" b="1" dirty="0">
                <a:latin typeface="Calibri"/>
                <a:cs typeface="Segoe UI"/>
              </a:rPr>
              <a:t>Early May Bank Holiday: Monday 6</a:t>
            </a:r>
            <a:r>
              <a:rPr lang="en-GB" sz="1200" b="1" baseline="30000" dirty="0">
                <a:latin typeface="Calibri"/>
                <a:cs typeface="Segoe UI"/>
              </a:rPr>
              <a:t>th</a:t>
            </a:r>
            <a:r>
              <a:rPr lang="en-GB" sz="1200" b="1" dirty="0">
                <a:latin typeface="Calibri"/>
                <a:cs typeface="Segoe UI"/>
              </a:rPr>
              <a:t> May </a:t>
            </a:r>
            <a:endParaRPr lang="en-GB" sz="1200" dirty="0">
              <a:latin typeface="Calibri"/>
              <a:cs typeface="Segoe UI"/>
            </a:endParaRPr>
          </a:p>
          <a:p>
            <a:endParaRPr lang="en-GB" sz="1200" dirty="0">
              <a:cs typeface="Calibri"/>
            </a:endParaRPr>
          </a:p>
          <a:p>
            <a:r>
              <a:rPr lang="en-GB" sz="1200" dirty="0">
                <a:latin typeface="Calibri"/>
                <a:cs typeface="Segoe UI"/>
              </a:rPr>
              <a:t>* Inset days are for the staff only.</a:t>
            </a:r>
          </a:p>
          <a:p>
            <a:endParaRPr lang="en-GB" sz="1200" dirty="0">
              <a:cs typeface="Calibri"/>
            </a:endParaRPr>
          </a:p>
          <a:p>
            <a:r>
              <a:rPr lang="en-GB" sz="1200" dirty="0">
                <a:latin typeface="Calibri"/>
                <a:cs typeface="Segoe UI"/>
              </a:rPr>
              <a:t>Whether term is starting or ending, the school start and finish times are the same.     </a:t>
            </a:r>
            <a:endParaRPr lang="en-GB" sz="1200" dirty="0">
              <a:cs typeface="Calibri"/>
            </a:endParaRPr>
          </a:p>
          <a:p>
            <a:endParaRPr lang="en-GB" sz="1200" b="1" dirty="0">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CONTENTS</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nvGraphicFramePr>
        <p:xfrm>
          <a:off x="476673" y="1259634"/>
          <a:ext cx="5976664" cy="1436799"/>
        </p:xfrm>
        <a:graphic>
          <a:graphicData uri="http://schemas.openxmlformats.org/drawingml/2006/table">
            <a:tbl>
              <a:tblPr/>
              <a:tblGrid>
                <a:gridCol w="4399873">
                  <a:extLst>
                    <a:ext uri="{9D8B030D-6E8A-4147-A177-3AD203B41FA5}">
                      <a16:colId xmlns:a16="http://schemas.microsoft.com/office/drawing/2014/main" val="20000"/>
                    </a:ext>
                  </a:extLst>
                </a:gridCol>
                <a:gridCol w="1576791">
                  <a:extLst>
                    <a:ext uri="{9D8B030D-6E8A-4147-A177-3AD203B41FA5}">
                      <a16:colId xmlns:a16="http://schemas.microsoft.com/office/drawing/2014/main" val="20001"/>
                    </a:ext>
                  </a:extLst>
                </a:gridCol>
              </a:tblGrid>
              <a:tr h="205257">
                <a:tc>
                  <a:txBody>
                    <a:bodyPr/>
                    <a:lstStyle/>
                    <a:p>
                      <a:pPr>
                        <a:spcBef>
                          <a:spcPts val="400"/>
                        </a:spcBef>
                        <a:spcAft>
                          <a:spcPts val="400"/>
                        </a:spcAft>
                      </a:pPr>
                      <a:r>
                        <a:rPr lang="en-GB" sz="1200" dirty="0">
                          <a:latin typeface="Trebuchet MS"/>
                          <a:ea typeface="Times New Roman"/>
                          <a:cs typeface="Times New Roman"/>
                        </a:rPr>
                        <a:t>Year 6 Information</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3</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0"/>
                  </a:ext>
                </a:extLst>
              </a:tr>
              <a:tr h="205257">
                <a:tc>
                  <a:txBody>
                    <a:bodyPr/>
                    <a:lstStyle/>
                    <a:p>
                      <a:pPr>
                        <a:spcBef>
                          <a:spcPts val="400"/>
                        </a:spcBef>
                        <a:spcAft>
                          <a:spcPts val="400"/>
                        </a:spcAft>
                      </a:pPr>
                      <a:r>
                        <a:rPr lang="en-GB" sz="1200" dirty="0">
                          <a:latin typeface="Trebuchet MS"/>
                          <a:ea typeface="Times New Roman"/>
                          <a:cs typeface="Times New Roman"/>
                        </a:rPr>
                        <a:t>Curriculum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4</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1"/>
                  </a:ext>
                </a:extLst>
              </a:tr>
              <a:tr h="205257">
                <a:tc>
                  <a:txBody>
                    <a:bodyPr/>
                    <a:lstStyle/>
                    <a:p>
                      <a:pPr>
                        <a:spcBef>
                          <a:spcPts val="400"/>
                        </a:spcBef>
                        <a:spcAft>
                          <a:spcPts val="400"/>
                        </a:spcAft>
                      </a:pPr>
                      <a:r>
                        <a:rPr lang="en-GB" sz="1200" dirty="0">
                          <a:latin typeface="Trebuchet MS"/>
                          <a:ea typeface="Times New Roman"/>
                          <a:cs typeface="Times New Roman"/>
                        </a:rPr>
                        <a:t>Attendance and punctuality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Trebuchet MS"/>
                          <a:ea typeface="Times New Roman"/>
                          <a:cs typeface="Times New Roman"/>
                        </a:rPr>
                        <a:t>5</a:t>
                      </a:r>
                      <a:endParaRPr lang="en-GB" sz="1200" dirty="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2"/>
                  </a:ext>
                </a:extLst>
              </a:tr>
              <a:tr h="205257">
                <a:tc>
                  <a:txBody>
                    <a:bodyPr/>
                    <a:lstStyle/>
                    <a:p>
                      <a:pPr>
                        <a:spcBef>
                          <a:spcPts val="400"/>
                        </a:spcBef>
                        <a:spcAft>
                          <a:spcPts val="400"/>
                        </a:spcAft>
                      </a:pPr>
                      <a:r>
                        <a:rPr lang="en-GB" sz="1200" dirty="0">
                          <a:latin typeface="Trebuchet MS"/>
                          <a:ea typeface="Times New Roman"/>
                          <a:cs typeface="Times New Roman"/>
                        </a:rPr>
                        <a:t>Our Open Door Policy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Trebuchet MS"/>
                          <a:ea typeface="Times New Roman"/>
                          <a:cs typeface="Times New Roman"/>
                        </a:rPr>
                        <a:t>6</a:t>
                      </a:r>
                      <a:endParaRPr lang="en-GB" sz="1200" dirty="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3"/>
                  </a:ext>
                </a:extLst>
              </a:tr>
              <a:tr h="205257">
                <a:tc>
                  <a:txBody>
                    <a:bodyPr/>
                    <a:lstStyle/>
                    <a:p>
                      <a:pPr>
                        <a:spcBef>
                          <a:spcPts val="400"/>
                        </a:spcBef>
                        <a:spcAft>
                          <a:spcPts val="400"/>
                        </a:spcAft>
                      </a:pPr>
                      <a:r>
                        <a:rPr lang="en-GB" sz="1200" dirty="0">
                          <a:latin typeface="Trebuchet MS"/>
                          <a:ea typeface="Times New Roman"/>
                          <a:cs typeface="Times New Roman"/>
                        </a:rPr>
                        <a:t>Free School Meals and Pupil Premium Funding</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Trebuchet MS"/>
                          <a:ea typeface="Times New Roman"/>
                          <a:cs typeface="Times New Roman"/>
                        </a:rPr>
                        <a:t>7</a:t>
                      </a:r>
                      <a:endParaRPr lang="en-GB" sz="1200" dirty="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4"/>
                  </a:ext>
                </a:extLst>
              </a:tr>
              <a:tr h="205257">
                <a:tc>
                  <a:txBody>
                    <a:bodyPr/>
                    <a:lstStyle/>
                    <a:p>
                      <a:pPr>
                        <a:spcBef>
                          <a:spcPts val="400"/>
                        </a:spcBef>
                        <a:spcAft>
                          <a:spcPts val="400"/>
                        </a:spcAft>
                      </a:pPr>
                      <a:r>
                        <a:rPr lang="en-GB" sz="1200" dirty="0">
                          <a:latin typeface="Trebuchet MS"/>
                          <a:ea typeface="Times New Roman"/>
                          <a:cs typeface="Times New Roman"/>
                        </a:rPr>
                        <a:t>Safeguarding Information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Trebuchet MS"/>
                          <a:ea typeface="Times New Roman"/>
                          <a:cs typeface="Times New Roman"/>
                        </a:rPr>
                        <a:t>10</a:t>
                      </a:r>
                      <a:endParaRPr lang="en-GB" sz="1200" dirty="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5"/>
                  </a:ext>
                </a:extLst>
              </a:tr>
              <a:tr h="205257">
                <a:tc>
                  <a:txBody>
                    <a:bodyPr/>
                    <a:lstStyle/>
                    <a:p>
                      <a:pPr>
                        <a:spcBef>
                          <a:spcPts val="400"/>
                        </a:spcBef>
                        <a:spcAft>
                          <a:spcPts val="400"/>
                        </a:spcAft>
                      </a:pPr>
                      <a:r>
                        <a:rPr lang="en-GB" sz="1200" dirty="0">
                          <a:latin typeface="Trebuchet MS"/>
                          <a:ea typeface="Times New Roman"/>
                          <a:cs typeface="Times New Roman"/>
                        </a:rPr>
                        <a:t>Privacy/ Data Protection Notice</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Trebuchet MS"/>
                          <a:ea typeface="Times New Roman"/>
                          <a:cs typeface="Times New Roman"/>
                        </a:rPr>
                        <a:t>11</a:t>
                      </a:r>
                      <a:endParaRPr lang="en-GB" sz="1200" dirty="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6"/>
                  </a:ext>
                </a:extLst>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a:solidFill>
                  <a:srgbClr val="FF0000"/>
                </a:solidFill>
                <a:latin typeface="Trebuchet MS" pitchFamily="34" charset="0"/>
                <a:cs typeface="Arial" pitchFamily="34" charset="0"/>
              </a:rPr>
              <a:t>USEFUL INFORMATION TO BE FOUND ON THE SCHOOL’S WEBSITE</a:t>
            </a:r>
            <a:endParaRPr kumimoji="0" lang="en-GB" sz="20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nvGraphicFramePr>
        <p:xfrm>
          <a:off x="548680" y="4139952"/>
          <a:ext cx="4208780" cy="3291840"/>
        </p:xfrm>
        <a:graphic>
          <a:graphicData uri="http://schemas.openxmlformats.org/drawingml/2006/table">
            <a:tbl>
              <a:tblPr/>
              <a:tblGrid>
                <a:gridCol w="4208780">
                  <a:extLst>
                    <a:ext uri="{9D8B030D-6E8A-4147-A177-3AD203B41FA5}">
                      <a16:colId xmlns:a16="http://schemas.microsoft.com/office/drawing/2014/main" val="20000"/>
                    </a:ext>
                  </a:extLst>
                </a:gridCol>
              </a:tblGrid>
              <a:tr h="274320">
                <a:tc>
                  <a:txBody>
                    <a:bodyPr/>
                    <a:lstStyle/>
                    <a:p>
                      <a:pPr>
                        <a:lnSpc>
                          <a:spcPct val="150000"/>
                        </a:lnSpc>
                        <a:spcBef>
                          <a:spcPts val="400"/>
                        </a:spcBef>
                        <a:spcAft>
                          <a:spcPts val="400"/>
                        </a:spcAft>
                      </a:pPr>
                      <a:endParaRPr lang="en-GB" sz="1200" dirty="0">
                        <a:latin typeface="Trebuchet MS"/>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274320">
                <a:tc>
                  <a:txBody>
                    <a:bodyPr/>
                    <a:lstStyle/>
                    <a:p>
                      <a:pPr>
                        <a:lnSpc>
                          <a:spcPct val="150000"/>
                        </a:lnSpc>
                        <a:spcBef>
                          <a:spcPts val="400"/>
                        </a:spcBef>
                        <a:spcAft>
                          <a:spcPts val="400"/>
                        </a:spcAft>
                      </a:pPr>
                      <a:r>
                        <a:rPr lang="en-GB" sz="1200" dirty="0">
                          <a:latin typeface="Trebuchet MS"/>
                          <a:ea typeface="Times New Roman"/>
                          <a:cs typeface="Times New Roman"/>
                        </a:rPr>
                        <a:t>Term Dates</a:t>
                      </a:r>
                      <a:endParaRPr lang="en-GB" sz="12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274320">
                <a:tc>
                  <a:txBody>
                    <a:bodyPr/>
                    <a:lstStyle/>
                    <a:p>
                      <a:pPr>
                        <a:lnSpc>
                          <a:spcPct val="150000"/>
                        </a:lnSpc>
                        <a:spcBef>
                          <a:spcPts val="400"/>
                        </a:spcBef>
                        <a:spcAft>
                          <a:spcPts val="400"/>
                        </a:spcAft>
                      </a:pPr>
                      <a:r>
                        <a:rPr lang="en-GB" sz="1200" dirty="0">
                          <a:latin typeface="Trebuchet MS"/>
                          <a:ea typeface="Times New Roman"/>
                          <a:cs typeface="Times New Roman"/>
                        </a:rPr>
                        <a:t>Curriculum</a:t>
                      </a:r>
                      <a:endParaRPr lang="en-GB" sz="12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274320">
                <a:tc>
                  <a:txBody>
                    <a:bodyPr/>
                    <a:lstStyle/>
                    <a:p>
                      <a:pPr>
                        <a:lnSpc>
                          <a:spcPct val="150000"/>
                        </a:lnSpc>
                        <a:spcBef>
                          <a:spcPts val="400"/>
                        </a:spcBef>
                        <a:spcAft>
                          <a:spcPts val="400"/>
                        </a:spcAft>
                      </a:pPr>
                      <a:r>
                        <a:rPr lang="en-GB" sz="1200" dirty="0">
                          <a:latin typeface="Trebuchet MS"/>
                          <a:ea typeface="Times New Roman"/>
                          <a:cs typeface="Times New Roman"/>
                        </a:rPr>
                        <a:t>Homework Policy</a:t>
                      </a:r>
                      <a:endParaRPr lang="en-GB" sz="12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274320">
                <a:tc>
                  <a:txBody>
                    <a:bodyPr/>
                    <a:lstStyle/>
                    <a:p>
                      <a:pPr>
                        <a:lnSpc>
                          <a:spcPct val="150000"/>
                        </a:lnSpc>
                        <a:spcBef>
                          <a:spcPts val="400"/>
                        </a:spcBef>
                        <a:spcAft>
                          <a:spcPts val="400"/>
                        </a:spcAft>
                      </a:pPr>
                      <a:r>
                        <a:rPr lang="en-GB" sz="1200" dirty="0">
                          <a:latin typeface="Trebuchet MS"/>
                          <a:ea typeface="Times New Roman"/>
                          <a:cs typeface="Times New Roman"/>
                        </a:rPr>
                        <a:t>How you can Help with Writing</a:t>
                      </a:r>
                      <a:endParaRPr lang="en-GB" sz="12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274320">
                <a:tc>
                  <a:txBody>
                    <a:bodyPr/>
                    <a:lstStyle/>
                    <a:p>
                      <a:pPr>
                        <a:lnSpc>
                          <a:spcPct val="150000"/>
                        </a:lnSpc>
                        <a:spcBef>
                          <a:spcPts val="400"/>
                        </a:spcBef>
                        <a:spcAft>
                          <a:spcPts val="400"/>
                        </a:spcAft>
                      </a:pPr>
                      <a:r>
                        <a:rPr lang="en-GB" sz="1200" dirty="0">
                          <a:latin typeface="Trebuchet MS"/>
                          <a:ea typeface="Times New Roman"/>
                          <a:cs typeface="Times New Roman"/>
                        </a:rPr>
                        <a:t>How to Help at Home</a:t>
                      </a:r>
                      <a:endParaRPr lang="en-GB" sz="12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274320">
                <a:tc>
                  <a:txBody>
                    <a:bodyPr/>
                    <a:lstStyle/>
                    <a:p>
                      <a:pPr>
                        <a:lnSpc>
                          <a:spcPct val="150000"/>
                        </a:lnSpc>
                        <a:spcBef>
                          <a:spcPts val="400"/>
                        </a:spcBef>
                        <a:spcAft>
                          <a:spcPts val="400"/>
                        </a:spcAft>
                      </a:pPr>
                      <a:r>
                        <a:rPr lang="en-GB" sz="1200" dirty="0">
                          <a:latin typeface="Trebuchet MS" pitchFamily="34" charset="0"/>
                          <a:ea typeface="Times New Roman"/>
                          <a:cs typeface="Times New Roman"/>
                        </a:rPr>
                        <a:t>Year 6 Vocabulary</a:t>
                      </a:r>
                    </a:p>
                  </a:txBody>
                  <a:tcPr marL="68580" marR="68580" marT="0" marB="0">
                    <a:lnL>
                      <a:noFill/>
                    </a:lnL>
                    <a:lnR>
                      <a:noFill/>
                    </a:lnR>
                    <a:lnT>
                      <a:noFill/>
                    </a:lnT>
                    <a:lnB>
                      <a:noFill/>
                    </a:lnB>
                  </a:tcPr>
                </a:tc>
                <a:extLst>
                  <a:ext uri="{0D108BD9-81ED-4DB2-BD59-A6C34878D82A}">
                    <a16:rowId xmlns:a16="http://schemas.microsoft.com/office/drawing/2014/main" val="10006"/>
                  </a:ext>
                </a:extLst>
              </a:tr>
              <a:tr h="274320">
                <a:tc>
                  <a:txBody>
                    <a:bodyPr/>
                    <a:lstStyle/>
                    <a:p>
                      <a:pPr>
                        <a:lnSpc>
                          <a:spcPct val="150000"/>
                        </a:lnSpc>
                        <a:spcBef>
                          <a:spcPts val="400"/>
                        </a:spcBef>
                        <a:spcAft>
                          <a:spcPts val="400"/>
                        </a:spcAft>
                      </a:pPr>
                      <a:r>
                        <a:rPr lang="en-GB" sz="1200" dirty="0">
                          <a:latin typeface="Trebuchet MS"/>
                          <a:ea typeface="Times New Roman"/>
                          <a:cs typeface="Times New Roman"/>
                        </a:rPr>
                        <a:t>Teacher Assessment using Target Tracker</a:t>
                      </a:r>
                      <a:endParaRPr lang="en-GB" sz="12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274320">
                <a:tc>
                  <a:txBody>
                    <a:bodyPr/>
                    <a:lstStyle/>
                    <a:p>
                      <a:pPr>
                        <a:lnSpc>
                          <a:spcPct val="150000"/>
                        </a:lnSpc>
                        <a:spcBef>
                          <a:spcPts val="400"/>
                        </a:spcBef>
                        <a:spcAft>
                          <a:spcPts val="400"/>
                        </a:spcAft>
                      </a:pPr>
                      <a:r>
                        <a:rPr lang="en-GB" sz="1200" dirty="0">
                          <a:latin typeface="Trebuchet MS"/>
                          <a:ea typeface="Times New Roman"/>
                          <a:cs typeface="Times New Roman"/>
                        </a:rPr>
                        <a:t>Registration</a:t>
                      </a:r>
                      <a:endParaRPr lang="en-GB" sz="12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8"/>
                  </a:ext>
                </a:extLst>
              </a:tr>
              <a:tr h="274320">
                <a:tc>
                  <a:txBody>
                    <a:bodyPr/>
                    <a:lstStyle/>
                    <a:p>
                      <a:pPr>
                        <a:lnSpc>
                          <a:spcPct val="150000"/>
                        </a:lnSpc>
                        <a:spcBef>
                          <a:spcPts val="400"/>
                        </a:spcBef>
                        <a:spcAft>
                          <a:spcPts val="400"/>
                        </a:spcAft>
                      </a:pPr>
                      <a:r>
                        <a:rPr lang="en-GB" sz="1200" dirty="0">
                          <a:latin typeface="Trebuchet MS"/>
                          <a:ea typeface="Times New Roman"/>
                          <a:cs typeface="Times New Roman"/>
                        </a:rPr>
                        <a:t>School Uniform</a:t>
                      </a:r>
                      <a:endParaRPr lang="en-GB" sz="12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9"/>
                  </a:ext>
                </a:extLst>
              </a:tr>
              <a:tr h="274320">
                <a:tc>
                  <a:txBody>
                    <a:bodyPr/>
                    <a:lstStyle/>
                    <a:p>
                      <a:pPr>
                        <a:lnSpc>
                          <a:spcPct val="150000"/>
                        </a:lnSpc>
                        <a:spcBef>
                          <a:spcPts val="400"/>
                        </a:spcBef>
                        <a:spcAft>
                          <a:spcPts val="400"/>
                        </a:spcAft>
                      </a:pPr>
                      <a:r>
                        <a:rPr lang="en-GB" sz="1200" dirty="0">
                          <a:latin typeface="Trebuchet MS"/>
                          <a:ea typeface="Times New Roman"/>
                          <a:cs typeface="Times New Roman"/>
                        </a:rPr>
                        <a:t>First Aid and Medication</a:t>
                      </a:r>
                      <a:endParaRPr lang="en-GB" sz="12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0"/>
                  </a:ext>
                </a:extLst>
              </a:tr>
              <a:tr h="274320">
                <a:tc>
                  <a:txBody>
                    <a:bodyPr/>
                    <a:lstStyle/>
                    <a:p>
                      <a:pPr>
                        <a:lnSpc>
                          <a:spcPct val="150000"/>
                        </a:lnSpc>
                        <a:spcBef>
                          <a:spcPts val="400"/>
                        </a:spcBef>
                        <a:spcAft>
                          <a:spcPts val="400"/>
                        </a:spcAft>
                      </a:pPr>
                      <a:r>
                        <a:rPr lang="en-GB" sz="1200" dirty="0">
                          <a:latin typeface="Trebuchet MS"/>
                          <a:ea typeface="Times New Roman"/>
                          <a:cs typeface="Times New Roman"/>
                        </a:rPr>
                        <a:t>Inhalers and Auto Injector Devices</a:t>
                      </a:r>
                      <a:endParaRPr lang="en-GB" sz="12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1025" name="Rectangle 1"/>
          <p:cNvSpPr>
            <a:spLocks noChangeArrowheads="1"/>
          </p:cNvSpPr>
          <p:nvPr/>
        </p:nvSpPr>
        <p:spPr bwMode="auto">
          <a:xfrm>
            <a:off x="55320" y="8342201"/>
            <a:ext cx="674736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This pack contains information only, contact and permissions information will be circulated separately.</a:t>
            </a:r>
            <a:endParaRPr kumimoji="0" lang="en-GB"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165968"/>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YEAR 4 INFORMATION</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sp>
        <p:nvSpPr>
          <p:cNvPr id="11" name="Rectangle 1"/>
          <p:cNvSpPr>
            <a:spLocks noChangeArrowheads="1"/>
          </p:cNvSpPr>
          <p:nvPr/>
        </p:nvSpPr>
        <p:spPr bwMode="auto">
          <a:xfrm>
            <a:off x="377280" y="941038"/>
            <a:ext cx="626469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Year </a:t>
            </a:r>
            <a:r>
              <a:rPr lang="en-GB" sz="1200" dirty="0">
                <a:solidFill>
                  <a:srgbClr val="000000"/>
                </a:solidFill>
                <a:latin typeface="Trebuchet MS" pitchFamily="34" charset="0"/>
                <a:ea typeface="Arial Unicode MS" pitchFamily="34" charset="-128"/>
                <a:cs typeface="Times New Roman" pitchFamily="18" charset="0"/>
              </a:rPr>
              <a:t>6</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is part of Key Stage 2 (KS2) which consists of Years 3 to 6.  We will often abbreviate Year </a:t>
            </a:r>
            <a:r>
              <a:rPr lang="en-GB" sz="1200" dirty="0">
                <a:solidFill>
                  <a:srgbClr val="000000"/>
                </a:solidFill>
                <a:latin typeface="Trebuchet MS" pitchFamily="34" charset="0"/>
                <a:ea typeface="Arial Unicode MS" pitchFamily="34" charset="-128"/>
                <a:cs typeface="Times New Roman" pitchFamily="18" charset="0"/>
              </a:rPr>
              <a:t>6</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to Y6 or use the class name e.g. </a:t>
            </a:r>
            <a:r>
              <a:rPr lang="en-GB" sz="1200" dirty="0">
                <a:solidFill>
                  <a:srgbClr val="000000"/>
                </a:solidFill>
                <a:latin typeface="Trebuchet MS" pitchFamily="34" charset="0"/>
                <a:ea typeface="Arial Unicode MS" pitchFamily="34" charset="-128"/>
                <a:cs typeface="Times New Roman" pitchFamily="18" charset="0"/>
              </a:rPr>
              <a:t>6N </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(Mr North) and 6V (Miss Vessey).  </a:t>
            </a:r>
            <a:r>
              <a:rPr kumimoji="0" lang="en-GB" sz="1200" b="0" i="0" u="none" strike="noStrike" cap="none" normalizeH="0" baseline="0" dirty="0">
                <a:ln>
                  <a:noFill/>
                </a:ln>
                <a:effectLst/>
                <a:latin typeface="Trebuchet MS" pitchFamily="34" charset="0"/>
                <a:ea typeface="Arial Unicode MS" pitchFamily="34" charset="-128"/>
                <a:cs typeface="Times New Roman" pitchFamily="18" charset="0"/>
              </a:rPr>
              <a:t>The </a:t>
            </a:r>
            <a:r>
              <a:rPr lang="en-GB" sz="1200" dirty="0">
                <a:latin typeface="Trebuchet MS" pitchFamily="34" charset="0"/>
                <a:ea typeface="Arial Unicode MS" pitchFamily="34" charset="-128"/>
                <a:cs typeface="Times New Roman" pitchFamily="18" charset="0"/>
              </a:rPr>
              <a:t>Phase Leader is </a:t>
            </a:r>
            <a:r>
              <a:rPr kumimoji="0" lang="en-GB" sz="1200" b="0" i="0" u="none" strike="noStrike" cap="none" normalizeH="0" dirty="0">
                <a:ln>
                  <a:noFill/>
                </a:ln>
                <a:effectLst/>
                <a:latin typeface="Trebuchet MS" pitchFamily="34" charset="0"/>
                <a:ea typeface="Arial Unicode MS" pitchFamily="34" charset="-128"/>
                <a:cs typeface="Times New Roman" pitchFamily="18" charset="0"/>
              </a:rPr>
              <a:t>Mrs Joyce.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KS2 timings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8.4</a:t>
            </a:r>
            <a:r>
              <a:rPr lang="en-GB" sz="1200" dirty="0">
                <a:solidFill>
                  <a:srgbClr val="000000"/>
                </a:solidFill>
                <a:latin typeface="Trebuchet MS" pitchFamily="34" charset="0"/>
                <a:ea typeface="Arial Unicode MS" pitchFamily="34" charset="-128"/>
                <a:cs typeface="Times New Roman" pitchFamily="18" charset="0"/>
              </a:rPr>
              <a:t>0</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am  		Morning </a:t>
            </a:r>
            <a:r>
              <a:rPr lang="en-GB" sz="1200" dirty="0">
                <a:solidFill>
                  <a:srgbClr val="000000"/>
                </a:solidFill>
                <a:latin typeface="Trebuchet MS" pitchFamily="34" charset="0"/>
                <a:ea typeface="Arial Unicode MS" pitchFamily="34" charset="-128"/>
                <a:cs typeface="Times New Roman" pitchFamily="18" charset="0"/>
              </a:rPr>
              <a:t>R</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egistration and Guided Reading</a:t>
            </a:r>
          </a:p>
          <a:p>
            <a:pPr eaLnBrk="0" fontAlgn="base" hangingPunct="0">
              <a:spcBef>
                <a:spcPct val="0"/>
              </a:spcBef>
              <a:spcAft>
                <a:spcPct val="0"/>
              </a:spcAft>
            </a:pPr>
            <a:r>
              <a:rPr lang="en-GB" sz="1200" dirty="0">
                <a:solidFill>
                  <a:srgbClr val="000000"/>
                </a:solidFill>
                <a:latin typeface="Trebuchet MS" pitchFamily="34" charset="0"/>
                <a:ea typeface="Arial Unicode MS" pitchFamily="34" charset="-128"/>
                <a:cs typeface="Times New Roman" pitchFamily="18" charset="0"/>
              </a:rPr>
              <a:t>                    9.20 am                            Lesson 1</a:t>
            </a: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10.20 am	                    </a:t>
            </a:r>
            <a:r>
              <a:rPr lang="en-GB" sz="1200" dirty="0">
                <a:solidFill>
                  <a:srgbClr val="000000"/>
                </a:solidFill>
                <a:latin typeface="Trebuchet MS" pitchFamily="34" charset="0"/>
                <a:ea typeface="Arial Unicode MS" pitchFamily="34" charset="-128"/>
                <a:cs typeface="Times New Roman" pitchFamily="18" charset="0"/>
              </a:rPr>
              <a:t>Morning break</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10:40 am	  	</a:t>
            </a:r>
            <a:r>
              <a:rPr lang="en-GB" sz="1200" dirty="0">
                <a:solidFill>
                  <a:srgbClr val="000000"/>
                </a:solidFill>
                <a:latin typeface="Trebuchet MS" pitchFamily="34" charset="0"/>
                <a:ea typeface="Arial Unicode MS" pitchFamily="34" charset="-128"/>
                <a:cs typeface="Times New Roman" pitchFamily="18" charset="0"/>
              </a:rPr>
              <a:t>L</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esson 2</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	11:40 am		Fit in 10</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11:50 am	 	Morning lesson</a:t>
            </a:r>
            <a:r>
              <a:rPr kumimoji="0" lang="en-GB" sz="1200" b="0" i="0" u="none" strike="noStrike" cap="none" normalizeH="0" dirty="0">
                <a:ln>
                  <a:noFill/>
                </a:ln>
                <a:solidFill>
                  <a:srgbClr val="000000"/>
                </a:solidFill>
                <a:effectLst/>
                <a:latin typeface="Trebuchet MS" pitchFamily="34" charset="0"/>
                <a:ea typeface="Arial Unicode MS" pitchFamily="34" charset="-128"/>
                <a:cs typeface="Times New Roman" pitchFamily="18" charset="0"/>
              </a:rPr>
              <a:t> 3</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12.45 pm     		Lunch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1.30 pm		Afternoon registration + Afternoon lessons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3.15 pm		Home time</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Assemblies will be held every day; timings vary throughout the week.</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PE Days</a:t>
            </a:r>
            <a:endParaRPr lang="en-GB" sz="1200" b="1" u="sng" dirty="0">
              <a:latin typeface="Trebuchet MS" pitchFamily="34" charset="0"/>
              <a:ea typeface="Arial Unicode MS" pitchFamily="34" charset="-128"/>
              <a:cs typeface="Times New Roman" pitchFamily="18" charset="0"/>
            </a:endParaRPr>
          </a:p>
          <a:p>
            <a:pPr eaLnBrk="0" fontAlgn="base" hangingPunct="0">
              <a:spcBef>
                <a:spcPct val="0"/>
              </a:spcBef>
              <a:spcAft>
                <a:spcPct val="0"/>
              </a:spcAft>
            </a:pPr>
            <a:r>
              <a:rPr lang="en-GB" sz="1200" dirty="0">
                <a:latin typeface="Trebuchet MS" pitchFamily="34" charset="0"/>
                <a:ea typeface="Arial Unicode MS" pitchFamily="34" charset="-128"/>
                <a:cs typeface="Times New Roman" pitchFamily="18" charset="0"/>
              </a:rPr>
              <a:t>Indoor 6N: </a:t>
            </a:r>
            <a:r>
              <a:rPr lang="en-GB" sz="1200" dirty="0" smtClean="0">
                <a:latin typeface="Trebuchet MS" pitchFamily="34" charset="0"/>
                <a:ea typeface="Arial Unicode MS" pitchFamily="34" charset="-128"/>
                <a:cs typeface="Times New Roman" pitchFamily="18" charset="0"/>
              </a:rPr>
              <a:t>Thursday </a:t>
            </a:r>
            <a:r>
              <a:rPr lang="en-GB" sz="1200" dirty="0">
                <a:latin typeface="Trebuchet MS" pitchFamily="34" charset="0"/>
                <a:ea typeface="Arial Unicode MS" pitchFamily="34" charset="-128"/>
                <a:cs typeface="Times New Roman" pitchFamily="18" charset="0"/>
              </a:rPr>
              <a:t>(No P.E kits</a:t>
            </a:r>
            <a:r>
              <a:rPr lang="en-GB" sz="1200" dirty="0" smtClean="0">
                <a:latin typeface="Trebuchet MS" pitchFamily="34" charset="0"/>
                <a:ea typeface="Arial Unicode MS" pitchFamily="34" charset="-128"/>
                <a:cs typeface="Times New Roman" pitchFamily="18" charset="0"/>
              </a:rPr>
              <a:t>) Outdoor Tuesdays </a:t>
            </a:r>
            <a:r>
              <a:rPr lang="en-GB" sz="1200" dirty="0">
                <a:latin typeface="Trebuchet MS" pitchFamily="34" charset="0"/>
                <a:ea typeface="Arial Unicode MS" pitchFamily="34" charset="-128"/>
                <a:cs typeface="Times New Roman" pitchFamily="18" charset="0"/>
              </a:rPr>
              <a:t>and Wednesdays (full P.E </a:t>
            </a:r>
            <a:r>
              <a:rPr lang="en-GB" sz="1200" dirty="0" smtClean="0">
                <a:latin typeface="Trebuchet MS" pitchFamily="34" charset="0"/>
                <a:ea typeface="Arial Unicode MS" pitchFamily="34" charset="-128"/>
                <a:cs typeface="Times New Roman" pitchFamily="18" charset="0"/>
              </a:rPr>
              <a:t>kits)</a:t>
            </a:r>
          </a:p>
          <a:p>
            <a:pPr eaLnBrk="0" fontAlgn="base" hangingPunct="0">
              <a:spcBef>
                <a:spcPct val="0"/>
              </a:spcBef>
              <a:spcAft>
                <a:spcPct val="0"/>
              </a:spcAft>
            </a:pPr>
            <a:endParaRPr lang="en-GB" sz="1200" dirty="0">
              <a:latin typeface="Trebuchet MS" pitchFamily="34" charset="0"/>
              <a:ea typeface="Arial Unicode MS" pitchFamily="34" charset="-128"/>
              <a:cs typeface="Times New Roman" pitchFamily="18" charset="0"/>
            </a:endParaRPr>
          </a:p>
          <a:p>
            <a:pPr eaLnBrk="0" fontAlgn="base" hangingPunct="0">
              <a:spcBef>
                <a:spcPct val="0"/>
              </a:spcBef>
              <a:spcAft>
                <a:spcPct val="0"/>
              </a:spcAft>
            </a:pPr>
            <a:r>
              <a:rPr lang="en-GB" sz="1200" dirty="0">
                <a:latin typeface="Trebuchet MS" pitchFamily="34" charset="0"/>
                <a:ea typeface="Arial Unicode MS" pitchFamily="34" charset="-128"/>
                <a:cs typeface="Times New Roman" pitchFamily="18" charset="0"/>
              </a:rPr>
              <a:t>Indoor 6V: Monday (No P.E kits</a:t>
            </a:r>
            <a:r>
              <a:rPr lang="en-GB" sz="1200" dirty="0" smtClean="0">
                <a:latin typeface="Trebuchet MS" pitchFamily="34" charset="0"/>
                <a:ea typeface="Arial Unicode MS" pitchFamily="34" charset="-128"/>
                <a:cs typeface="Times New Roman" pitchFamily="18" charset="0"/>
              </a:rPr>
              <a:t>) Outdoor Wednesdays </a:t>
            </a:r>
            <a:r>
              <a:rPr lang="en-GB" sz="1200" dirty="0">
                <a:latin typeface="Trebuchet MS" pitchFamily="34" charset="0"/>
                <a:ea typeface="Arial Unicode MS" pitchFamily="34" charset="-128"/>
                <a:cs typeface="Times New Roman" pitchFamily="18" charset="0"/>
              </a:rPr>
              <a:t>and Fridays (full P.E </a:t>
            </a:r>
            <a:r>
              <a:rPr lang="en-GB" sz="1200" dirty="0" smtClean="0">
                <a:latin typeface="Trebuchet MS" pitchFamily="34" charset="0"/>
                <a:ea typeface="Arial Unicode MS" pitchFamily="34" charset="-128"/>
                <a:cs typeface="Times New Roman" pitchFamily="18" charset="0"/>
              </a:rPr>
              <a:t>kits)</a:t>
            </a:r>
            <a:endParaRPr lang="en-GB" sz="1200" dirty="0">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Homework Schedule</a:t>
            </a:r>
            <a:endParaRPr kumimoji="0" lang="en-GB" sz="1200" b="1" i="0" u="sng" strike="noStrike" cap="none" normalizeH="0" baseline="0" dirty="0">
              <a:ln>
                <a:noFill/>
              </a:ln>
              <a:solidFill>
                <a:srgbClr val="FF0000"/>
              </a:solidFill>
              <a:effectLst/>
              <a:latin typeface="Trebuchet MS"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3826652"/>
              </p:ext>
            </p:extLst>
          </p:nvPr>
        </p:nvGraphicFramePr>
        <p:xfrm>
          <a:off x="859023" y="4996908"/>
          <a:ext cx="5112570" cy="484667"/>
        </p:xfrm>
        <a:graphic>
          <a:graphicData uri="http://schemas.openxmlformats.org/drawingml/2006/table">
            <a:tbl>
              <a:tblPr/>
              <a:tblGrid>
                <a:gridCol w="1022514">
                  <a:extLst>
                    <a:ext uri="{9D8B030D-6E8A-4147-A177-3AD203B41FA5}">
                      <a16:colId xmlns:a16="http://schemas.microsoft.com/office/drawing/2014/main" val="20000"/>
                    </a:ext>
                  </a:extLst>
                </a:gridCol>
                <a:gridCol w="1022514">
                  <a:extLst>
                    <a:ext uri="{9D8B030D-6E8A-4147-A177-3AD203B41FA5}">
                      <a16:colId xmlns:a16="http://schemas.microsoft.com/office/drawing/2014/main" val="20001"/>
                    </a:ext>
                  </a:extLst>
                </a:gridCol>
                <a:gridCol w="1022514">
                  <a:extLst>
                    <a:ext uri="{9D8B030D-6E8A-4147-A177-3AD203B41FA5}">
                      <a16:colId xmlns:a16="http://schemas.microsoft.com/office/drawing/2014/main" val="20002"/>
                    </a:ext>
                  </a:extLst>
                </a:gridCol>
                <a:gridCol w="1022514">
                  <a:extLst>
                    <a:ext uri="{9D8B030D-6E8A-4147-A177-3AD203B41FA5}">
                      <a16:colId xmlns:a16="http://schemas.microsoft.com/office/drawing/2014/main" val="20003"/>
                    </a:ext>
                  </a:extLst>
                </a:gridCol>
                <a:gridCol w="1022514">
                  <a:extLst>
                    <a:ext uri="{9D8B030D-6E8A-4147-A177-3AD203B41FA5}">
                      <a16:colId xmlns:a16="http://schemas.microsoft.com/office/drawing/2014/main" val="20004"/>
                    </a:ext>
                  </a:extLst>
                </a:gridCol>
              </a:tblGrid>
              <a:tr h="162560">
                <a:tc>
                  <a:txBody>
                    <a:bodyPr/>
                    <a:lstStyle/>
                    <a:p>
                      <a:pPr>
                        <a:spcAft>
                          <a:spcPts val="0"/>
                        </a:spcAft>
                      </a:pPr>
                      <a:r>
                        <a:rPr lang="en-GB" sz="1100" dirty="0">
                          <a:solidFill>
                            <a:srgbClr val="000000"/>
                          </a:solidFill>
                          <a:latin typeface="Trebuchet MS"/>
                          <a:ea typeface="Arial Unicode MS"/>
                          <a:cs typeface="Times New Roman"/>
                        </a:rPr>
                        <a:t>Monday</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latin typeface="Trebuchet MS"/>
                          <a:ea typeface="Arial Unicode MS"/>
                          <a:cs typeface="Times New Roman"/>
                        </a:rPr>
                        <a:t>Tuesday</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latin typeface="Trebuchet MS"/>
                          <a:ea typeface="Arial Unicode MS"/>
                          <a:cs typeface="Times New Roman"/>
                        </a:rPr>
                        <a:t>Wednesday </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latin typeface="Trebuchet MS"/>
                          <a:ea typeface="Arial Unicode MS"/>
                          <a:cs typeface="Times New Roman"/>
                        </a:rPr>
                        <a:t>Thursday</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latin typeface="Trebuchet MS"/>
                          <a:ea typeface="Arial Unicode MS"/>
                          <a:cs typeface="Times New Roman"/>
                        </a:rPr>
                        <a:t>Friday</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027">
                <a:tc>
                  <a:txBody>
                    <a:bodyPr/>
                    <a:lstStyle/>
                    <a:p>
                      <a:pPr algn="ctr">
                        <a:spcBef>
                          <a:spcPts val="300"/>
                        </a:spcBef>
                        <a:spcAft>
                          <a:spcPts val="300"/>
                        </a:spcAft>
                      </a:pPr>
                      <a:r>
                        <a:rPr lang="en-GB" sz="1100" dirty="0">
                          <a:latin typeface="Trebuchet MS"/>
                          <a:ea typeface="Times New Roman"/>
                        </a:rPr>
                        <a:t>Century Tech</a:t>
                      </a:r>
                      <a:endParaRPr lang="en-GB" sz="1100" dirty="0">
                        <a:latin typeface="Times New Roman"/>
                        <a:ea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solidFill>
                            <a:srgbClr val="000000"/>
                          </a:solidFill>
                          <a:latin typeface="Trebuchet MS"/>
                          <a:ea typeface="Arial Unicode MS"/>
                          <a:cs typeface="Times New Roman"/>
                        </a:rPr>
                        <a:t>Century Tech</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latin typeface="Trebuchet MS"/>
                          <a:ea typeface="Arial Unicode MS"/>
                          <a:cs typeface="Times New Roman"/>
                        </a:rPr>
                        <a:t>Century Tech</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solidFill>
                            <a:srgbClr val="000000"/>
                          </a:solidFill>
                          <a:latin typeface="Trebuchet MS"/>
                          <a:ea typeface="Arial Unicode MS"/>
                          <a:cs typeface="Times New Roman"/>
                        </a:rPr>
                        <a:t>Century Tech</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solidFill>
                            <a:srgbClr val="000000"/>
                          </a:solidFill>
                          <a:latin typeface="Trebuchet MS"/>
                          <a:ea typeface="Arial Unicode MS"/>
                          <a:cs typeface="Times New Roman"/>
                        </a:rPr>
                        <a:t>No homework</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Rectangle 2"/>
          <p:cNvSpPr>
            <a:spLocks noChangeArrowheads="1"/>
          </p:cNvSpPr>
          <p:nvPr/>
        </p:nvSpPr>
        <p:spPr bwMode="auto">
          <a:xfrm>
            <a:off x="188640" y="5467454"/>
            <a:ext cx="645333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A Message from Year </a:t>
            </a:r>
            <a:r>
              <a:rPr lang="en-GB" sz="1200" b="1" dirty="0">
                <a:solidFill>
                  <a:srgbClr val="000000"/>
                </a:solidFill>
                <a:latin typeface="Trebuchet MS" pitchFamily="34" charset="0"/>
                <a:ea typeface="Arial Unicode MS" pitchFamily="34" charset="-128"/>
                <a:cs typeface="Times New Roman" pitchFamily="18" charset="0"/>
              </a:rPr>
              <a:t>6</a:t>
            </a:r>
            <a:endParaRPr kumimoji="0" lang="en-GB" sz="1200" b="1"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Welcome! We hope that you find all the information in this pack useful. If you have any questions after reading this Parent Pack or would like to talk to us about the year ahead, please do let us know so that we can arrange a time to meet with you. Please ensure children are equipped with their own sensible-sized pencil cases and a reading book ready for the school day. We look forward to welcoming your children into our classes!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ea typeface="Times New Roman" pitchFamily="18" charset="0"/>
              <a:cs typeface="Arial" pitchFamily="34" charset="0"/>
            </a:endParaRPr>
          </a:p>
          <a:p>
            <a:r>
              <a:rPr lang="en-GB" sz="1200" dirty="0">
                <a:latin typeface="Trebuchet MS" pitchFamily="34"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
        <p:nvSpPr>
          <p:cNvPr id="9"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YEAR 6 INFORMATION</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10" name="AutoShape 3"/>
          <p:cNvCxnSpPr>
            <a:cxnSpLocks noChangeShapeType="1"/>
          </p:cNvCxnSpPr>
          <p:nvPr/>
        </p:nvCxnSpPr>
        <p:spPr bwMode="auto">
          <a:xfrm flipH="1">
            <a:off x="1830660" y="755576"/>
            <a:ext cx="4838700" cy="0"/>
          </a:xfrm>
          <a:prstGeom prst="straightConnector1">
            <a:avLst/>
          </a:prstGeom>
          <a:noFill/>
          <a:ln w="76200">
            <a:solidFill>
              <a:srgbClr val="FF0000"/>
            </a:solidFill>
            <a:round/>
            <a:headEnd/>
            <a:tailEnd/>
          </a:ln>
        </p:spPr>
      </p:cxnSp>
      <p:graphicFrame>
        <p:nvGraphicFramePr>
          <p:cNvPr id="15" name="Table 14"/>
          <p:cNvGraphicFramePr>
            <a:graphicFrameLocks noGrp="1"/>
          </p:cNvGraphicFramePr>
          <p:nvPr>
            <p:extLst>
              <p:ext uri="{D42A27DB-BD31-4B8C-83A1-F6EECF244321}">
                <p14:modId xmlns:p14="http://schemas.microsoft.com/office/powerpoint/2010/main" val="2990231761"/>
              </p:ext>
            </p:extLst>
          </p:nvPr>
        </p:nvGraphicFramePr>
        <p:xfrm>
          <a:off x="476672" y="7020272"/>
          <a:ext cx="5904655" cy="934287"/>
        </p:xfrm>
        <a:graphic>
          <a:graphicData uri="http://schemas.openxmlformats.org/drawingml/2006/table">
            <a:tbl>
              <a:tblPr/>
              <a:tblGrid>
                <a:gridCol w="1983801">
                  <a:extLst>
                    <a:ext uri="{9D8B030D-6E8A-4147-A177-3AD203B41FA5}">
                      <a16:colId xmlns:a16="http://schemas.microsoft.com/office/drawing/2014/main" val="20000"/>
                    </a:ext>
                  </a:extLst>
                </a:gridCol>
                <a:gridCol w="1960427">
                  <a:extLst>
                    <a:ext uri="{9D8B030D-6E8A-4147-A177-3AD203B41FA5}">
                      <a16:colId xmlns:a16="http://schemas.microsoft.com/office/drawing/2014/main" val="20001"/>
                    </a:ext>
                  </a:extLst>
                </a:gridCol>
                <a:gridCol w="1960427">
                  <a:extLst>
                    <a:ext uri="{9D8B030D-6E8A-4147-A177-3AD203B41FA5}">
                      <a16:colId xmlns:a16="http://schemas.microsoft.com/office/drawing/2014/main" val="1247473356"/>
                    </a:ext>
                  </a:extLst>
                </a:gridCol>
              </a:tblGrid>
              <a:tr h="162560">
                <a:tc>
                  <a:txBody>
                    <a:bodyPr/>
                    <a:lstStyle/>
                    <a:p>
                      <a:pPr algn="ctr">
                        <a:spcAft>
                          <a:spcPts val="0"/>
                        </a:spcAft>
                      </a:pPr>
                      <a:r>
                        <a:rPr lang="en-GB" sz="1100" b="1" dirty="0">
                          <a:latin typeface="Trebuchet MS" pitchFamily="34" charset="0"/>
                          <a:ea typeface="Times New Roman"/>
                          <a:cs typeface="Times New Roman"/>
                        </a:rPr>
                        <a:t>6V</a:t>
                      </a:r>
                      <a:r>
                        <a:rPr lang="en-GB" sz="1100" b="1" baseline="0" dirty="0">
                          <a:latin typeface="Trebuchet MS" pitchFamily="34" charset="0"/>
                          <a:ea typeface="Times New Roman"/>
                          <a:cs typeface="Times New Roman"/>
                        </a:rPr>
                        <a:t> </a:t>
                      </a:r>
                      <a:r>
                        <a:rPr lang="en-GB" sz="1100" b="1" dirty="0">
                          <a:latin typeface="Trebuchet MS" pitchFamily="34" charset="0"/>
                          <a:ea typeface="Times New Roman"/>
                          <a:cs typeface="Times New Roman"/>
                        </a:rPr>
                        <a:t>Class Teacher</a:t>
                      </a:r>
                      <a:endParaRPr lang="en-GB" sz="110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endParaRPr lang="en-GB" sz="1100" dirty="0">
                        <a:solidFill>
                          <a:schemeClr val="tx1"/>
                        </a:solidFill>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100" b="1" dirty="0">
                          <a:solidFill>
                            <a:schemeClr val="tx1"/>
                          </a:solidFill>
                          <a:latin typeface="Trebuchet MS" pitchFamily="34" charset="0"/>
                          <a:ea typeface="Times New Roman"/>
                          <a:cs typeface="Times New Roman"/>
                        </a:rPr>
                        <a:t>6N Class Teacher</a:t>
                      </a:r>
                    </a:p>
                  </a:txBody>
                  <a:tcPr marL="54190" marR="54190" marT="0" marB="0">
                    <a:lnL>
                      <a:noFill/>
                    </a:lnL>
                    <a:lnR>
                      <a:noFill/>
                    </a:lnR>
                    <a:lnT>
                      <a:noFill/>
                    </a:lnT>
                    <a:lnB>
                      <a:noFill/>
                    </a:lnB>
                  </a:tcPr>
                </a:tc>
                <a:extLst>
                  <a:ext uri="{0D108BD9-81ED-4DB2-BD59-A6C34878D82A}">
                    <a16:rowId xmlns:a16="http://schemas.microsoft.com/office/drawing/2014/main" val="10000"/>
                  </a:ext>
                </a:extLst>
              </a:tr>
              <a:tr h="766647">
                <a:tc>
                  <a:txBody>
                    <a:bodyPr/>
                    <a:lstStyle/>
                    <a:p>
                      <a:pPr algn="ctr">
                        <a:spcAft>
                          <a:spcPts val="0"/>
                        </a:spcAft>
                      </a:pPr>
                      <a:r>
                        <a:rPr lang="en-GB" sz="1100" b="1" dirty="0">
                          <a:latin typeface="Trebuchet MS" pitchFamily="34" charset="0"/>
                          <a:ea typeface="Times New Roman"/>
                          <a:cs typeface="Times New Roman"/>
                        </a:rPr>
                        <a:t>Miss Vessey</a:t>
                      </a:r>
                      <a:endParaRPr lang="en-GB" sz="1100" dirty="0">
                        <a:latin typeface="Trebuchet MS" pitchFamily="34" charset="0"/>
                        <a:ea typeface="Times New Roman"/>
                        <a:cs typeface="Times New Roman"/>
                      </a:endParaRPr>
                    </a:p>
                    <a:p>
                      <a:pPr algn="ctr">
                        <a:spcAft>
                          <a:spcPts val="0"/>
                        </a:spcAft>
                      </a:pPr>
                      <a:r>
                        <a:rPr lang="en-GB" sz="1100" b="1" dirty="0">
                          <a:latin typeface="Trebuchet MS" pitchFamily="34" charset="0"/>
                          <a:ea typeface="Times New Roman"/>
                          <a:cs typeface="Times New Roman"/>
                        </a:rPr>
                        <a:t>                                                   </a:t>
                      </a:r>
                      <a:endParaRPr lang="en-GB" sz="110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endParaRPr lang="en-GB" sz="1100" dirty="0">
                        <a:solidFill>
                          <a:schemeClr val="tx1"/>
                        </a:solidFill>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100" b="1" dirty="0">
                          <a:solidFill>
                            <a:schemeClr val="tx1"/>
                          </a:solidFill>
                          <a:latin typeface="Trebuchet MS" pitchFamily="34" charset="0"/>
                          <a:ea typeface="Times New Roman"/>
                          <a:cs typeface="Times New Roman"/>
                        </a:rPr>
                        <a:t>Mr North</a:t>
                      </a: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6635" y="7408660"/>
            <a:ext cx="972645" cy="1296860"/>
          </a:xfrm>
          <a:prstGeom prst="rect">
            <a:avLst/>
          </a:prstGeom>
        </p:spPr>
      </p:pic>
      <p:pic>
        <p:nvPicPr>
          <p:cNvPr id="13" name="Picture 12">
            <a:extLst>
              <a:ext uri="{FF2B5EF4-FFF2-40B4-BE49-F238E27FC236}">
                <a16:creationId xmlns:a16="http://schemas.microsoft.com/office/drawing/2014/main" id="{CD373895-5A0B-83E2-2259-E912C90B1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10" y="7526268"/>
            <a:ext cx="911855" cy="1215807"/>
          </a:xfrm>
          <a:prstGeom prst="rect">
            <a:avLst/>
          </a:prstGeom>
        </p:spPr>
      </p:pic>
      <p:sp>
        <p:nvSpPr>
          <p:cNvPr id="16" name="TextBox 15">
            <a:extLst>
              <a:ext uri="{FF2B5EF4-FFF2-40B4-BE49-F238E27FC236}">
                <a16:creationId xmlns:a16="http://schemas.microsoft.com/office/drawing/2014/main" id="{DDBAF50A-AF5B-4D08-B91B-579591BA68DD}"/>
              </a:ext>
            </a:extLst>
          </p:cNvPr>
          <p:cNvSpPr txBox="1"/>
          <p:nvPr/>
        </p:nvSpPr>
        <p:spPr>
          <a:xfrm>
            <a:off x="2338342" y="6990948"/>
            <a:ext cx="1954754"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b="1" dirty="0">
                <a:latin typeface="Trebuchet MS"/>
                <a:cs typeface="Calibri"/>
              </a:rPr>
              <a:t>Phase Leader</a:t>
            </a:r>
          </a:p>
          <a:p>
            <a:pPr algn="ctr"/>
            <a:r>
              <a:rPr lang="en-GB" sz="1050" b="1" dirty="0">
                <a:latin typeface="Trebuchet MS"/>
                <a:cs typeface="Calibri"/>
              </a:rPr>
              <a:t>Mrs Joyce</a:t>
            </a:r>
          </a:p>
        </p:txBody>
      </p:sp>
      <p:pic>
        <p:nvPicPr>
          <p:cNvPr id="17" name="Picture 16">
            <a:extLst>
              <a:ext uri="{FF2B5EF4-FFF2-40B4-BE49-F238E27FC236}">
                <a16:creationId xmlns:a16="http://schemas.microsoft.com/office/drawing/2014/main" id="{E222F5D7-6D66-4374-8516-7D74AA9907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454" y="7548380"/>
            <a:ext cx="895271" cy="11936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CURRICULUM</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9" y="1223044"/>
            <a:ext cx="6381328" cy="861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GB" sz="1200" dirty="0">
                <a:latin typeface="Trebuchet MS" pitchFamily="34" charset="0"/>
                <a:ea typeface="Times New Roman" pitchFamily="18" charset="0"/>
                <a:cs typeface="Arial" pitchFamily="34" charset="0"/>
              </a:rPr>
              <a:t>During the course of the year your child, in addition to English and Maths, will be studying the following subject areas. We hope this information will be of interest and will help you to share the work with your child by providing further reading material, or perhaps arranging a trip to a suitable museum, etc. </a:t>
            </a:r>
            <a:endParaRPr lang="en-GB" sz="2000" dirty="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82670784"/>
              </p:ext>
            </p:extLst>
          </p:nvPr>
        </p:nvGraphicFramePr>
        <p:xfrm>
          <a:off x="188637" y="2339752"/>
          <a:ext cx="6556221" cy="5174565"/>
        </p:xfrm>
        <a:graphic>
          <a:graphicData uri="http://schemas.openxmlformats.org/drawingml/2006/table">
            <a:tbl>
              <a:tblPr/>
              <a:tblGrid>
                <a:gridCol w="492037">
                  <a:extLst>
                    <a:ext uri="{9D8B030D-6E8A-4147-A177-3AD203B41FA5}">
                      <a16:colId xmlns:a16="http://schemas.microsoft.com/office/drawing/2014/main" val="20000"/>
                    </a:ext>
                  </a:extLst>
                </a:gridCol>
                <a:gridCol w="963340">
                  <a:extLst>
                    <a:ext uri="{9D8B030D-6E8A-4147-A177-3AD203B41FA5}">
                      <a16:colId xmlns:a16="http://schemas.microsoft.com/office/drawing/2014/main" val="20001"/>
                    </a:ext>
                  </a:extLst>
                </a:gridCol>
                <a:gridCol w="963340">
                  <a:extLst>
                    <a:ext uri="{9D8B030D-6E8A-4147-A177-3AD203B41FA5}">
                      <a16:colId xmlns:a16="http://schemas.microsoft.com/office/drawing/2014/main" val="20002"/>
                    </a:ext>
                  </a:extLst>
                </a:gridCol>
                <a:gridCol w="963340">
                  <a:extLst>
                    <a:ext uri="{9D8B030D-6E8A-4147-A177-3AD203B41FA5}">
                      <a16:colId xmlns:a16="http://schemas.microsoft.com/office/drawing/2014/main" val="20003"/>
                    </a:ext>
                  </a:extLst>
                </a:gridCol>
                <a:gridCol w="963340">
                  <a:extLst>
                    <a:ext uri="{9D8B030D-6E8A-4147-A177-3AD203B41FA5}">
                      <a16:colId xmlns:a16="http://schemas.microsoft.com/office/drawing/2014/main" val="20004"/>
                    </a:ext>
                  </a:extLst>
                </a:gridCol>
                <a:gridCol w="963340">
                  <a:extLst>
                    <a:ext uri="{9D8B030D-6E8A-4147-A177-3AD203B41FA5}">
                      <a16:colId xmlns:a16="http://schemas.microsoft.com/office/drawing/2014/main" val="20005"/>
                    </a:ext>
                  </a:extLst>
                </a:gridCol>
                <a:gridCol w="56789">
                  <a:extLst>
                    <a:ext uri="{9D8B030D-6E8A-4147-A177-3AD203B41FA5}">
                      <a16:colId xmlns:a16="http://schemas.microsoft.com/office/drawing/2014/main" val="20006"/>
                    </a:ext>
                  </a:extLst>
                </a:gridCol>
                <a:gridCol w="56789">
                  <a:extLst>
                    <a:ext uri="{9D8B030D-6E8A-4147-A177-3AD203B41FA5}">
                      <a16:colId xmlns:a16="http://schemas.microsoft.com/office/drawing/2014/main" val="3137255518"/>
                    </a:ext>
                  </a:extLst>
                </a:gridCol>
                <a:gridCol w="113578">
                  <a:extLst>
                    <a:ext uri="{9D8B030D-6E8A-4147-A177-3AD203B41FA5}">
                      <a16:colId xmlns:a16="http://schemas.microsoft.com/office/drawing/2014/main" val="3512690319"/>
                    </a:ext>
                  </a:extLst>
                </a:gridCol>
                <a:gridCol w="56789">
                  <a:extLst>
                    <a:ext uri="{9D8B030D-6E8A-4147-A177-3AD203B41FA5}">
                      <a16:colId xmlns:a16="http://schemas.microsoft.com/office/drawing/2014/main" val="601812454"/>
                    </a:ext>
                  </a:extLst>
                </a:gridCol>
                <a:gridCol w="963539">
                  <a:extLst>
                    <a:ext uri="{9D8B030D-6E8A-4147-A177-3AD203B41FA5}">
                      <a16:colId xmlns:a16="http://schemas.microsoft.com/office/drawing/2014/main" val="1425268288"/>
                    </a:ext>
                  </a:extLst>
                </a:gridCol>
              </a:tblGrid>
              <a:tr h="361870">
                <a:tc>
                  <a:txBody>
                    <a:bodyPr/>
                    <a:lstStyle/>
                    <a:p>
                      <a:pPr>
                        <a:lnSpc>
                          <a:spcPct val="107000"/>
                        </a:lnSpc>
                        <a:spcAft>
                          <a:spcPts val="0"/>
                        </a:spcAft>
                      </a:pP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900" b="1" dirty="0">
                          <a:latin typeface="Trebuchet MS" pitchFamily="34" charset="0"/>
                          <a:ea typeface="Calibri"/>
                          <a:cs typeface="Times New Roman"/>
                        </a:rPr>
                        <a:t>Autumn 1</a:t>
                      </a: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900" b="1" dirty="0">
                          <a:latin typeface="Trebuchet MS"/>
                          <a:ea typeface="Calibri"/>
                          <a:cs typeface="Times New Roman"/>
                        </a:rPr>
                        <a:t>Autumn 2</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900" b="1" dirty="0">
                          <a:latin typeface="Trebuchet MS"/>
                          <a:ea typeface="Calibri"/>
                          <a:cs typeface="Times New Roman"/>
                        </a:rPr>
                        <a:t>Spring 1</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900" b="1" dirty="0">
                          <a:latin typeface="Trebuchet MS"/>
                          <a:ea typeface="Calibri"/>
                          <a:cs typeface="Times New Roman"/>
                        </a:rPr>
                        <a:t>Spring 2</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900" b="1" dirty="0">
                          <a:latin typeface="Trebuchet MS"/>
                          <a:ea typeface="Calibri"/>
                          <a:cs typeface="Times New Roman"/>
                        </a:rPr>
                        <a:t>Summer 1</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5">
                  <a:txBody>
                    <a:bodyPr/>
                    <a:lstStyle/>
                    <a:p>
                      <a:pPr algn="ctr">
                        <a:lnSpc>
                          <a:spcPct val="107000"/>
                        </a:lnSpc>
                        <a:spcAft>
                          <a:spcPts val="0"/>
                        </a:spcAft>
                      </a:pPr>
                      <a:r>
                        <a:rPr lang="en-GB" sz="900" b="1" dirty="0">
                          <a:latin typeface="Trebuchet MS"/>
                          <a:ea typeface="Calibri"/>
                          <a:cs typeface="Times New Roman"/>
                        </a:rPr>
                        <a:t>Summer 2</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0000"/>
                  </a:ext>
                </a:extLst>
              </a:tr>
              <a:tr h="361870">
                <a:tc>
                  <a:txBody>
                    <a:bodyPr/>
                    <a:lstStyle/>
                    <a:p>
                      <a:pPr algn="ctr">
                        <a:lnSpc>
                          <a:spcPct val="107000"/>
                        </a:lnSpc>
                        <a:spcAft>
                          <a:spcPts val="0"/>
                        </a:spcAft>
                      </a:pPr>
                      <a:r>
                        <a:rPr lang="en-GB" sz="900" b="1" dirty="0">
                          <a:latin typeface="Trebuchet MS" pitchFamily="34" charset="0"/>
                          <a:ea typeface="Calibri"/>
                          <a:cs typeface="Times New Roman"/>
                        </a:rPr>
                        <a:t>Topic  name</a:t>
                      </a: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07000"/>
                        </a:lnSpc>
                        <a:spcAft>
                          <a:spcPts val="0"/>
                        </a:spcAft>
                      </a:pPr>
                      <a:r>
                        <a:rPr lang="en-GB" sz="900" dirty="0">
                          <a:latin typeface="Trebuchet MS"/>
                          <a:ea typeface="Calibri"/>
                          <a:cs typeface="Times New Roman"/>
                        </a:rPr>
                        <a:t>Natural Disasters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900" dirty="0">
                          <a:latin typeface="Trebuchet MS"/>
                          <a:ea typeface="Calibri"/>
                          <a:cs typeface="Times New Roman"/>
                        </a:rPr>
                        <a:t>Battle For Life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6">
                  <a:txBody>
                    <a:bodyPr/>
                    <a:lstStyle/>
                    <a:p>
                      <a:pPr algn="ctr">
                        <a:lnSpc>
                          <a:spcPct val="107000"/>
                        </a:lnSpc>
                        <a:spcAft>
                          <a:spcPts val="0"/>
                        </a:spcAft>
                      </a:pPr>
                      <a:r>
                        <a:rPr lang="en-GB" sz="900" dirty="0">
                          <a:latin typeface="Trebuchet MS"/>
                          <a:ea typeface="Calibri"/>
                          <a:cs typeface="Times New Roman"/>
                        </a:rPr>
                        <a:t>Tudor Exploration</a:t>
                      </a:r>
                    </a:p>
                    <a:p>
                      <a:pPr algn="ctr">
                        <a:lnSpc>
                          <a:spcPct val="107000"/>
                        </a:lnSpc>
                        <a:spcAft>
                          <a:spcPts val="0"/>
                        </a:spcAft>
                      </a:pPr>
                      <a:r>
                        <a:rPr lang="en-GB" sz="900" dirty="0">
                          <a:latin typeface="Trebuchet MS"/>
                          <a:ea typeface="Calibri"/>
                          <a:cs typeface="Times New Roman"/>
                        </a:rPr>
                        <a:t>Crime and Punishment</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0001"/>
                  </a:ext>
                </a:extLst>
              </a:tr>
              <a:tr h="361870">
                <a:tc>
                  <a:txBody>
                    <a:bodyPr/>
                    <a:lstStyle/>
                    <a:p>
                      <a:pPr algn="ctr">
                        <a:lnSpc>
                          <a:spcPct val="107000"/>
                        </a:lnSpc>
                        <a:spcAft>
                          <a:spcPts val="0"/>
                        </a:spcAft>
                      </a:pPr>
                      <a:r>
                        <a:rPr lang="en-GB" sz="900" b="1" dirty="0">
                          <a:latin typeface="Trebuchet MS"/>
                          <a:ea typeface="Calibri"/>
                          <a:cs typeface="Times New Roman"/>
                        </a:rPr>
                        <a:t>Text</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07000"/>
                        </a:lnSpc>
                        <a:spcAft>
                          <a:spcPts val="0"/>
                        </a:spcAft>
                      </a:pPr>
                      <a:r>
                        <a:rPr lang="en-GB" sz="900" dirty="0">
                          <a:latin typeface="Trebuchet MS"/>
                          <a:ea typeface="Calibri"/>
                          <a:cs typeface="Times New Roman"/>
                        </a:rPr>
                        <a:t>Kensuke’s Kingdom</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07000"/>
                        </a:lnSpc>
                        <a:spcAft>
                          <a:spcPts val="0"/>
                        </a:spcAft>
                      </a:pPr>
                      <a:r>
                        <a:rPr lang="en-GB" sz="900" dirty="0">
                          <a:latin typeface="Trebuchet MS"/>
                          <a:ea typeface="Calibri"/>
                          <a:cs typeface="Times New Roman"/>
                        </a:rPr>
                        <a:t>Darwin’s Dragons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dirty="0">
                          <a:latin typeface="Trebuchet MS"/>
                          <a:ea typeface="Calibri"/>
                          <a:cs typeface="Times New Roman"/>
                        </a:rPr>
                        <a:t>Lightning Mary</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07000"/>
                        </a:lnSpc>
                        <a:spcAft>
                          <a:spcPts val="0"/>
                        </a:spcAft>
                      </a:pPr>
                      <a:r>
                        <a:rPr lang="en-GB" sz="900" dirty="0">
                          <a:latin typeface="Trebuchet MS"/>
                          <a:ea typeface="Calibri"/>
                          <a:cs typeface="Times New Roman"/>
                        </a:rPr>
                        <a:t>Holes- Louis Sacher</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0002"/>
                  </a:ext>
                </a:extLst>
              </a:tr>
              <a:tr h="361870">
                <a:tc>
                  <a:txBody>
                    <a:bodyPr/>
                    <a:lstStyle/>
                    <a:p>
                      <a:pPr algn="ctr">
                        <a:lnSpc>
                          <a:spcPct val="107000"/>
                        </a:lnSpc>
                        <a:spcAft>
                          <a:spcPts val="0"/>
                        </a:spcAft>
                      </a:pPr>
                      <a:r>
                        <a:rPr lang="en-GB" sz="900" b="1" dirty="0">
                          <a:latin typeface="Trebuchet MS"/>
                          <a:ea typeface="Calibri"/>
                          <a:cs typeface="Times New Roman"/>
                        </a:rPr>
                        <a:t>Science</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900" dirty="0">
                          <a:latin typeface="Trebuchet MS"/>
                          <a:ea typeface="Calibri"/>
                          <a:cs typeface="Times New Roman"/>
                        </a:rPr>
                        <a:t>Light</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dirty="0">
                          <a:latin typeface="Trebuchet MS"/>
                          <a:ea typeface="Calibri"/>
                          <a:cs typeface="Times New Roman"/>
                        </a:rPr>
                        <a:t>Electricity</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900" dirty="0">
                          <a:latin typeface="Trebuchet MS"/>
                          <a:ea typeface="Calibri"/>
                          <a:cs typeface="Times New Roman"/>
                        </a:rPr>
                        <a:t>Evolution and Inheritance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6">
                  <a:txBody>
                    <a:bodyPr/>
                    <a:lstStyle/>
                    <a:p>
                      <a:pPr algn="ctr">
                        <a:lnSpc>
                          <a:spcPct val="107000"/>
                        </a:lnSpc>
                        <a:spcAft>
                          <a:spcPts val="0"/>
                        </a:spcAft>
                      </a:pPr>
                      <a:r>
                        <a:rPr lang="en-GB" sz="900" dirty="0">
                          <a:latin typeface="Trebuchet MS"/>
                          <a:ea typeface="Calibri"/>
                          <a:cs typeface="Times New Roman"/>
                        </a:rPr>
                        <a:t>Health and lifestyle </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0003"/>
                  </a:ext>
                </a:extLst>
              </a:tr>
              <a:tr h="361870">
                <a:tc>
                  <a:txBody>
                    <a:bodyPr/>
                    <a:lstStyle/>
                    <a:p>
                      <a:pPr algn="ctr">
                        <a:lnSpc>
                          <a:spcPct val="107000"/>
                        </a:lnSpc>
                        <a:spcAft>
                          <a:spcPts val="0"/>
                        </a:spcAft>
                      </a:pPr>
                      <a:r>
                        <a:rPr lang="en-GB" sz="900" b="1" dirty="0">
                          <a:latin typeface="Trebuchet MS"/>
                          <a:ea typeface="Calibri"/>
                          <a:cs typeface="Times New Roman"/>
                        </a:rPr>
                        <a:t>Computing</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07000"/>
                        </a:lnSpc>
                        <a:spcAft>
                          <a:spcPts val="0"/>
                        </a:spcAft>
                      </a:pPr>
                      <a:r>
                        <a:rPr lang="en-GB" sz="900" dirty="0">
                          <a:latin typeface="Trebuchet MS" pitchFamily="34" charset="0"/>
                          <a:ea typeface="Calibri"/>
                          <a:cs typeface="Times New Roman"/>
                        </a:rPr>
                        <a:t>Internet Communications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900" dirty="0">
                          <a:latin typeface="Trebuchet MS"/>
                          <a:ea typeface="Calibri"/>
                          <a:cs typeface="Times New Roman"/>
                        </a:rPr>
                        <a:t>Web Design</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07000"/>
                        </a:lnSpc>
                        <a:spcAft>
                          <a:spcPts val="0"/>
                        </a:spcAft>
                      </a:pPr>
                      <a:r>
                        <a:rPr lang="en-GB" sz="900" dirty="0">
                          <a:latin typeface="Trebuchet MS"/>
                          <a:ea typeface="Calibri"/>
                          <a:cs typeface="Times New Roman"/>
                        </a:rPr>
                        <a:t>3D modelling</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0004"/>
                  </a:ext>
                </a:extLst>
              </a:tr>
              <a:tr h="361870">
                <a:tc>
                  <a:txBody>
                    <a:bodyPr/>
                    <a:lstStyle/>
                    <a:p>
                      <a:pPr algn="ctr">
                        <a:lnSpc>
                          <a:spcPct val="107000"/>
                        </a:lnSpc>
                        <a:spcAft>
                          <a:spcPts val="0"/>
                        </a:spcAft>
                      </a:pPr>
                      <a:r>
                        <a:rPr lang="en-GB" sz="900" b="1" dirty="0">
                          <a:latin typeface="Trebuchet MS"/>
                          <a:ea typeface="Calibri"/>
                          <a:cs typeface="Times New Roman"/>
                        </a:rPr>
                        <a:t>History</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07000"/>
                        </a:lnSpc>
                        <a:spcAft>
                          <a:spcPts val="0"/>
                        </a:spcAft>
                      </a:pPr>
                      <a:r>
                        <a:rPr lang="en-GB" sz="900" dirty="0">
                          <a:latin typeface="Trebuchet MS"/>
                          <a:ea typeface="Calibri"/>
                          <a:cs typeface="Times New Roman"/>
                        </a:rPr>
                        <a:t>Natural Disasters,</a:t>
                      </a:r>
                    </a:p>
                    <a:p>
                      <a:pPr algn="ctr">
                        <a:lnSpc>
                          <a:spcPct val="107000"/>
                        </a:lnSpc>
                        <a:spcAft>
                          <a:spcPts val="0"/>
                        </a:spcAft>
                      </a:pPr>
                      <a:r>
                        <a:rPr lang="en-GB" sz="900" dirty="0">
                          <a:latin typeface="Trebuchet MS"/>
                          <a:ea typeface="Calibri"/>
                          <a:cs typeface="Times New Roman"/>
                        </a:rPr>
                        <a:t>Case Studies and Significant Events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900" dirty="0">
                          <a:latin typeface="Trebuchet MS"/>
                          <a:ea typeface="Calibri"/>
                          <a:cs typeface="Times New Roman"/>
                        </a:rPr>
                        <a:t>The History of Darwin’s Discoveries and Science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4">
                  <a:txBody>
                    <a:bodyPr/>
                    <a:lstStyle/>
                    <a:p>
                      <a:pPr algn="ctr">
                        <a:lnSpc>
                          <a:spcPct val="107000"/>
                        </a:lnSpc>
                        <a:spcAft>
                          <a:spcPts val="0"/>
                        </a:spcAft>
                      </a:pPr>
                      <a:r>
                        <a:rPr lang="en-GB" sz="900" dirty="0">
                          <a:latin typeface="Trebuchet MS"/>
                          <a:ea typeface="Calibri"/>
                          <a:cs typeface="Times New Roman"/>
                        </a:rPr>
                        <a:t>Exploration, The Tudors and the Reformation  </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latin typeface="Trebuchet MS"/>
                          <a:ea typeface="Calibri"/>
                          <a:cs typeface="Times New Roman"/>
                        </a:rPr>
                        <a:t>Crime and Punishment </a:t>
                      </a:r>
                      <a:endParaRPr lang="en-GB" sz="900" dirty="0">
                        <a:latin typeface="Trebuchet MS" pitchFamily="34" charset="0"/>
                        <a:ea typeface="Calibri"/>
                        <a:cs typeface="Times New Roman"/>
                      </a:endParaRPr>
                    </a:p>
                    <a:p>
                      <a:pPr algn="ctr">
                        <a:lnSpc>
                          <a:spcPct val="107000"/>
                        </a:lnSpc>
                        <a:spcAft>
                          <a:spcPts val="0"/>
                        </a:spcAft>
                      </a:pP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5"/>
                  </a:ext>
                </a:extLst>
              </a:tr>
              <a:tr h="272334">
                <a:tc>
                  <a:txBody>
                    <a:bodyPr/>
                    <a:lstStyle/>
                    <a:p>
                      <a:pPr algn="ctr">
                        <a:lnSpc>
                          <a:spcPct val="107000"/>
                        </a:lnSpc>
                        <a:spcAft>
                          <a:spcPts val="0"/>
                        </a:spcAft>
                      </a:pPr>
                      <a:r>
                        <a:rPr lang="en-GB" sz="900" b="1" dirty="0">
                          <a:latin typeface="Trebuchet MS"/>
                          <a:ea typeface="Calibri"/>
                          <a:cs typeface="Times New Roman"/>
                        </a:rPr>
                        <a:t>Geography</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07000"/>
                        </a:lnSpc>
                        <a:spcAft>
                          <a:spcPts val="0"/>
                        </a:spcAft>
                      </a:pPr>
                      <a:r>
                        <a:rPr lang="en-GB" sz="900" dirty="0">
                          <a:latin typeface="Trebuchet MS"/>
                          <a:ea typeface="Calibri"/>
                          <a:cs typeface="Times New Roman"/>
                        </a:rPr>
                        <a:t>Natural Disasters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latin typeface="Trebuchet MS"/>
                          <a:ea typeface="Calibri"/>
                          <a:cs typeface="Times New Roman"/>
                        </a:rPr>
                        <a:t>Coastlines and Ecosystems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latin typeface="Trebuchet MS"/>
                          <a:ea typeface="Calibri"/>
                          <a:cs typeface="Times New Roman"/>
                        </a:rPr>
                        <a:t>Mapping (local area)</a:t>
                      </a:r>
                    </a:p>
                    <a:p>
                      <a:pPr marL="0" marR="0" indent="0" algn="ctr" defTabSz="914400" rtl="0" eaLnBrk="1" fontAlgn="auto" latinLnBrk="0" hangingPunct="1">
                        <a:lnSpc>
                          <a:spcPct val="107000"/>
                        </a:lnSpc>
                        <a:spcBef>
                          <a:spcPts val="0"/>
                        </a:spcBef>
                        <a:spcAft>
                          <a:spcPts val="0"/>
                        </a:spcAft>
                        <a:buClrTx/>
                        <a:buSzTx/>
                        <a:buFontTx/>
                        <a:buNone/>
                        <a:tabLst/>
                        <a:defRPr/>
                      </a:pPr>
                      <a:endParaRPr lang="en-GB" sz="900" dirty="0">
                        <a:latin typeface="Trebuchet MS"/>
                        <a:ea typeface="Calibri"/>
                        <a:cs typeface="Times New Roman"/>
                      </a:endParaRP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0006"/>
                  </a:ext>
                </a:extLst>
              </a:tr>
              <a:tr h="361870">
                <a:tc>
                  <a:txBody>
                    <a:bodyPr/>
                    <a:lstStyle/>
                    <a:p>
                      <a:pPr algn="ctr">
                        <a:lnSpc>
                          <a:spcPct val="107000"/>
                        </a:lnSpc>
                        <a:spcAft>
                          <a:spcPts val="0"/>
                        </a:spcAft>
                      </a:pPr>
                      <a:r>
                        <a:rPr lang="en-GB" sz="900" b="1" dirty="0">
                          <a:latin typeface="Trebuchet MS"/>
                          <a:ea typeface="Calibri"/>
                          <a:cs typeface="Times New Roman"/>
                        </a:rPr>
                        <a:t>DT</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07000"/>
                        </a:lnSpc>
                        <a:spcAft>
                          <a:spcPts val="0"/>
                        </a:spcAft>
                      </a:pPr>
                      <a:r>
                        <a:rPr lang="en-GB" sz="900" dirty="0">
                          <a:latin typeface="Trebuchet MS" pitchFamily="34" charset="0"/>
                          <a:ea typeface="Calibri"/>
                          <a:cs typeface="Times New Roman"/>
                        </a:rPr>
                        <a:t>Textiles - Cushions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latin typeface="Trebuchet MS"/>
                          <a:ea typeface="Calibri"/>
                          <a:cs typeface="Times New Roman"/>
                        </a:rPr>
                        <a:t>Food - Desserts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a:txBody>
                    <a:bodyPr/>
                    <a:lstStyle/>
                    <a:p>
                      <a:pPr algn="ctr">
                        <a:lnSpc>
                          <a:spcPct val="107000"/>
                        </a:lnSpc>
                        <a:spcAft>
                          <a:spcPts val="0"/>
                        </a:spcAft>
                      </a:pPr>
                      <a:r>
                        <a:rPr lang="en-GB" sz="900" dirty="0">
                          <a:latin typeface="Trebuchet MS"/>
                          <a:ea typeface="Calibri"/>
                          <a:cs typeface="Times New Roman"/>
                        </a:rPr>
                        <a:t>Construction – Bird boxes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1870">
                <a:tc>
                  <a:txBody>
                    <a:bodyPr/>
                    <a:lstStyle/>
                    <a:p>
                      <a:pPr algn="ctr">
                        <a:lnSpc>
                          <a:spcPct val="107000"/>
                        </a:lnSpc>
                        <a:spcAft>
                          <a:spcPts val="0"/>
                        </a:spcAft>
                      </a:pPr>
                      <a:r>
                        <a:rPr lang="en-GB" sz="900" b="1" dirty="0">
                          <a:latin typeface="Trebuchet MS"/>
                          <a:ea typeface="Calibri"/>
                          <a:cs typeface="Times New Roman"/>
                        </a:rPr>
                        <a:t>Art</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latin typeface="Trebuchet MS"/>
                          <a:ea typeface="Calibri"/>
                          <a:cs typeface="Times New Roman"/>
                        </a:rPr>
                        <a:t>Andy Goldsworthy– sculpture (Natural Art)</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latin typeface="Trebuchet MS"/>
                          <a:ea typeface="Calibri"/>
                          <a:cs typeface="Times New Roman"/>
                        </a:rPr>
                        <a:t>Katsushika Hokusai - Landscapes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latin typeface="Trebuchet MS"/>
                        <a:ea typeface="Calibri"/>
                        <a:cs typeface="Times New Roman"/>
                      </a:endParaRP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ctr">
                        <a:lnSpc>
                          <a:spcPct val="107000"/>
                        </a:lnSpc>
                        <a:spcAft>
                          <a:spcPts val="0"/>
                        </a:spcAft>
                      </a:pPr>
                      <a:r>
                        <a:rPr lang="en-GB" sz="900" dirty="0">
                          <a:latin typeface="Trebuchet MS"/>
                          <a:ea typeface="Calibri"/>
                          <a:cs typeface="Times New Roman"/>
                        </a:rPr>
                        <a:t>Megan Coyle – Collage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0008"/>
                  </a:ext>
                </a:extLst>
              </a:tr>
              <a:tr h="361870">
                <a:tc>
                  <a:txBody>
                    <a:bodyPr/>
                    <a:lstStyle/>
                    <a:p>
                      <a:pPr algn="ctr">
                        <a:lnSpc>
                          <a:spcPct val="107000"/>
                        </a:lnSpc>
                        <a:spcAft>
                          <a:spcPts val="0"/>
                        </a:spcAft>
                      </a:pPr>
                      <a:r>
                        <a:rPr lang="en-GB" sz="900" b="1" dirty="0">
                          <a:latin typeface="Trebuchet MS"/>
                          <a:ea typeface="Calibri"/>
                          <a:cs typeface="Times New Roman"/>
                        </a:rPr>
                        <a:t>Music</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900" dirty="0">
                          <a:latin typeface="Trebuchet MS"/>
                          <a:ea typeface="Calibri"/>
                          <a:cs typeface="Times New Roman"/>
                        </a:rPr>
                        <a:t>Happy</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dirty="0">
                          <a:latin typeface="Trebuchet MS"/>
                          <a:ea typeface="Calibri"/>
                          <a:cs typeface="Times New Roman"/>
                        </a:rPr>
                        <a:t>Classroom Jazz 2</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dirty="0">
                          <a:latin typeface="Trebuchet MS"/>
                          <a:ea typeface="Calibri"/>
                          <a:cs typeface="Times New Roman"/>
                        </a:rPr>
                        <a:t>A New Year Carol</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dirty="0">
                          <a:latin typeface="Trebuchet MS"/>
                          <a:ea typeface="Calibri"/>
                          <a:cs typeface="Times New Roman"/>
                        </a:rPr>
                        <a:t>You’ve Got a Friend in Me</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900" dirty="0">
                          <a:latin typeface="Trebuchet MS"/>
                          <a:ea typeface="Calibri"/>
                          <a:cs typeface="Times New Roman"/>
                        </a:rPr>
                        <a:t>Music &amp; Me</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lgn="ctr">
                        <a:lnSpc>
                          <a:spcPct val="107000"/>
                        </a:lnSpc>
                        <a:spcAft>
                          <a:spcPts val="0"/>
                        </a:spcAft>
                      </a:pPr>
                      <a:r>
                        <a:rPr lang="en-GB" sz="900" dirty="0">
                          <a:latin typeface="Trebuchet MS"/>
                          <a:ea typeface="Calibri"/>
                          <a:cs typeface="Times New Roman"/>
                        </a:rPr>
                        <a:t>Reflect, Rewind and Replay</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0009"/>
                  </a:ext>
                </a:extLst>
              </a:tr>
              <a:tr h="361870">
                <a:tc>
                  <a:txBody>
                    <a:bodyPr/>
                    <a:lstStyle/>
                    <a:p>
                      <a:pPr algn="ctr">
                        <a:lnSpc>
                          <a:spcPct val="107000"/>
                        </a:lnSpc>
                        <a:spcAft>
                          <a:spcPts val="0"/>
                        </a:spcAft>
                      </a:pPr>
                      <a:r>
                        <a:rPr lang="en-GB" sz="900" b="1" dirty="0">
                          <a:latin typeface="Trebuchet MS"/>
                          <a:ea typeface="Calibri"/>
                          <a:cs typeface="Times New Roman"/>
                        </a:rPr>
                        <a:t>RE</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900" dirty="0">
                          <a:latin typeface="Trebuchet MS"/>
                          <a:ea typeface="Calibri"/>
                          <a:cs typeface="Times New Roman"/>
                        </a:rPr>
                        <a:t>The 5 Pillars of Islam</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dirty="0">
                          <a:latin typeface="Trebuchet MS"/>
                          <a:ea typeface="Calibri"/>
                          <a:cs typeface="Times New Roman"/>
                        </a:rPr>
                        <a:t>Significance of Mary as Jesus’s mother</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dirty="0">
                          <a:latin typeface="Trebuchet MS"/>
                          <a:ea typeface="Calibri"/>
                          <a:cs typeface="Times New Roman"/>
                        </a:rPr>
                        <a:t>Is anything eternal?</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dirty="0">
                          <a:latin typeface="Trebuchet MS"/>
                          <a:ea typeface="Calibri"/>
                          <a:cs typeface="Times New Roman"/>
                        </a:rPr>
                        <a:t>Strength of Christianity after Jesus’ death</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900" dirty="0">
                          <a:latin typeface="Trebuchet MS"/>
                          <a:ea typeface="Calibri"/>
                          <a:cs typeface="Times New Roman"/>
                        </a:rPr>
                        <a:t>Does belief in Akhirah help Muslims lead a good life?</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r>
                        <a:rPr lang="en-GB" sz="900" dirty="0">
                          <a:latin typeface="Trebuchet MS" panose="020B0603020202020204" pitchFamily="34" charset="0"/>
                        </a:rPr>
                        <a:t>The New Covenant and its impact today</a:t>
                      </a:r>
                    </a:p>
                    <a:p>
                      <a:pPr algn="ctr"/>
                      <a:endParaRPr lang="en-GB" sz="900" dirty="0"/>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0010"/>
                  </a:ext>
                </a:extLst>
              </a:tr>
              <a:tr h="361870">
                <a:tc>
                  <a:txBody>
                    <a:bodyPr/>
                    <a:lstStyle/>
                    <a:p>
                      <a:pPr algn="ctr">
                        <a:lnSpc>
                          <a:spcPct val="107000"/>
                        </a:lnSpc>
                        <a:spcAft>
                          <a:spcPts val="0"/>
                        </a:spcAft>
                      </a:pPr>
                      <a:r>
                        <a:rPr lang="en-GB" sz="900" b="1" dirty="0">
                          <a:latin typeface="Trebuchet MS"/>
                          <a:ea typeface="Calibri"/>
                          <a:cs typeface="Times New Roman"/>
                        </a:rPr>
                        <a:t>PE</a:t>
                      </a: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900" dirty="0">
                          <a:latin typeface="Trebuchet MS" pitchFamily="34" charset="0"/>
                          <a:ea typeface="Calibri"/>
                          <a:cs typeface="Times New Roman"/>
                        </a:rPr>
                        <a:t>Social Skills</a:t>
                      </a:r>
                    </a:p>
                    <a:p>
                      <a:pPr algn="ctr">
                        <a:lnSpc>
                          <a:spcPct val="107000"/>
                        </a:lnSpc>
                        <a:spcAft>
                          <a:spcPts val="0"/>
                        </a:spcAft>
                      </a:pP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dirty="0">
                          <a:latin typeface="Trebuchet MS" pitchFamily="34" charset="0"/>
                          <a:ea typeface="Calibri"/>
                          <a:cs typeface="Times New Roman"/>
                        </a:rPr>
                        <a:t>Personal Skills</a:t>
                      </a:r>
                    </a:p>
                    <a:p>
                      <a:pPr algn="ctr">
                        <a:lnSpc>
                          <a:spcPct val="107000"/>
                        </a:lnSpc>
                        <a:spcAft>
                          <a:spcPts val="0"/>
                        </a:spcAft>
                      </a:pP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dirty="0">
                          <a:latin typeface="Trebuchet MS"/>
                          <a:ea typeface="Calibri"/>
                          <a:cs typeface="Times New Roman"/>
                        </a:rPr>
                        <a:t>Cognitive Skills</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dirty="0">
                          <a:latin typeface="Trebuchet MS"/>
                          <a:ea typeface="Calibri"/>
                          <a:cs typeface="Times New Roman"/>
                        </a:rPr>
                        <a:t>Creative Skills</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900" dirty="0">
                          <a:latin typeface="Trebuchet MS"/>
                          <a:ea typeface="Calibri"/>
                          <a:cs typeface="Times New Roman"/>
                        </a:rPr>
                        <a:t>Physical Skills</a:t>
                      </a:r>
                    </a:p>
                    <a:p>
                      <a:pPr algn="ctr">
                        <a:lnSpc>
                          <a:spcPct val="107000"/>
                        </a:lnSpc>
                        <a:spcAft>
                          <a:spcPts val="0"/>
                        </a:spcAft>
                      </a:pPr>
                      <a:endParaRPr lang="en-GB" sz="900" dirty="0">
                        <a:latin typeface="Trebuchet MS"/>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lgn="ctr"/>
                      <a:r>
                        <a:rPr lang="en-GB" sz="900" dirty="0">
                          <a:latin typeface="Trebuchet MS" panose="020B0603020202020204" pitchFamily="34" charset="0"/>
                        </a:rPr>
                        <a:t>Health &amp; Fitness</a:t>
                      </a:r>
                    </a:p>
                    <a:p>
                      <a:pPr algn="ctr"/>
                      <a:endParaRPr lang="en-GB" sz="900" dirty="0"/>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a:solidFill>
                  <a:srgbClr val="FF0000"/>
                </a:solidFill>
                <a:latin typeface="Trebuchet MS" pitchFamily="34" charset="0"/>
                <a:cs typeface="Arial" pitchFamily="34" charset="0"/>
              </a:rPr>
              <a:t>ATTENDANCE AND PUNCTUALITY</a:t>
            </a:r>
            <a:endParaRPr kumimoji="0" lang="en-GB" sz="24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9" y="1338022"/>
            <a:ext cx="63093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first day</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of their absence. This is important, as we will be contacting parents if a child is not at school and no reason has been given.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Regular attendance and punctuality is fundamental to enabling your child to achieve the highest levels of attainment. We ensure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all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children are aware of the importance of attendance and punctuality.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attendance target sent by the Governing Body for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2023-24 is 97%.</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We expect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ALL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children to achieve this.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If your child is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too</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unwell to come to school, or has a medical appointment, please contact the school office and soon as possible. To help you, the NHS has compiled a list of guidelines about how long children should be kept off school when they have a common illness.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hlinkClick r:id="rId2"/>
              </a:rPr>
              <a:t>https://www.nhs.uk/Livewell/Yourchildatschool/Pages/Illness.aspx</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Family holidays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should always</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be taken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during the school holidays</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and we will only authorise absence in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very special circumstances</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On these occasions permission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must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be sought in advance from the head teacher. Absence request forms are available from the school office or a letter should be written to the head teacher.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OUR OPEN DOOR POLICY</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9" y="1075537"/>
            <a:ext cx="6309320"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Approach the </a:t>
            </a:r>
            <a:r>
              <a:rPr lang="en-GB" sz="1200" dirty="0">
                <a:latin typeface="Trebuchet MS" pitchFamily="34" charset="0"/>
                <a:cs typeface="Arial" pitchFamily="34" charset="0"/>
              </a:rPr>
              <a:t>c</a:t>
            </a:r>
            <a:r>
              <a:rPr kumimoji="0" lang="en-GB" sz="1200" b="0" i="0" u="none" strike="noStrike" cap="none" normalizeH="0" baseline="0" dirty="0">
                <a:ln>
                  <a:noFill/>
                </a:ln>
                <a:solidFill>
                  <a:schemeClr val="tx1"/>
                </a:solidFill>
                <a:effectLst/>
                <a:latin typeface="Trebuchet MS" pitchFamily="34" charset="0"/>
                <a:cs typeface="Arial"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middle management team </a:t>
            </a:r>
            <a:r>
              <a:rPr lang="en-GB" sz="1200" dirty="0">
                <a:latin typeface="Trebuchet MS" pitchFamily="34" charset="0"/>
                <a:cs typeface="Arial" pitchFamily="34" charset="0"/>
              </a:rPr>
              <a:t>(KS1 or KS2 Phase Leaders)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The Headteacher, Mrs Watson, is always happy to see parents but clearly she will go to the Class Teacher to discuss issues, therefore it makes sense for you to have spoken to the teacher first.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When the Headteacher is out, your children are always in safe 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Mrs Maggie Young, Chair of Governors</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by e-mail: govs@lentrise.bucks.sch.uk</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or</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 Lent Rise School</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Coulson Way</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Burnham</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Slough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SL1 7NP</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If you would like to read our full Complaints Procedure, please contact the school office for a copy or visit the school website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hlinkClick r:id="rId2"/>
              </a:rPr>
              <a:t>www.lentriseschool.co.uk</a:t>
            </a:r>
            <a:r>
              <a:rPr kumimoji="0" lang="en-GB" sz="1200" b="0" i="0" u="none" strike="noStrike" cap="none" normalizeH="0" dirty="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FREE SCHOOL MEALS AND PUPIL PREMIUM FUNDING</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7" y="1383894"/>
            <a:ext cx="6192688"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Do you receive any of the following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Trebuchet MS" pitchFamily="34" charset="0"/>
                <a:cs typeface="Arial"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Trebuchet MS" pitchFamily="34" charset="0"/>
                <a:cs typeface="Arial"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Trebuchet MS" pitchFamily="34" charset="0"/>
                <a:cs typeface="Arial"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Trebuchet MS" pitchFamily="34" charset="0"/>
                <a:cs typeface="Arial"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Trebuchet MS" pitchFamily="34" charset="0"/>
                <a:cs typeface="Arial"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Trebuchet MS" pitchFamily="34" charset="0"/>
                <a:cs typeface="Arial"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Trebuchet MS" pitchFamily="34" charset="0"/>
                <a:ea typeface="Times New Roman" pitchFamily="18" charset="0"/>
                <a:cs typeface="Arial"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cs typeface="Arial" pitchFamily="34" charset="0"/>
              </a:rPr>
              <a:t>For the school </a:t>
            </a:r>
          </a:p>
          <a:p>
            <a:pPr lvl="0" eaLnBrk="0" fontAlgn="base" hangingPunct="0">
              <a:spcBef>
                <a:spcPct val="0"/>
              </a:spcBef>
              <a:spcAft>
                <a:spcPct val="0"/>
              </a:spcAft>
            </a:pPr>
            <a:r>
              <a:rPr lang="en-GB" sz="1200" dirty="0">
                <a:latin typeface="Trebuchet MS" pitchFamily="34" charset="0"/>
                <a:cs typeface="Arial" pitchFamily="34" charset="0"/>
              </a:rPr>
              <a:t>	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a:latin typeface="Trebuchet MS" pitchFamily="34" charset="0"/>
                <a:hlinkClick r:id="rId2"/>
              </a:rPr>
              <a:t>https://www.lentriseschool.co.uk/website</a:t>
            </a:r>
            <a:r>
              <a:rPr lang="en-GB" sz="1200" dirty="0">
                <a:latin typeface="Trebuchet MS" pitchFamily="34" charset="0"/>
              </a:rPr>
              <a:t>. </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a:latin typeface="Trebuchet MS" pitchFamily="34" charset="0"/>
              </a:rPr>
              <a:t>For you </a:t>
            </a:r>
          </a:p>
          <a:p>
            <a:pPr lvl="0" eaLnBrk="0" fontAlgn="base" hangingPunct="0">
              <a:spcBef>
                <a:spcPct val="0"/>
              </a:spcBef>
              <a:spcAft>
                <a:spcPct val="0"/>
              </a:spcAft>
            </a:pPr>
            <a:r>
              <a:rPr lang="en-GB" sz="1200" dirty="0">
                <a:latin typeface="Trebuchet MS" pitchFamily="34" charset="0"/>
              </a:rPr>
              <a:t>	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a:latin typeface="Trebuchet MS" pitchFamily="34" charset="0"/>
              </a:rPr>
              <a:t>Signing-up takes less than 5 minutes</a:t>
            </a:r>
          </a:p>
          <a:p>
            <a:pPr lvl="0" eaLnBrk="0" fontAlgn="base" hangingPunct="0">
              <a:spcBef>
                <a:spcPct val="0"/>
              </a:spcBef>
              <a:spcAft>
                <a:spcPct val="0"/>
              </a:spcAft>
            </a:pPr>
            <a:r>
              <a:rPr lang="en-GB" sz="1200" dirty="0">
                <a:latin typeface="Trebuchet MS" pitchFamily="34" charset="0"/>
              </a:rPr>
              <a:t>	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Trebuchet MS" pitchFamily="34" charset="0"/>
            </a:endParaRPr>
          </a:p>
          <a:p>
            <a:pPr lvl="0" algn="ctr" eaLnBrk="0" fontAlgn="base" hangingPunct="0">
              <a:spcBef>
                <a:spcPct val="0"/>
              </a:spcBef>
              <a:spcAft>
                <a:spcPct val="0"/>
              </a:spcAft>
            </a:pPr>
            <a:r>
              <a:rPr lang="en-GB" sz="1200" dirty="0">
                <a:solidFill>
                  <a:srgbClr val="FF0000"/>
                </a:solidFill>
                <a:latin typeface="Trebuchet MS" pitchFamily="34" charset="0"/>
              </a:rPr>
              <a:t>All applications are dealt with in confidence.</a:t>
            </a:r>
          </a:p>
          <a:p>
            <a:pPr lvl="0" eaLnBrk="0" fontAlgn="base" hangingPunct="0">
              <a:spcBef>
                <a:spcPct val="0"/>
              </a:spcBef>
              <a:spcAft>
                <a:spcPct val="0"/>
              </a:spcAft>
            </a:pPr>
            <a:r>
              <a:rPr lang="en-GB" sz="1200" dirty="0">
                <a:latin typeface="Trebuchet MS" pitchFamily="34" charset="0"/>
              </a:rPr>
              <a:t>	</a:t>
            </a:r>
          </a:p>
          <a:p>
            <a:pPr lvl="0" eaLnBrk="0" fontAlgn="base" hangingPunct="0">
              <a:spcBef>
                <a:spcPct val="0"/>
              </a:spcBef>
              <a:spcAft>
                <a:spcPct val="0"/>
              </a:spcAf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pic>
        <p:nvPicPr>
          <p:cNvPr id="14" name="Picture 13" descr="C:\Users\schoolsecretary.W2K82226\AppData\Local\Microsoft\Windows\Temporary Internet Files\Content.IE5\MUQRYTYY\MC900437095[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73" y="4860033"/>
            <a:ext cx="720080" cy="792088"/>
          </a:xfrm>
          <a:prstGeom prst="rect">
            <a:avLst/>
          </a:prstGeom>
          <a:noFill/>
          <a:ln>
            <a:noFill/>
          </a:ln>
        </p:spPr>
      </p:pic>
      <p:pic>
        <p:nvPicPr>
          <p:cNvPr id="15" name="Picture 14" descr="C:\Users\schoolsecretary.W2K82226\AppData\Local\Microsoft\Windows\Temporary Internet Files\Content.IE5\ERGCQX2F\MC900437041[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665" y="6145629"/>
            <a:ext cx="730627" cy="802635"/>
          </a:xfrm>
          <a:prstGeom prst="rect">
            <a:avLst/>
          </a:prstGeom>
          <a:noFill/>
          <a:ln>
            <a:noFill/>
          </a:ln>
        </p:spPr>
      </p:pic>
      <p:pic>
        <p:nvPicPr>
          <p:cNvPr id="16" name="Picture 15" descr="C:\Users\schoolsecretary.W2K82226\AppData\Local\Microsoft\Windows\Temporary Internet Files\Content.IE5\MUQRYTYY\MC900431586[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664" y="7524328"/>
            <a:ext cx="792088" cy="792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0" y="-571500"/>
            <a:ext cx="18288000" cy="10287000"/>
          </a:xfrm>
          <a:prstGeom prst="rect">
            <a:avLst/>
          </a:prstGeom>
        </p:spPr>
      </p:pic>
    </p:spTree>
    <p:extLst>
      <p:ext uri="{BB962C8B-B14F-4D97-AF65-F5344CB8AC3E}">
        <p14:creationId xmlns:p14="http://schemas.microsoft.com/office/powerpoint/2010/main" val="116709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6016" y="-396552"/>
            <a:ext cx="18288000" cy="10287000"/>
          </a:xfrm>
          <a:prstGeom prst="rect">
            <a:avLst/>
          </a:prstGeom>
        </p:spPr>
      </p:pic>
    </p:spTree>
    <p:extLst>
      <p:ext uri="{BB962C8B-B14F-4D97-AF65-F5344CB8AC3E}">
        <p14:creationId xmlns:p14="http://schemas.microsoft.com/office/powerpoint/2010/main" val="1314017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1" ma:contentTypeDescription="Create a new document." ma:contentTypeScope="" ma:versionID="f9590e0b06d5be67ae3b0ead29dbb221">
  <xsd:schema xmlns:xsd="http://www.w3.org/2001/XMLSchema" xmlns:xs="http://www.w3.org/2001/XMLSchema" xmlns:p="http://schemas.microsoft.com/office/2006/metadata/properties" xmlns:ns2="e09d7e67-2c89-4a82-b064-15c58d415fdd" xmlns:ns3="ee017583-9929-48b6-a040-67954c603aab" targetNamespace="http://schemas.microsoft.com/office/2006/metadata/properties" ma:root="true" ma:fieldsID="6e08b5c1297cf299a9c16d90be257550" ns2:_="" ns3:_="">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29AA2B-3002-4FF9-BC78-A09955904C19}">
  <ds:schemaRefs>
    <ds:schemaRef ds:uri="http://schemas.microsoft.com/sharepoint/v3/contenttype/forms"/>
  </ds:schemaRefs>
</ds:datastoreItem>
</file>

<file path=customXml/itemProps2.xml><?xml version="1.0" encoding="utf-8"?>
<ds:datastoreItem xmlns:ds="http://schemas.openxmlformats.org/officeDocument/2006/customXml" ds:itemID="{01C5A0CE-7C54-4A63-9981-65027E42F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CE8887-FB0F-4DDD-B814-70A38C52E206}">
  <ds:schemaRefs>
    <ds:schemaRef ds:uri="http://purl.org/dc/terms/"/>
    <ds:schemaRef ds:uri="http://schemas.microsoft.com/office/2006/documentManagement/types"/>
    <ds:schemaRef ds:uri="http://schemas.microsoft.com/office/2006/metadata/properties"/>
    <ds:schemaRef ds:uri="e09d7e67-2c89-4a82-b064-15c58d415fdd"/>
    <ds:schemaRef ds:uri="http://purl.org/dc/elements/1.1/"/>
    <ds:schemaRef ds:uri="http://www.w3.org/XML/1998/namespace"/>
    <ds:schemaRef ds:uri="http://schemas.microsoft.com/office/infopath/2007/PartnerControls"/>
    <ds:schemaRef ds:uri="http://schemas.openxmlformats.org/package/2006/metadata/core-properties"/>
    <ds:schemaRef ds:uri="ee017583-9929-48b6-a040-67954c603aa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227</TotalTime>
  <Words>2707</Words>
  <Application>Microsoft Office PowerPoint</Application>
  <PresentationFormat>On-screen Show (4:3)</PresentationFormat>
  <Paragraphs>278</Paragraphs>
  <Slides>11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Arial Unicode MS</vt:lpstr>
      <vt:lpstr>Calibri</vt:lpstr>
      <vt:lpstr>Helvetica</vt:lpstr>
      <vt:lpstr>Segoe UI</vt:lpstr>
      <vt:lpstr>Segoe UI Historic</vt:lpstr>
      <vt:lpstr>Segoe UI Light</vt:lpstr>
      <vt:lpstr>Times New Roman</vt:lpstr>
      <vt:lpstr>Trebuchet MS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55</cp:revision>
  <dcterms:created xsi:type="dcterms:W3CDTF">2019-06-07T12:22:40Z</dcterms:created>
  <dcterms:modified xsi:type="dcterms:W3CDTF">2023-09-06T11:32:57Z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ies>
</file>