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77" r:id="rId5"/>
    <p:sldId id="259" r:id="rId6"/>
    <p:sldId id="276" r:id="rId7"/>
    <p:sldId id="260" r:id="rId8"/>
    <p:sldId id="282" r:id="rId9"/>
    <p:sldId id="265" r:id="rId10"/>
    <p:sldId id="283" r:id="rId11"/>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53C863-E210-9D27-B801-0D0DE72BE763}" v="69" dt="2025-09-03T18:07:30.155"/>
    <p1510:client id="{96892B42-F2F2-45D4-8C3E-8E568C83C8FF}" v="190" dt="2025-09-03T14:59:23.3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3" d="100"/>
          <a:sy n="53" d="100"/>
        </p:scale>
        <p:origin x="2693" y="269"/>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ss S Boxall" userId="50ee0ec7-5bd4-42b0-88db-47e79a481611" providerId="ADAL" clId="{96892B42-F2F2-45D4-8C3E-8E568C83C8FF}"/>
    <pc:docChg chg="custSel delSld modSld sldOrd">
      <pc:chgData name="Miss S Boxall" userId="50ee0ec7-5bd4-42b0-88db-47e79a481611" providerId="ADAL" clId="{96892B42-F2F2-45D4-8C3E-8E568C83C8FF}" dt="2025-09-03T15:08:23.930" v="386"/>
      <pc:docMkLst>
        <pc:docMk/>
      </pc:docMkLst>
      <pc:sldChg chg="delSp modSp mod">
        <pc:chgData name="Miss S Boxall" userId="50ee0ec7-5bd4-42b0-88db-47e79a481611" providerId="ADAL" clId="{96892B42-F2F2-45D4-8C3E-8E568C83C8FF}" dt="2025-09-03T14:14:34.378" v="160" actId="20577"/>
        <pc:sldMkLst>
          <pc:docMk/>
          <pc:sldMk cId="0" sldId="259"/>
        </pc:sldMkLst>
        <pc:spChg chg="mod">
          <ac:chgData name="Miss S Boxall" userId="50ee0ec7-5bd4-42b0-88db-47e79a481611" providerId="ADAL" clId="{96892B42-F2F2-45D4-8C3E-8E568C83C8FF}" dt="2025-09-03T14:14:34.378" v="160" actId="20577"/>
          <ac:spMkLst>
            <pc:docMk/>
            <pc:sldMk cId="0" sldId="259"/>
            <ac:spMk id="17409" creationId="{00000000-0000-0000-0000-000000000000}"/>
          </ac:spMkLst>
        </pc:spChg>
        <pc:graphicFrameChg chg="mod modGraphic">
          <ac:chgData name="Miss S Boxall" userId="50ee0ec7-5bd4-42b0-88db-47e79a481611" providerId="ADAL" clId="{96892B42-F2F2-45D4-8C3E-8E568C83C8FF}" dt="2025-09-03T14:09:33.258" v="11" actId="20577"/>
          <ac:graphicFrameMkLst>
            <pc:docMk/>
            <pc:sldMk cId="0" sldId="259"/>
            <ac:graphicFrameMk id="9" creationId="{00000000-0000-0000-0000-000000000000}"/>
          </ac:graphicFrameMkLst>
        </pc:graphicFrameChg>
        <pc:picChg chg="del">
          <ac:chgData name="Miss S Boxall" userId="50ee0ec7-5bd4-42b0-88db-47e79a481611" providerId="ADAL" clId="{96892B42-F2F2-45D4-8C3E-8E568C83C8FF}" dt="2025-09-03T14:09:21.391" v="4" actId="478"/>
          <ac:picMkLst>
            <pc:docMk/>
            <pc:sldMk cId="0" sldId="259"/>
            <ac:picMk id="3" creationId="{2C7D3680-39B6-426C-A501-0EAADCAFC289}"/>
          </ac:picMkLst>
        </pc:picChg>
        <pc:picChg chg="del">
          <ac:chgData name="Miss S Boxall" userId="50ee0ec7-5bd4-42b0-88db-47e79a481611" providerId="ADAL" clId="{96892B42-F2F2-45D4-8C3E-8E568C83C8FF}" dt="2025-09-03T14:08:54.454" v="1" actId="478"/>
          <ac:picMkLst>
            <pc:docMk/>
            <pc:sldMk cId="0" sldId="259"/>
            <ac:picMk id="7" creationId="{AC1372BB-CD2E-4454-AD2A-102BC342FA45}"/>
          </ac:picMkLst>
        </pc:picChg>
        <pc:picChg chg="del">
          <ac:chgData name="Miss S Boxall" userId="50ee0ec7-5bd4-42b0-88db-47e79a481611" providerId="ADAL" clId="{96892B42-F2F2-45D4-8C3E-8E568C83C8FF}" dt="2025-09-03T14:08:52.368" v="0" actId="478"/>
          <ac:picMkLst>
            <pc:docMk/>
            <pc:sldMk cId="0" sldId="259"/>
            <ac:picMk id="11" creationId="{714CDD81-39B7-4A7B-8CDD-3ACFE866838B}"/>
          </ac:picMkLst>
        </pc:picChg>
      </pc:sldChg>
      <pc:sldChg chg="del">
        <pc:chgData name="Miss S Boxall" userId="50ee0ec7-5bd4-42b0-88db-47e79a481611" providerId="ADAL" clId="{96892B42-F2F2-45D4-8C3E-8E568C83C8FF}" dt="2025-09-03T15:07:09.990" v="384" actId="47"/>
        <pc:sldMkLst>
          <pc:docMk/>
          <pc:sldMk cId="0" sldId="261"/>
        </pc:sldMkLst>
      </pc:sldChg>
      <pc:sldChg chg="modSp mod ord">
        <pc:chgData name="Miss S Boxall" userId="50ee0ec7-5bd4-42b0-88db-47e79a481611" providerId="ADAL" clId="{96892B42-F2F2-45D4-8C3E-8E568C83C8FF}" dt="2025-09-03T15:08:23.930" v="386"/>
        <pc:sldMkLst>
          <pc:docMk/>
          <pc:sldMk cId="1344514542" sldId="276"/>
        </pc:sldMkLst>
        <pc:spChg chg="mod">
          <ac:chgData name="Miss S Boxall" userId="50ee0ec7-5bd4-42b0-88db-47e79a481611" providerId="ADAL" clId="{96892B42-F2F2-45D4-8C3E-8E568C83C8FF}" dt="2025-09-03T14:16:07.362" v="170" actId="20577"/>
          <ac:spMkLst>
            <pc:docMk/>
            <pc:sldMk cId="1344514542" sldId="276"/>
            <ac:spMk id="5" creationId="{D12775A0-2D86-4505-A01B-AF709B179D98}"/>
          </ac:spMkLst>
        </pc:spChg>
        <pc:spChg chg="mod">
          <ac:chgData name="Miss S Boxall" userId="50ee0ec7-5bd4-42b0-88db-47e79a481611" providerId="ADAL" clId="{96892B42-F2F2-45D4-8C3E-8E568C83C8FF}" dt="2025-09-03T15:07:02.629" v="383" actId="313"/>
          <ac:spMkLst>
            <pc:docMk/>
            <pc:sldMk cId="1344514542" sldId="276"/>
            <ac:spMk id="8" creationId="{8B762CD5-D0C7-4AE7-B1D3-4913E06A979E}"/>
          </ac:spMkLst>
        </pc:spChg>
        <pc:graphicFrameChg chg="mod modGraphic">
          <ac:chgData name="Miss S Boxall" userId="50ee0ec7-5bd4-42b0-88db-47e79a481611" providerId="ADAL" clId="{96892B42-F2F2-45D4-8C3E-8E568C83C8FF}" dt="2025-09-03T14:59:49.519" v="218" actId="20577"/>
          <ac:graphicFrameMkLst>
            <pc:docMk/>
            <pc:sldMk cId="1344514542" sldId="276"/>
            <ac:graphicFrameMk id="4" creationId="{B8E5B830-3B46-48A6-AEF5-05A819516B7A}"/>
          </ac:graphicFrameMkLst>
        </pc:graphicFrameChg>
      </pc:sldChg>
    </pc:docChg>
  </pc:docChgLst>
  <pc:docChgLst>
    <pc:chgData name="Wellbeing" userId="S::wellbeing@lrschool.co.uk::b33a1d42-3ee9-412a-95dd-ee680af5dacd" providerId="AD" clId="Web-{2853C863-E210-9D27-B801-0D0DE72BE763}"/>
    <pc:docChg chg="addSld delSld modSld">
      <pc:chgData name="Wellbeing" userId="S::wellbeing@lrschool.co.uk::b33a1d42-3ee9-412a-95dd-ee680af5dacd" providerId="AD" clId="Web-{2853C863-E210-9D27-B801-0D0DE72BE763}" dt="2025-09-03T18:07:30.155" v="66"/>
      <pc:docMkLst>
        <pc:docMk/>
      </pc:docMkLst>
      <pc:sldChg chg="addSp modSp">
        <pc:chgData name="Wellbeing" userId="S::wellbeing@lrschool.co.uk::b33a1d42-3ee9-412a-95dd-ee680af5dacd" providerId="AD" clId="Web-{2853C863-E210-9D27-B801-0D0DE72BE763}" dt="2025-09-03T18:06:44.497" v="58" actId="1076"/>
        <pc:sldMkLst>
          <pc:docMk/>
          <pc:sldMk cId="0" sldId="259"/>
        </pc:sldMkLst>
        <pc:graphicFrameChg chg="mod modGraphic">
          <ac:chgData name="Wellbeing" userId="S::wellbeing@lrschool.co.uk::b33a1d42-3ee9-412a-95dd-ee680af5dacd" providerId="AD" clId="Web-{2853C863-E210-9D27-B801-0D0DE72BE763}" dt="2025-09-03T18:06:26.450" v="54"/>
          <ac:graphicFrameMkLst>
            <pc:docMk/>
            <pc:sldMk cId="0" sldId="259"/>
            <ac:graphicFrameMk id="9" creationId="{00000000-0000-0000-0000-000000000000}"/>
          </ac:graphicFrameMkLst>
        </pc:graphicFrameChg>
        <pc:picChg chg="add mod modCrop">
          <ac:chgData name="Wellbeing" userId="S::wellbeing@lrschool.co.uk::b33a1d42-3ee9-412a-95dd-ee680af5dacd" providerId="AD" clId="Web-{2853C863-E210-9D27-B801-0D0DE72BE763}" dt="2025-09-03T18:06:41.294" v="57" actId="1076"/>
          <ac:picMkLst>
            <pc:docMk/>
            <pc:sldMk cId="0" sldId="259"/>
            <ac:picMk id="2" creationId="{016CDB64-D276-26E4-E850-13A3ED4193E9}"/>
          </ac:picMkLst>
        </pc:picChg>
        <pc:picChg chg="add mod modCrop">
          <ac:chgData name="Wellbeing" userId="S::wellbeing@lrschool.co.uk::b33a1d42-3ee9-412a-95dd-ee680af5dacd" providerId="AD" clId="Web-{2853C863-E210-9D27-B801-0D0DE72BE763}" dt="2025-09-03T18:06:07.324" v="30" actId="1076"/>
          <ac:picMkLst>
            <pc:docMk/>
            <pc:sldMk cId="0" sldId="259"/>
            <ac:picMk id="3" creationId="{D9D0AD6E-24F3-21E4-30CA-A9F7FC204316}"/>
          </ac:picMkLst>
        </pc:picChg>
        <pc:picChg chg="add mod modCrop">
          <ac:chgData name="Wellbeing" userId="S::wellbeing@lrschool.co.uk::b33a1d42-3ee9-412a-95dd-ee680af5dacd" providerId="AD" clId="Web-{2853C863-E210-9D27-B801-0D0DE72BE763}" dt="2025-09-03T18:06:44.497" v="58" actId="1076"/>
          <ac:picMkLst>
            <pc:docMk/>
            <pc:sldMk cId="0" sldId="259"/>
            <ac:picMk id="4" creationId="{10AD32AC-3E58-90E4-6419-0C2F8C0FB6C7}"/>
          </ac:picMkLst>
        </pc:picChg>
      </pc:sldChg>
      <pc:sldChg chg="del">
        <pc:chgData name="Wellbeing" userId="S::wellbeing@lrschool.co.uk::b33a1d42-3ee9-412a-95dd-ee680af5dacd" providerId="AD" clId="Web-{2853C863-E210-9D27-B801-0D0DE72BE763}" dt="2025-09-03T18:06:55.123" v="59"/>
        <pc:sldMkLst>
          <pc:docMk/>
          <pc:sldMk cId="0" sldId="262"/>
        </pc:sldMkLst>
      </pc:sldChg>
      <pc:sldChg chg="del">
        <pc:chgData name="Wellbeing" userId="S::wellbeing@lrschool.co.uk::b33a1d42-3ee9-412a-95dd-ee680af5dacd" providerId="AD" clId="Web-{2853C863-E210-9D27-B801-0D0DE72BE763}" dt="2025-09-03T18:06:56.419" v="60"/>
        <pc:sldMkLst>
          <pc:docMk/>
          <pc:sldMk cId="3201698429" sldId="279"/>
        </pc:sldMkLst>
      </pc:sldChg>
      <pc:sldChg chg="del">
        <pc:chgData name="Wellbeing" userId="S::wellbeing@lrschool.co.uk::b33a1d42-3ee9-412a-95dd-ee680af5dacd" providerId="AD" clId="Web-{2853C863-E210-9D27-B801-0D0DE72BE763}" dt="2025-09-03T18:06:57.623" v="61"/>
        <pc:sldMkLst>
          <pc:docMk/>
          <pc:sldMk cId="2443025986" sldId="280"/>
        </pc:sldMkLst>
      </pc:sldChg>
      <pc:sldChg chg="addSp delSp modSp del">
        <pc:chgData name="Wellbeing" userId="S::wellbeing@lrschool.co.uk::b33a1d42-3ee9-412a-95dd-ee680af5dacd" providerId="AD" clId="Web-{2853C863-E210-9D27-B801-0D0DE72BE763}" dt="2025-09-03T18:07:30.155" v="66"/>
        <pc:sldMkLst>
          <pc:docMk/>
          <pc:sldMk cId="3722689820" sldId="281"/>
        </pc:sldMkLst>
        <pc:picChg chg="del">
          <ac:chgData name="Wellbeing" userId="S::wellbeing@lrschool.co.uk::b33a1d42-3ee9-412a-95dd-ee680af5dacd" providerId="AD" clId="Web-{2853C863-E210-9D27-B801-0D0DE72BE763}" dt="2025-09-03T18:07:01.123" v="62"/>
          <ac:picMkLst>
            <pc:docMk/>
            <pc:sldMk cId="3722689820" sldId="281"/>
            <ac:picMk id="2" creationId="{377A4276-B61C-6EB2-B94A-A9B9AE8E41EA}"/>
          </ac:picMkLst>
        </pc:picChg>
        <pc:picChg chg="add del mod">
          <ac:chgData name="Wellbeing" userId="S::wellbeing@lrschool.co.uk::b33a1d42-3ee9-412a-95dd-ee680af5dacd" providerId="AD" clId="Web-{2853C863-E210-9D27-B801-0D0DE72BE763}" dt="2025-09-03T18:07:14.951" v="64"/>
          <ac:picMkLst>
            <pc:docMk/>
            <pc:sldMk cId="3722689820" sldId="281"/>
            <ac:picMk id="3" creationId="{9C3AEDA7-8AD4-9FAF-66D4-CAA1F821292E}"/>
          </ac:picMkLst>
        </pc:picChg>
      </pc:sldChg>
      <pc:sldChg chg="add">
        <pc:chgData name="Wellbeing" userId="S::wellbeing@lrschool.co.uk::b33a1d42-3ee9-412a-95dd-ee680af5dacd" providerId="AD" clId="Web-{2853C863-E210-9D27-B801-0D0DE72BE763}" dt="2025-09-03T18:07:27.092" v="65"/>
        <pc:sldMkLst>
          <pc:docMk/>
          <pc:sldMk cId="3139641955" sldId="283"/>
        </pc:sldMkLst>
      </pc:sldChg>
    </pc:docChg>
  </pc:docChgLst>
  <pc:docChgLst>
    <pc:chgData name="Wellbeing" userId="S::wellbeing@lrschool.co.uk::b33a1d42-3ee9-412a-95dd-ee680af5dacd" providerId="AD" clId="Web-{9FF3C362-1CF0-4D9D-BB33-62BA093E78D8}"/>
    <pc:docChg chg="addSld delSld">
      <pc:chgData name="Wellbeing" userId="S::wellbeing@lrschool.co.uk::b33a1d42-3ee9-412a-95dd-ee680af5dacd" providerId="AD" clId="Web-{9FF3C362-1CF0-4D9D-BB33-62BA093E78D8}" dt="2024-09-04T12:50:36.506" v="5"/>
      <pc:docMkLst>
        <pc:docMk/>
      </pc:docMkLst>
      <pc:sldChg chg="add del">
        <pc:chgData name="Wellbeing" userId="S::wellbeing@lrschool.co.uk::b33a1d42-3ee9-412a-95dd-ee680af5dacd" providerId="AD" clId="Web-{9FF3C362-1CF0-4D9D-BB33-62BA093E78D8}" dt="2024-09-04T12:37:11.291" v="2"/>
        <pc:sldMkLst>
          <pc:docMk/>
          <pc:sldMk cId="0" sldId="278"/>
        </pc:sldMkLst>
      </pc:sldChg>
      <pc:sldChg chg="add del">
        <pc:chgData name="Wellbeing" userId="S::wellbeing@lrschool.co.uk::b33a1d42-3ee9-412a-95dd-ee680af5dacd" providerId="AD" clId="Web-{9FF3C362-1CF0-4D9D-BB33-62BA093E78D8}" dt="2024-09-04T12:50:36.506" v="5"/>
        <pc:sldMkLst>
          <pc:docMk/>
          <pc:sldMk cId="3722689820" sldId="281"/>
        </pc:sldMkLst>
      </pc:sldChg>
      <pc:sldChg chg="add">
        <pc:chgData name="Wellbeing" userId="S::wellbeing@lrschool.co.uk::b33a1d42-3ee9-412a-95dd-ee680af5dacd" providerId="AD" clId="Web-{9FF3C362-1CF0-4D9D-BB33-62BA093E78D8}" dt="2024-09-04T12:37:21.542" v="3"/>
        <pc:sldMkLst>
          <pc:docMk/>
          <pc:sldMk cId="2393904979" sldId="28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5D2C67-AB2E-418A-92BD-DF46CF003A57}" type="datetimeFigureOut">
              <a:rPr lang="en-GB" smtClean="0"/>
              <a:t>03/09/2025</a:t>
            </a:fld>
            <a:endParaRPr lang="en-GB"/>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F9F390-8191-4136-BF41-05B4BA044B6F}" type="slidenum">
              <a:rPr lang="en-GB" smtClean="0"/>
              <a:t>‹#›</a:t>
            </a:fld>
            <a:endParaRPr lang="en-GB"/>
          </a:p>
        </p:txBody>
      </p:sp>
    </p:spTree>
    <p:extLst>
      <p:ext uri="{BB962C8B-B14F-4D97-AF65-F5344CB8AC3E}">
        <p14:creationId xmlns:p14="http://schemas.microsoft.com/office/powerpoint/2010/main" val="2090039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CF9F390-8191-4136-BF41-05B4BA044B6F}" type="slidenum">
              <a:rPr lang="en-GB" smtClean="0"/>
              <a:t>2</a:t>
            </a:fld>
            <a:endParaRPr lang="en-GB"/>
          </a:p>
        </p:txBody>
      </p:sp>
    </p:spTree>
    <p:extLst>
      <p:ext uri="{BB962C8B-B14F-4D97-AF65-F5344CB8AC3E}">
        <p14:creationId xmlns:p14="http://schemas.microsoft.com/office/powerpoint/2010/main" val="3379227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5A9AE8B-A9D8-498D-94D3-781C507F04C3}" type="datetimeFigureOut">
              <a:rPr lang="en-GB" smtClean="0"/>
              <a:pPr/>
              <a:t>03/09/2025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5A9AE8B-A9D8-498D-94D3-781C507F04C3}" type="datetimeFigureOut">
              <a:rPr lang="en-GB" smtClean="0"/>
              <a:pPr/>
              <a:t>03/09/2025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5A9AE8B-A9D8-498D-94D3-781C507F04C3}" type="datetimeFigureOut">
              <a:rPr lang="en-GB" smtClean="0"/>
              <a:pPr/>
              <a:t>03/09/2025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5A9AE8B-A9D8-498D-94D3-781C507F04C3}" type="datetimeFigureOut">
              <a:rPr lang="en-GB" smtClean="0"/>
              <a:pPr/>
              <a:t>03/09/2025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A9AE8B-A9D8-498D-94D3-781C507F04C3}" type="datetimeFigureOut">
              <a:rPr lang="en-GB" smtClean="0"/>
              <a:pPr/>
              <a:t>03/09/2025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5A9AE8B-A9D8-498D-94D3-781C507F04C3}" type="datetimeFigureOut">
              <a:rPr lang="en-GB" smtClean="0"/>
              <a:pPr/>
              <a:t>03/09/2025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5A9AE8B-A9D8-498D-94D3-781C507F04C3}" type="datetimeFigureOut">
              <a:rPr lang="en-GB" smtClean="0"/>
              <a:pPr/>
              <a:t>03/09/2025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5A9AE8B-A9D8-498D-94D3-781C507F04C3}" type="datetimeFigureOut">
              <a:rPr lang="en-GB" smtClean="0"/>
              <a:pPr/>
              <a:t>03/09/2025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A9AE8B-A9D8-498D-94D3-781C507F04C3}" type="datetimeFigureOut">
              <a:rPr lang="en-GB" smtClean="0"/>
              <a:pPr/>
              <a:t>03/09/2025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5A9AE8B-A9D8-498D-94D3-781C507F04C3}" type="datetimeFigureOut">
              <a:rPr lang="en-GB" smtClean="0"/>
              <a:pPr/>
              <a:t>03/09/2025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5A9AE8B-A9D8-498D-94D3-781C507F04C3}" type="datetimeFigureOut">
              <a:rPr lang="en-GB" smtClean="0"/>
              <a:pPr/>
              <a:t>03/09/2025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B5A9AE8B-A9D8-498D-94D3-781C507F04C3}" type="datetimeFigureOut">
              <a:rPr lang="en-GB" smtClean="0"/>
              <a:pPr/>
              <a:t>03/09/2025</a:t>
            </a:fld>
            <a:endParaRPr lang="en-GB" dirty="0"/>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26A714AA-4A1C-4112-8C89-6A77BDD6168F}"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www.lentriseschool.co.uk/" TargetMode="External"/><Relationship Id="rId5" Type="http://schemas.openxmlformats.org/officeDocument/2006/relationships/hyperlink" Target="mailto:office@lrschool.co.uk" TargetMode="External"/><Relationship Id="rId4" Type="http://schemas.openxmlformats.org/officeDocument/2006/relationships/hyperlink" Target="mailto:office@lentrise.bucks.sch.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2"/>
          <p:cNvPicPr>
            <a:picLocks noChangeAspect="1" noChangeArrowheads="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l="23083" t="32941" r="22482" b="25388"/>
          <a:stretch>
            <a:fillRect/>
          </a:stretch>
        </p:blipFill>
        <p:spPr bwMode="auto">
          <a:xfrm>
            <a:off x="0" y="1866379"/>
            <a:ext cx="6858000" cy="36417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3" descr="logo for mug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14300"/>
            <a:ext cx="942975" cy="990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a:off x="2250511" y="182587"/>
            <a:ext cx="4470400" cy="1309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2600" b="1" i="0" u="none" strike="noStrike" cap="none" normalizeH="0" baseline="0" dirty="0">
                <a:ln>
                  <a:noFill/>
                </a:ln>
                <a:solidFill>
                  <a:srgbClr val="FF0000"/>
                </a:solidFill>
                <a:effectLst/>
                <a:latin typeface="Segoe UI Historic" panose="020B0502040204020203" pitchFamily="34" charset="0"/>
                <a:ea typeface="Segoe UI Historic" panose="020B0502040204020203" pitchFamily="34" charset="0"/>
                <a:cs typeface="Segoe UI Historic" panose="020B0502040204020203" pitchFamily="34" charset="0"/>
              </a:rPr>
              <a:t>LENT RISE SCHOOL</a:t>
            </a:r>
            <a:endParaRPr kumimoji="0" lang="en-US" altLang="en-US" sz="1200" b="1" i="0" u="none" strike="noStrike" cap="none" normalizeH="0" baseline="0" dirty="0">
              <a:ln>
                <a:noFill/>
              </a:ln>
              <a:solidFill>
                <a:schemeClr val="tx1"/>
              </a:solidFill>
              <a:effectLst/>
              <a:latin typeface="Segoe UI Historic" panose="020B0502040204020203" pitchFamily="34" charset="0"/>
              <a:ea typeface="Segoe UI Historic" panose="020B0502040204020203" pitchFamily="34" charset="0"/>
              <a:cs typeface="Segoe UI Historic" panose="020B0502040204020203"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dirty="0">
                <a:ln>
                  <a:noFill/>
                </a:ln>
                <a:solidFill>
                  <a:srgbClr val="FF0000"/>
                </a:solidFill>
                <a:effectLst/>
                <a:latin typeface="Segoe UI Light" panose="020B0502040204020203" pitchFamily="34" charset="0"/>
                <a:ea typeface="Times New Roman" panose="02020603050405020304" pitchFamily="18" charset="0"/>
                <a:cs typeface="Segoe UI Light" panose="020B0502040204020203" pitchFamily="34" charset="0"/>
              </a:rPr>
              <a:t>‘Learn, Reach, Shine’</a:t>
            </a:r>
            <a:endParaRPr kumimoji="0" lang="en-US" altLang="en-US" sz="18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cxnSp>
        <p:nvCxnSpPr>
          <p:cNvPr id="9" name="Straight Connector 8"/>
          <p:cNvCxnSpPr/>
          <p:nvPr/>
        </p:nvCxnSpPr>
        <p:spPr>
          <a:xfrm>
            <a:off x="1614487" y="971600"/>
            <a:ext cx="5105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7"/>
          <p:cNvSpPr>
            <a:spLocks noChangeArrowheads="1"/>
          </p:cNvSpPr>
          <p:nvPr/>
        </p:nvSpPr>
        <p:spPr bwMode="auto">
          <a:xfrm>
            <a:off x="152400" y="1524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Rectangle 9"/>
          <p:cNvSpPr>
            <a:spLocks noChangeArrowheads="1"/>
          </p:cNvSpPr>
          <p:nvPr/>
        </p:nvSpPr>
        <p:spPr bwMode="auto">
          <a:xfrm>
            <a:off x="152400" y="6096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800" b="0" i="0" u="none" strike="noStrike" cap="none" normalizeH="0" baseline="0">
                <a:ln>
                  <a:noFill/>
                </a:ln>
                <a:solidFill>
                  <a:schemeClr val="tx1"/>
                </a:solidFill>
                <a:effectLst/>
                <a:latin typeface="Arial" panose="020B0604020202020204" pitchFamily="34" charset="0"/>
              </a:rPr>
            </a:br>
            <a:endParaRPr kumimoji="0" lang="en-GB" altLang="en-U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0" name="Rectangle 10"/>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1" name="Rectangle 12"/>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4" name="Rectangle 2"/>
          <p:cNvSpPr>
            <a:spLocks noChangeArrowheads="1"/>
          </p:cNvSpPr>
          <p:nvPr/>
        </p:nvSpPr>
        <p:spPr bwMode="auto">
          <a:xfrm>
            <a:off x="27384" y="3131840"/>
            <a:ext cx="6858000" cy="1309688"/>
          </a:xfrm>
          <a:prstGeom prst="rect">
            <a:avLst/>
          </a:prstGeom>
          <a:noFill/>
          <a:ln>
            <a:noFill/>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4400" b="1" dirty="0">
                <a:latin typeface="Segoe UI Historic" panose="020B0502040204020203" pitchFamily="34" charset="0"/>
                <a:ea typeface="Segoe UI Historic" panose="020B0502040204020203" pitchFamily="34" charset="0"/>
                <a:cs typeface="Segoe UI Historic" panose="020B0502040204020203" pitchFamily="34" charset="0"/>
              </a:rPr>
              <a:t>YEAR 2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4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PARENT</a:t>
            </a:r>
            <a:r>
              <a:rPr kumimoji="0" lang="en-US" altLang="en-US" sz="4400" b="1" u="none" strike="noStrike" cap="none" normalizeH="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 PACK</a:t>
            </a:r>
            <a:endParaRPr kumimoji="0" lang="en-US" altLang="en-US" sz="48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2" name="Rectangle 11"/>
          <p:cNvSpPr/>
          <p:nvPr/>
        </p:nvSpPr>
        <p:spPr>
          <a:xfrm>
            <a:off x="1866900" y="6876256"/>
            <a:ext cx="3429000" cy="1815882"/>
          </a:xfrm>
          <a:prstGeom prst="rect">
            <a:avLst/>
          </a:prstGeom>
        </p:spPr>
        <p:txBody>
          <a:bodyPr>
            <a:spAutoFit/>
          </a:bodyPr>
          <a:lstStyle/>
          <a:p>
            <a:pPr algn="ctr"/>
            <a:r>
              <a:rPr lang="en-GB" sz="1400" b="1" dirty="0">
                <a:latin typeface="Segoe UI Light" panose="020B0502040204020203" pitchFamily="34" charset="0"/>
                <a:cs typeface="Segoe UI Light" panose="020B0502040204020203" pitchFamily="34" charset="0"/>
              </a:rPr>
              <a:t>Lent Rise School</a:t>
            </a:r>
          </a:p>
          <a:p>
            <a:pPr algn="ctr"/>
            <a:r>
              <a:rPr lang="en-GB" sz="1400" dirty="0">
                <a:latin typeface="Segoe UI Light" panose="020B0502040204020203" pitchFamily="34" charset="0"/>
                <a:cs typeface="Segoe UI Light" panose="020B0502040204020203" pitchFamily="34" charset="0"/>
              </a:rPr>
              <a:t>Coulson Way, Burnham, Slough, SL17NP</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Headteacher : Mrs J Watson</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Telephone : 01628 662913</a:t>
            </a:r>
            <a:endParaRPr lang="en-GB" sz="1400" dirty="0">
              <a:latin typeface="Segoe UI Light" panose="020B0502040204020203" pitchFamily="34" charset="0"/>
              <a:cs typeface="Segoe UI Light" panose="020B0502040204020203" pitchFamily="34" charset="0"/>
              <a:hlinkClick r:id="rId4"/>
            </a:endParaRPr>
          </a:p>
          <a:p>
            <a:pPr algn="ctr"/>
            <a:r>
              <a:rPr lang="en-GB" sz="1400" dirty="0">
                <a:latin typeface="Segoe UI Light" panose="020B0502040204020203" pitchFamily="34" charset="0"/>
                <a:cs typeface="Segoe UI Light" panose="020B0502040204020203" pitchFamily="34" charset="0"/>
                <a:hlinkClick r:id="rId5"/>
              </a:rPr>
              <a:t>office@lrschool.co.uk</a:t>
            </a:r>
            <a:r>
              <a:rPr lang="en-GB" sz="1400" dirty="0">
                <a:latin typeface="Segoe UI Light" panose="020B0502040204020203" pitchFamily="34" charset="0"/>
                <a:cs typeface="Segoe UI Light" panose="020B0502040204020203" pitchFamily="34" charset="0"/>
              </a:rPr>
              <a:t> </a:t>
            </a:r>
          </a:p>
          <a:p>
            <a:pPr algn="ctr"/>
            <a:r>
              <a:rPr lang="en-GB" sz="1400" dirty="0">
                <a:latin typeface="Segoe UI Light" panose="020B0502040204020203" pitchFamily="34" charset="0"/>
                <a:cs typeface="Segoe UI Light" panose="020B0502040204020203" pitchFamily="34" charset="0"/>
                <a:hlinkClick r:id="rId6"/>
              </a:rPr>
              <a:t>www.lentriseschool.co.uk</a:t>
            </a:r>
            <a:r>
              <a:rPr lang="en-GB" sz="1400" dirty="0">
                <a:latin typeface="Segoe UI Light" panose="020B0502040204020203" pitchFamily="34" charset="0"/>
                <a:cs typeface="Segoe UI Light" panose="020B0502040204020203" pitchFamily="34" charset="0"/>
              </a:rPr>
              <a:t> </a:t>
            </a:r>
            <a:endParaRPr lang="en-GB" sz="160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535420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332656" y="982047"/>
            <a:ext cx="6264696"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1200" b="0" i="0" u="none" strike="noStrike" cap="none" normalizeH="0" baseline="0" dirty="0">
                <a:ln>
                  <a:noFill/>
                </a:ln>
                <a:solidFill>
                  <a:srgbClr val="000000"/>
                </a:solidFill>
                <a:effectLst/>
                <a:latin typeface="Segoe UI Light"/>
                <a:ea typeface="Arial Unicode MS"/>
                <a:cs typeface="Segoe UI Light"/>
              </a:rPr>
              <a:t>Year 2 is part of Key Stage 1 (KS1).</a:t>
            </a:r>
            <a:r>
              <a:rPr lang="en-GB" sz="1200" dirty="0">
                <a:solidFill>
                  <a:srgbClr val="000000"/>
                </a:solidFill>
                <a:latin typeface="Segoe UI Light"/>
                <a:ea typeface="Arial Unicode MS"/>
                <a:cs typeface="Segoe UI Light"/>
              </a:rPr>
              <a:t> </a:t>
            </a:r>
            <a:r>
              <a:rPr kumimoji="0" lang="en-GB" sz="1200" b="0" i="0" u="none" strike="noStrike" cap="none" normalizeH="0" baseline="0" dirty="0">
                <a:ln>
                  <a:noFill/>
                </a:ln>
                <a:solidFill>
                  <a:srgbClr val="000000"/>
                </a:solidFill>
                <a:effectLst/>
                <a:latin typeface="Segoe UI Light"/>
                <a:ea typeface="Arial Unicode MS"/>
                <a:cs typeface="Segoe UI Light"/>
              </a:rPr>
              <a:t> We will often abbreviate Year 2 to Y2 or use the class name.</a:t>
            </a:r>
            <a:r>
              <a:rPr lang="en-GB" sz="1200" dirty="0">
                <a:solidFill>
                  <a:srgbClr val="000000"/>
                </a:solidFill>
                <a:latin typeface="Segoe UI Light"/>
                <a:ea typeface="Arial Unicode MS"/>
                <a:cs typeface="Segoe UI Light"/>
              </a:rPr>
              <a:t> </a:t>
            </a:r>
            <a:r>
              <a:rPr kumimoji="0" lang="en-GB" sz="1200" b="0" i="0" u="none" strike="noStrike" cap="none" normalizeH="0" baseline="0" dirty="0">
                <a:ln>
                  <a:noFill/>
                </a:ln>
                <a:solidFill>
                  <a:srgbClr val="000000"/>
                </a:solidFill>
                <a:effectLst/>
                <a:latin typeface="Segoe UI Light"/>
                <a:ea typeface="Arial Unicode MS"/>
                <a:cs typeface="Segoe UI Light"/>
              </a:rPr>
              <a:t>The Phase</a:t>
            </a:r>
            <a:r>
              <a:rPr kumimoji="0" lang="en-GB" sz="1200" b="0" i="0" u="none" strike="noStrike" cap="none" normalizeH="0" dirty="0">
                <a:ln>
                  <a:noFill/>
                </a:ln>
                <a:solidFill>
                  <a:srgbClr val="000000"/>
                </a:solidFill>
                <a:effectLst/>
                <a:latin typeface="Segoe UI Light"/>
                <a:ea typeface="Arial Unicode MS"/>
                <a:cs typeface="Segoe UI Light"/>
              </a:rPr>
              <a:t> Leade</a:t>
            </a:r>
            <a:r>
              <a:rPr kumimoji="0" lang="en-GB" sz="1200" b="0" i="0" u="none" strike="noStrike" cap="none" normalizeH="0" baseline="0" dirty="0">
                <a:ln>
                  <a:noFill/>
                </a:ln>
                <a:solidFill>
                  <a:srgbClr val="000000"/>
                </a:solidFill>
                <a:effectLst/>
                <a:latin typeface="Segoe UI Light"/>
                <a:ea typeface="Arial Unicode MS"/>
                <a:cs typeface="Segoe UI Light"/>
              </a:rPr>
              <a:t>rs are Miss Boxall and Miss Johns.</a:t>
            </a:r>
            <a:r>
              <a:rPr lang="en-GB" sz="1200" dirty="0">
                <a:solidFill>
                  <a:srgbClr val="000000"/>
                </a:solidFill>
                <a:latin typeface="Segoe UI Light"/>
                <a:ea typeface="Arial Unicode MS"/>
                <a:cs typeface="Segoe UI Light"/>
              </a:rPr>
              <a:t>    </a:t>
            </a:r>
            <a:endPar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KS1 timings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a:ea typeface="Arial Unicode MS"/>
                <a:cs typeface="Segoe UI Light"/>
              </a:rPr>
              <a:t>	</a:t>
            </a:r>
            <a:r>
              <a:rPr lang="en-GB" sz="1200" dirty="0">
                <a:solidFill>
                  <a:srgbClr val="000000"/>
                </a:solidFill>
                <a:latin typeface="Segoe UI Light"/>
                <a:ea typeface="Arial Unicode MS"/>
                <a:cs typeface="Segoe UI Light"/>
              </a:rPr>
              <a:t>8.30 </a:t>
            </a:r>
            <a:r>
              <a:rPr kumimoji="0" lang="en-GB" sz="1200" b="0" i="0" u="none" strike="noStrike" cap="none" normalizeH="0" baseline="0" dirty="0">
                <a:ln>
                  <a:noFill/>
                </a:ln>
                <a:solidFill>
                  <a:srgbClr val="000000"/>
                </a:solidFill>
                <a:effectLst/>
                <a:latin typeface="Segoe UI Light"/>
                <a:ea typeface="Arial Unicode MS"/>
                <a:cs typeface="Segoe UI Light"/>
              </a:rPr>
              <a:t>am</a:t>
            </a:r>
            <a:r>
              <a:rPr lang="en-GB" sz="1200" dirty="0">
                <a:solidFill>
                  <a:srgbClr val="000000"/>
                </a:solidFill>
                <a:latin typeface="Segoe UI Light"/>
                <a:ea typeface="Arial Unicode MS"/>
                <a:cs typeface="Segoe UI Light"/>
              </a:rPr>
              <a:t> </a:t>
            </a:r>
            <a:r>
              <a:rPr kumimoji="0" lang="en-GB" sz="1200" b="0" i="0" u="none" strike="noStrike" cap="none" normalizeH="0" baseline="0" dirty="0">
                <a:ln>
                  <a:noFill/>
                </a:ln>
                <a:solidFill>
                  <a:srgbClr val="000000"/>
                </a:solidFill>
                <a:effectLst/>
                <a:latin typeface="Segoe UI Light"/>
                <a:ea typeface="Arial Unicode MS"/>
                <a:cs typeface="Segoe UI Light"/>
              </a:rPr>
              <a:t> 		</a:t>
            </a:r>
            <a:r>
              <a:rPr lang="en-GB" sz="1200" dirty="0">
                <a:solidFill>
                  <a:srgbClr val="000000"/>
                </a:solidFill>
                <a:latin typeface="Segoe UI Light"/>
                <a:ea typeface="Arial Unicode MS"/>
                <a:cs typeface="Segoe UI Light"/>
              </a:rPr>
              <a:t>Gates open</a:t>
            </a:r>
            <a:endParaRPr lang="en-GB" sz="1200" b="0" i="0" u="none" strike="noStrike" cap="none" normalizeH="0" baseline="0" dirty="0">
              <a:ln>
                <a:noFill/>
              </a:ln>
              <a:solidFill>
                <a:srgbClr val="000000"/>
              </a:solidFill>
              <a:effectLst/>
              <a:latin typeface="Segoe UI Light"/>
              <a:ea typeface="Arial Unicode MS"/>
              <a:cs typeface="Segoe UI Light"/>
            </a:endParaRPr>
          </a:p>
          <a:p>
            <a:pPr>
              <a:spcBef>
                <a:spcPct val="0"/>
              </a:spcBef>
              <a:spcAft>
                <a:spcPct val="0"/>
              </a:spcAft>
            </a:pPr>
            <a:r>
              <a:rPr lang="en-GB" sz="1200" dirty="0">
                <a:latin typeface="Segoe UI Light"/>
                <a:ea typeface="Arial Unicode MS"/>
                <a:cs typeface="Segoe UI Light"/>
              </a:rPr>
              <a:t>                      8.45am                                 Morning Registration</a:t>
            </a:r>
          </a:p>
          <a:p>
            <a:pPr eaLnBrk="0" fontAlgn="base" hangingPunct="0">
              <a:spcBef>
                <a:spcPct val="0"/>
              </a:spcBef>
              <a:spcAft>
                <a:spcPct val="0"/>
              </a:spcAft>
            </a:pPr>
            <a:r>
              <a:rPr lang="en-GB" sz="1200" dirty="0">
                <a:latin typeface="Segoe UI Light"/>
                <a:cs typeface="Segoe UI Light"/>
              </a:rPr>
              <a:t>                     </a:t>
            </a:r>
            <a:r>
              <a:rPr kumimoji="0" lang="en-GB" sz="1200" b="0" i="0" u="none" strike="noStrike" cap="none" normalizeH="0" baseline="0" dirty="0">
                <a:ln>
                  <a:noFill/>
                </a:ln>
                <a:effectLst/>
                <a:latin typeface="Segoe UI Light"/>
                <a:cs typeface="Segoe UI Light"/>
              </a:rPr>
              <a:t> </a:t>
            </a:r>
            <a:r>
              <a:rPr lang="en-GB" sz="1200" dirty="0">
                <a:latin typeface="Segoe UI Light"/>
                <a:cs typeface="Segoe UI Light"/>
              </a:rPr>
              <a:t>8.55</a:t>
            </a:r>
            <a:r>
              <a:rPr kumimoji="0" lang="en-GB" sz="1200" b="0" i="0" u="none" strike="noStrike" cap="none" normalizeH="0" baseline="0" dirty="0">
                <a:ln>
                  <a:noFill/>
                </a:ln>
                <a:effectLst/>
                <a:latin typeface="Segoe UI Light"/>
                <a:cs typeface="Segoe UI Light"/>
              </a:rPr>
              <a:t> am</a:t>
            </a:r>
            <a:r>
              <a:rPr lang="en-GB" sz="1200" dirty="0">
                <a:latin typeface="Segoe UI Light"/>
                <a:cs typeface="Segoe UI Light"/>
              </a:rPr>
              <a:t> </a:t>
            </a:r>
            <a:r>
              <a:rPr kumimoji="0" lang="en-GB" sz="1200" b="0" i="0" u="none" strike="noStrike" cap="none" normalizeH="0" baseline="0" dirty="0">
                <a:ln>
                  <a:noFill/>
                </a:ln>
                <a:effectLst/>
                <a:latin typeface="Segoe UI Light"/>
                <a:cs typeface="Segoe UI Light"/>
              </a:rPr>
              <a:t>                               Guided Reading/RWI Phonics</a:t>
            </a:r>
            <a:endParaRPr lang="en-GB" sz="1200" b="0" i="0" u="none" strike="noStrike" cap="none" normalizeH="0" baseline="0" dirty="0">
              <a:ln>
                <a:noFill/>
              </a:ln>
              <a:effectLst/>
              <a:latin typeface="Segoe UI Light"/>
              <a:cs typeface="Segoe UI Light"/>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a:ea typeface="Arial Unicode MS"/>
                <a:cs typeface="Segoe UI Light"/>
              </a:rPr>
              <a:t>	9.30 am		</a:t>
            </a:r>
            <a:r>
              <a:rPr lang="en-GB" sz="1200" dirty="0">
                <a:solidFill>
                  <a:srgbClr val="000000"/>
                </a:solidFill>
                <a:latin typeface="Segoe UI Light"/>
                <a:ea typeface="Arial Unicode MS"/>
                <a:cs typeface="Segoe UI Light"/>
              </a:rPr>
              <a:t>English</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a:ea typeface="Arial Unicode MS"/>
                <a:cs typeface="Segoe UI Light"/>
              </a:rPr>
              <a:t>	10.20 am                              </a:t>
            </a:r>
            <a:r>
              <a:rPr lang="en-GB" sz="1200" dirty="0">
                <a:solidFill>
                  <a:srgbClr val="000000"/>
                </a:solidFill>
                <a:latin typeface="Segoe UI Light"/>
                <a:ea typeface="Arial Unicode MS"/>
                <a:cs typeface="Segoe UI Light"/>
              </a:rPr>
              <a:t> Assembly</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10.40 am 	  	Morning break</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11.00 am	  	</a:t>
            </a:r>
            <a:r>
              <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rPr>
              <a:t>Maths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12.00 noon	 	Lunch</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12.45 pm     		Afternoon registration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12.50 pm		Mastering Number</a:t>
            </a: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rPr>
              <a:t>	1.10 pm		Topic session 1</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2.00 pm		</a:t>
            </a:r>
            <a:r>
              <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rPr>
              <a:t>Fit in 10</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2.10 pm 		</a:t>
            </a:r>
            <a:r>
              <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rPr>
              <a:t>Topic session </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2/ Spellings</a:t>
            </a: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3.15 pm		Home time</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endParaRPr>
          </a:p>
          <a:p>
            <a:pPr eaLnBrk="0" fontAlgn="base" hangingPunct="0">
              <a:spcBef>
                <a:spcPct val="0"/>
              </a:spcBef>
              <a:spcAft>
                <a:spcPct val="0"/>
              </a:spcAft>
            </a:pPr>
            <a:r>
              <a:rPr kumimoji="0" lang="en-GB" sz="1200" b="1" i="0" u="none" strike="noStrike" cap="none" normalizeH="0" baseline="0" dirty="0">
                <a:ln>
                  <a:noFill/>
                </a:ln>
                <a:solidFill>
                  <a:srgbClr val="000000"/>
                </a:solidFill>
                <a:effectLst/>
                <a:latin typeface="Segoe UI Light"/>
                <a:ea typeface="Arial Unicode MS"/>
                <a:cs typeface="Segoe UI Light"/>
              </a:rPr>
              <a:t>PE Days</a:t>
            </a:r>
            <a:endParaRPr lang="en-GB" sz="1200" b="1" dirty="0">
              <a:solidFill>
                <a:srgbClr val="000000"/>
              </a:solidFill>
              <a:latin typeface="Segoe UI Light"/>
              <a:ea typeface="Arial Unicode MS"/>
              <a:cs typeface="Segoe UI Light"/>
            </a:endParaRPr>
          </a:p>
          <a:p>
            <a:pPr eaLnBrk="0" fontAlgn="base" hangingPunct="0">
              <a:spcBef>
                <a:spcPct val="0"/>
              </a:spcBef>
              <a:spcAft>
                <a:spcPct val="0"/>
              </a:spcAft>
            </a:pPr>
            <a:r>
              <a:rPr lang="en-GB" sz="1200" dirty="0">
                <a:solidFill>
                  <a:srgbClr val="000000"/>
                </a:solidFill>
                <a:latin typeface="Segoe UI Light"/>
                <a:ea typeface="Arial Unicode MS"/>
                <a:cs typeface="Segoe UI Light"/>
              </a:rPr>
              <a:t>PE kits are to be worn on a </a:t>
            </a:r>
            <a:r>
              <a:rPr lang="en-GB" sz="1200" b="1" dirty="0">
                <a:solidFill>
                  <a:srgbClr val="000000"/>
                </a:solidFill>
                <a:latin typeface="Segoe UI Light"/>
                <a:ea typeface="Arial Unicode MS"/>
                <a:cs typeface="Segoe UI Light"/>
              </a:rPr>
              <a:t>Tuesday </a:t>
            </a:r>
            <a:r>
              <a:rPr lang="en-GB" sz="1200" dirty="0">
                <a:solidFill>
                  <a:srgbClr val="000000"/>
                </a:solidFill>
                <a:latin typeface="Segoe UI Light"/>
                <a:ea typeface="Arial Unicode MS"/>
                <a:cs typeface="Segoe UI Light"/>
              </a:rPr>
              <a:t>and </a:t>
            </a:r>
            <a:r>
              <a:rPr lang="en-GB" sz="1200" b="1" dirty="0">
                <a:solidFill>
                  <a:srgbClr val="000000"/>
                </a:solidFill>
                <a:latin typeface="Segoe UI Light"/>
                <a:ea typeface="Arial Unicode MS"/>
                <a:cs typeface="Segoe UI Light"/>
              </a:rPr>
              <a:t>Friday</a:t>
            </a:r>
            <a:endParaRPr kumimoji="0" lang="en-GB" sz="1200" b="1"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
        <p:nvSpPr>
          <p:cNvPr id="17410" name="Rectangle 2"/>
          <p:cNvSpPr>
            <a:spLocks noChangeArrowheads="1"/>
          </p:cNvSpPr>
          <p:nvPr/>
        </p:nvSpPr>
        <p:spPr bwMode="auto">
          <a:xfrm>
            <a:off x="332656" y="5079538"/>
            <a:ext cx="626469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A Message from Year 2</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Welcome! We hope that you find all of the information in this pack useful. If you have any questions after reading this Parent Pack or would like to talk to us about the year ahead, please do let us know so that we can arrange a time to call you.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Parents can leave messages for class teachers in the children’s reading record or contact the office</a:t>
            </a:r>
            <a:r>
              <a:rPr kumimoji="0" lang="en-GB" sz="1200" b="0" i="0" u="none" strike="noStrike" cap="none" normalizeH="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to arrange a phone call with the teacher.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216164640"/>
              </p:ext>
            </p:extLst>
          </p:nvPr>
        </p:nvGraphicFramePr>
        <p:xfrm>
          <a:off x="787083" y="6736525"/>
          <a:ext cx="5355841" cy="1246706"/>
        </p:xfrm>
        <a:graphic>
          <a:graphicData uri="http://schemas.openxmlformats.org/drawingml/2006/table">
            <a:tbl>
              <a:tblPr/>
              <a:tblGrid>
                <a:gridCol w="1799415">
                  <a:extLst>
                    <a:ext uri="{9D8B030D-6E8A-4147-A177-3AD203B41FA5}">
                      <a16:colId xmlns:a16="http://schemas.microsoft.com/office/drawing/2014/main" val="20000"/>
                    </a:ext>
                  </a:extLst>
                </a:gridCol>
                <a:gridCol w="1778213">
                  <a:extLst>
                    <a:ext uri="{9D8B030D-6E8A-4147-A177-3AD203B41FA5}">
                      <a16:colId xmlns:a16="http://schemas.microsoft.com/office/drawing/2014/main" val="20001"/>
                    </a:ext>
                  </a:extLst>
                </a:gridCol>
                <a:gridCol w="1778213">
                  <a:extLst>
                    <a:ext uri="{9D8B030D-6E8A-4147-A177-3AD203B41FA5}">
                      <a16:colId xmlns:a16="http://schemas.microsoft.com/office/drawing/2014/main" val="20002"/>
                    </a:ext>
                  </a:extLst>
                </a:gridCol>
              </a:tblGrid>
              <a:tr h="2544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50" b="0" dirty="0">
                          <a:latin typeface="Segoe UI Light"/>
                          <a:ea typeface="Times New Roman"/>
                          <a:cs typeface="Segoe UI Light"/>
                        </a:rPr>
                        <a:t>2W Class Teacher                  Mr Waldeck</a:t>
                      </a: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tc>
                  <a:txBody>
                    <a:bodyPr/>
                    <a:lstStyle/>
                    <a:p>
                      <a:pPr marL="0" marR="0" indent="0" algn="ctr" rtl="0" eaLnBrk="1" fontAlgn="auto" latinLnBrk="0" hangingPunct="1">
                        <a:lnSpc>
                          <a:spcPct val="100000"/>
                        </a:lnSpc>
                        <a:spcBef>
                          <a:spcPts val="0"/>
                        </a:spcBef>
                        <a:spcAft>
                          <a:spcPts val="0"/>
                        </a:spcAft>
                        <a:buClrTx/>
                        <a:buSzTx/>
                        <a:buFontTx/>
                        <a:buNone/>
                      </a:pPr>
                      <a:r>
                        <a:rPr lang="en-GB" sz="1050" b="0" dirty="0">
                          <a:solidFill>
                            <a:schemeClr val="tx1"/>
                          </a:solidFill>
                          <a:latin typeface="Segoe UI Light"/>
                          <a:ea typeface="Times New Roman"/>
                          <a:cs typeface="Segoe UI Light"/>
                        </a:rPr>
                        <a:t>             2B</a:t>
                      </a:r>
                      <a:r>
                        <a:rPr lang="en-GB" sz="1050" b="0" dirty="0">
                          <a:latin typeface="Segoe UI Light"/>
                          <a:ea typeface="Times New Roman"/>
                          <a:cs typeface="Segoe UI Light"/>
                        </a:rPr>
                        <a:t> Class Teacher                                 </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50" b="0" dirty="0">
                          <a:latin typeface="Segoe UI Light" panose="020B0502040204020203" pitchFamily="34" charset="0"/>
                          <a:ea typeface="Times New Roman"/>
                          <a:cs typeface="Segoe UI Light" panose="020B0502040204020203" pitchFamily="34" charset="0"/>
                        </a:rPr>
                        <a:t>             Miss Boxall</a:t>
                      </a: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tc>
                  <a:txBody>
                    <a:bodyPr/>
                    <a:lstStyle/>
                    <a:p>
                      <a:pPr algn="ctr">
                        <a:spcAft>
                          <a:spcPts val="0"/>
                        </a:spcAft>
                      </a:pPr>
                      <a:r>
                        <a:rPr lang="en-GB" sz="1050" b="0" dirty="0">
                          <a:latin typeface="Segoe UI Light"/>
                          <a:ea typeface="Times New Roman"/>
                          <a:cs typeface="Segoe UI Light"/>
                        </a:rPr>
                        <a:t>          2B Class Teacher</a:t>
                      </a:r>
                    </a:p>
                    <a:p>
                      <a:pPr algn="ctr">
                        <a:spcAft>
                          <a:spcPts val="0"/>
                        </a:spcAft>
                      </a:pPr>
                      <a:r>
                        <a:rPr lang="en-GB" sz="1050" b="0" dirty="0">
                          <a:latin typeface="Segoe UI Light"/>
                          <a:ea typeface="Times New Roman"/>
                          <a:cs typeface="Segoe UI Light"/>
                        </a:rPr>
                        <a:t>                  Miss Lovell        </a:t>
                      </a:r>
                      <a:endParaRPr lang="en-GB" sz="1050" b="0" baseline="0" dirty="0">
                        <a:latin typeface="Segoe UI Light"/>
                        <a:ea typeface="Times New Roman"/>
                        <a:cs typeface="Segoe UI Light"/>
                      </a:endParaRPr>
                    </a:p>
                  </a:txBody>
                  <a:tcPr marL="54190" marR="54190" marT="0" marB="0">
                    <a:lnL>
                      <a:noFill/>
                    </a:lnL>
                    <a:lnR>
                      <a:noFill/>
                    </a:lnR>
                    <a:lnT>
                      <a:noFill/>
                    </a:lnT>
                    <a:lnB>
                      <a:noFill/>
                    </a:lnB>
                  </a:tcPr>
                </a:tc>
                <a:extLst>
                  <a:ext uri="{0D108BD9-81ED-4DB2-BD59-A6C34878D82A}">
                    <a16:rowId xmlns:a16="http://schemas.microsoft.com/office/drawing/2014/main" val="10000"/>
                  </a:ext>
                </a:extLst>
              </a:tr>
              <a:tr h="766646">
                <a:tc>
                  <a:txBody>
                    <a:bodyPr/>
                    <a:lstStyle/>
                    <a:p>
                      <a:pPr algn="ctr">
                        <a:spcAft>
                          <a:spcPts val="0"/>
                        </a:spcAft>
                      </a:pPr>
                      <a:r>
                        <a:rPr lang="en-GB" sz="1050" b="0" dirty="0">
                          <a:latin typeface="Segoe UI Light" panose="020B0502040204020203" pitchFamily="34" charset="0"/>
                          <a:ea typeface="Times New Roman"/>
                          <a:cs typeface="Segoe UI Light" panose="020B0502040204020203" pitchFamily="34" charset="0"/>
                        </a:rPr>
                        <a:t>                                                   </a:t>
                      </a:r>
                    </a:p>
                  </a:txBody>
                  <a:tcPr marL="54190" marR="54190" marT="0" marB="0">
                    <a:lnL>
                      <a:noFill/>
                    </a:lnL>
                    <a:lnR>
                      <a:noFill/>
                    </a:lnR>
                    <a:lnT>
                      <a:noFill/>
                    </a:lnT>
                    <a:lnB>
                      <a:noFill/>
                    </a:lnB>
                  </a:tcPr>
                </a:tc>
                <a:tc>
                  <a:txBody>
                    <a:bodyPr/>
                    <a:lstStyle/>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tc>
                  <a:txBody>
                    <a:bodyPr/>
                    <a:lstStyle/>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extLst>
                  <a:ext uri="{0D108BD9-81ED-4DB2-BD59-A6C34878D82A}">
                    <a16:rowId xmlns:a16="http://schemas.microsoft.com/office/drawing/2014/main" val="10001"/>
                  </a:ext>
                </a:extLst>
              </a:tr>
            </a:tbl>
          </a:graphicData>
        </a:graphic>
      </p:graphicFrame>
      <p:sp>
        <p:nvSpPr>
          <p:cNvPr id="10" name="Rectangle 2">
            <a:extLst>
              <a:ext uri="{FF2B5EF4-FFF2-40B4-BE49-F238E27FC236}">
                <a16:creationId xmlns:a16="http://schemas.microsoft.com/office/drawing/2014/main" id="{FF86AEEC-1159-4835-BD5B-4C64DE3B79DD}"/>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YEAR 2 INFORMATION</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12" name="AutoShape 3">
            <a:extLst>
              <a:ext uri="{FF2B5EF4-FFF2-40B4-BE49-F238E27FC236}">
                <a16:creationId xmlns:a16="http://schemas.microsoft.com/office/drawing/2014/main" id="{5D7FBD3B-3517-4914-8A4B-C7B87166A3D0}"/>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pic>
        <p:nvPicPr>
          <p:cNvPr id="2" name="Picture 1" descr="Alec Waldeck.jpg">
            <a:extLst>
              <a:ext uri="{FF2B5EF4-FFF2-40B4-BE49-F238E27FC236}">
                <a16:creationId xmlns:a16="http://schemas.microsoft.com/office/drawing/2014/main" id="{016CDB64-D276-26E4-E850-13A3ED4193E9}"/>
              </a:ext>
            </a:extLst>
          </p:cNvPr>
          <p:cNvPicPr>
            <a:picLocks noChangeAspect="1"/>
          </p:cNvPicPr>
          <p:nvPr/>
        </p:nvPicPr>
        <p:blipFill>
          <a:blip r:embed="rId3"/>
          <a:srcRect l="22740" t="-522" r="15753" b="-77"/>
          <a:stretch>
            <a:fillRect/>
          </a:stretch>
        </p:blipFill>
        <p:spPr>
          <a:xfrm>
            <a:off x="998295" y="7150547"/>
            <a:ext cx="1342907" cy="1878292"/>
          </a:xfrm>
          <a:prstGeom prst="rect">
            <a:avLst/>
          </a:prstGeom>
        </p:spPr>
      </p:pic>
      <p:pic>
        <p:nvPicPr>
          <p:cNvPr id="3" name="Picture 2" descr="Jasmine Lovell.jpg">
            <a:extLst>
              <a:ext uri="{FF2B5EF4-FFF2-40B4-BE49-F238E27FC236}">
                <a16:creationId xmlns:a16="http://schemas.microsoft.com/office/drawing/2014/main" id="{D9D0AD6E-24F3-21E4-30CA-A9F7FC204316}"/>
              </a:ext>
            </a:extLst>
          </p:cNvPr>
          <p:cNvPicPr>
            <a:picLocks noChangeAspect="1"/>
          </p:cNvPicPr>
          <p:nvPr/>
        </p:nvPicPr>
        <p:blipFill>
          <a:blip r:embed="rId4"/>
          <a:srcRect l="16279" t="10435" r="22674" b="-1431"/>
          <a:stretch>
            <a:fillRect/>
          </a:stretch>
        </p:blipFill>
        <p:spPr>
          <a:xfrm>
            <a:off x="4756898" y="7170523"/>
            <a:ext cx="1317110" cy="1885875"/>
          </a:xfrm>
          <a:prstGeom prst="rect">
            <a:avLst/>
          </a:prstGeom>
        </p:spPr>
      </p:pic>
      <p:pic>
        <p:nvPicPr>
          <p:cNvPr id="4" name="Picture 3" descr="Sarah Boxall.jpg">
            <a:extLst>
              <a:ext uri="{FF2B5EF4-FFF2-40B4-BE49-F238E27FC236}">
                <a16:creationId xmlns:a16="http://schemas.microsoft.com/office/drawing/2014/main" id="{10AD32AC-3E58-90E4-6419-0C2F8C0FB6C7}"/>
              </a:ext>
            </a:extLst>
          </p:cNvPr>
          <p:cNvPicPr>
            <a:picLocks noChangeAspect="1"/>
          </p:cNvPicPr>
          <p:nvPr/>
        </p:nvPicPr>
        <p:blipFill>
          <a:blip r:embed="rId5"/>
          <a:srcRect l="20349" t="10771" r="28779" b="1109"/>
          <a:stretch>
            <a:fillRect/>
          </a:stretch>
        </p:blipFill>
        <p:spPr>
          <a:xfrm>
            <a:off x="3023720" y="7180763"/>
            <a:ext cx="1316730" cy="186915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8E5B830-3B46-48A6-AEF5-05A819516B7A}"/>
              </a:ext>
            </a:extLst>
          </p:cNvPr>
          <p:cNvGraphicFramePr>
            <a:graphicFrameLocks noGrp="1"/>
          </p:cNvGraphicFramePr>
          <p:nvPr>
            <p:extLst>
              <p:ext uri="{D42A27DB-BD31-4B8C-83A1-F6EECF244321}">
                <p14:modId xmlns:p14="http://schemas.microsoft.com/office/powerpoint/2010/main" val="2971535271"/>
              </p:ext>
            </p:extLst>
          </p:nvPr>
        </p:nvGraphicFramePr>
        <p:xfrm>
          <a:off x="272562" y="2324837"/>
          <a:ext cx="6138480" cy="1594155"/>
        </p:xfrm>
        <a:graphic>
          <a:graphicData uri="http://schemas.openxmlformats.org/drawingml/2006/table">
            <a:tbl>
              <a:tblPr/>
              <a:tblGrid>
                <a:gridCol w="1227696">
                  <a:extLst>
                    <a:ext uri="{9D8B030D-6E8A-4147-A177-3AD203B41FA5}">
                      <a16:colId xmlns:a16="http://schemas.microsoft.com/office/drawing/2014/main" val="20000"/>
                    </a:ext>
                  </a:extLst>
                </a:gridCol>
                <a:gridCol w="1227696">
                  <a:extLst>
                    <a:ext uri="{9D8B030D-6E8A-4147-A177-3AD203B41FA5}">
                      <a16:colId xmlns:a16="http://schemas.microsoft.com/office/drawing/2014/main" val="20001"/>
                    </a:ext>
                  </a:extLst>
                </a:gridCol>
                <a:gridCol w="1227696">
                  <a:extLst>
                    <a:ext uri="{9D8B030D-6E8A-4147-A177-3AD203B41FA5}">
                      <a16:colId xmlns:a16="http://schemas.microsoft.com/office/drawing/2014/main" val="20002"/>
                    </a:ext>
                  </a:extLst>
                </a:gridCol>
                <a:gridCol w="1227696">
                  <a:extLst>
                    <a:ext uri="{9D8B030D-6E8A-4147-A177-3AD203B41FA5}">
                      <a16:colId xmlns:a16="http://schemas.microsoft.com/office/drawing/2014/main" val="20003"/>
                    </a:ext>
                  </a:extLst>
                </a:gridCol>
                <a:gridCol w="1227696">
                  <a:extLst>
                    <a:ext uri="{9D8B030D-6E8A-4147-A177-3AD203B41FA5}">
                      <a16:colId xmlns:a16="http://schemas.microsoft.com/office/drawing/2014/main" val="20004"/>
                    </a:ext>
                  </a:extLst>
                </a:gridCol>
              </a:tblGrid>
              <a:tr h="374955">
                <a:tc>
                  <a:txBody>
                    <a:bodyPr/>
                    <a:lstStyle/>
                    <a:p>
                      <a:pPr algn="ctr">
                        <a:spcAft>
                          <a:spcPts val="0"/>
                        </a:spcAft>
                      </a:pPr>
                      <a:r>
                        <a:rPr lang="en-GB" sz="1000" b="1" dirty="0">
                          <a:solidFill>
                            <a:srgbClr val="000000"/>
                          </a:solidFill>
                          <a:latin typeface="Segoe UI Light"/>
                          <a:ea typeface="Arial Unicode MS"/>
                          <a:cs typeface="Segoe UI Light"/>
                        </a:rPr>
                        <a:t>Monday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000" b="1" dirty="0">
                          <a:solidFill>
                            <a:srgbClr val="000000"/>
                          </a:solidFill>
                          <a:latin typeface="Segoe UI Light"/>
                          <a:ea typeface="Arial Unicode MS"/>
                          <a:cs typeface="Segoe UI Light"/>
                        </a:rPr>
                        <a:t>Tuesday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000" b="1" dirty="0">
                          <a:solidFill>
                            <a:srgbClr val="000000"/>
                          </a:solidFill>
                          <a:latin typeface="Segoe UI Light"/>
                          <a:ea typeface="Arial Unicode MS"/>
                          <a:cs typeface="Segoe UI Light"/>
                        </a:rPr>
                        <a:t>Wednesday </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000" b="1" dirty="0">
                          <a:solidFill>
                            <a:srgbClr val="000000"/>
                          </a:solidFill>
                          <a:latin typeface="Segoe UI Light"/>
                          <a:ea typeface="Arial Unicode MS"/>
                          <a:cs typeface="Segoe UI Light"/>
                        </a:rPr>
                        <a:t>Thursday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000" b="1" dirty="0">
                          <a:solidFill>
                            <a:srgbClr val="000000"/>
                          </a:solidFill>
                          <a:latin typeface="Segoe UI Light"/>
                          <a:ea typeface="Arial Unicode MS"/>
                          <a:cs typeface="Segoe UI Light"/>
                        </a:rPr>
                        <a:t>Friday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4482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solidFill>
                            <a:srgbClr val="000000"/>
                          </a:solidFill>
                          <a:latin typeface="Segoe UI Light"/>
                          <a:ea typeface="Arial Unicode MS"/>
                          <a:cs typeface="Segoe UI Light"/>
                        </a:rPr>
                        <a:t>Reading/ </a:t>
                      </a:r>
                      <a:r>
                        <a:rPr lang="en-GB" sz="1000" b="0" i="0" u="none" strike="noStrike" noProof="0" dirty="0">
                          <a:solidFill>
                            <a:srgbClr val="000000"/>
                          </a:solidFill>
                          <a:latin typeface="Segoe UI Light"/>
                        </a:rPr>
                        <a:t>Times Table Rockstars</a:t>
                      </a:r>
                      <a:endParaRPr lang="en-US" sz="1000" b="0" dirty="0">
                        <a:latin typeface="Segoe UI Light"/>
                      </a:endParaRPr>
                    </a:p>
                    <a:p>
                      <a:pPr algn="ctr">
                        <a:spcAft>
                          <a:spcPts val="0"/>
                        </a:spcAft>
                      </a:pPr>
                      <a:endParaRPr lang="en-GB" sz="1000" dirty="0">
                        <a:solidFill>
                          <a:srgbClr val="000000"/>
                        </a:solidFill>
                        <a:latin typeface="Segoe UI Light"/>
                        <a:ea typeface="Arial Unicode MS"/>
                        <a:cs typeface="Segoe UI Light"/>
                      </a:endParaRPr>
                    </a:p>
                    <a:p>
                      <a:pPr algn="ctr">
                        <a:spcAft>
                          <a:spcPts val="0"/>
                        </a:spcAft>
                      </a:pPr>
                      <a:r>
                        <a:rPr lang="en-GB" sz="1000" dirty="0">
                          <a:solidFill>
                            <a:srgbClr val="000000"/>
                          </a:solidFill>
                          <a:latin typeface="Segoe UI Light"/>
                          <a:ea typeface="Arial Unicode MS"/>
                          <a:cs typeface="Segoe UI Light"/>
                        </a:rPr>
                        <a:t>Comprehension Homework sheet</a:t>
                      </a:r>
                    </a:p>
                    <a:p>
                      <a:pPr>
                        <a:spcBef>
                          <a:spcPts val="300"/>
                        </a:spcBef>
                        <a:spcAft>
                          <a:spcPts val="300"/>
                        </a:spcAft>
                      </a:pPr>
                      <a:endParaRPr lang="en-GB" sz="1000" dirty="0">
                        <a:latin typeface="Segoe UI Light"/>
                        <a:ea typeface="Times New Roman"/>
                        <a:cs typeface="Segoe UI Light"/>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solidFill>
                            <a:srgbClr val="000000"/>
                          </a:solidFill>
                          <a:latin typeface="Segoe UI Light"/>
                          <a:ea typeface="Arial Unicode MS"/>
                          <a:cs typeface="Segoe UI Light"/>
                        </a:rPr>
                        <a:t>Reading/ </a:t>
                      </a:r>
                      <a:r>
                        <a:rPr lang="en-GB" sz="1000" b="0" i="0" u="none" strike="noStrike" noProof="0" dirty="0">
                          <a:solidFill>
                            <a:srgbClr val="000000"/>
                          </a:solidFill>
                          <a:latin typeface="Segoe UI Light"/>
                        </a:rPr>
                        <a:t>Times Table Rockstars</a:t>
                      </a:r>
                      <a:endParaRPr lang="en-US" sz="1000" b="0" dirty="0">
                        <a:latin typeface="Segoe UI Light"/>
                      </a:endParaRPr>
                    </a:p>
                    <a:p>
                      <a:pPr algn="ctr">
                        <a:spcBef>
                          <a:spcPts val="300"/>
                        </a:spcBef>
                        <a:spcAft>
                          <a:spcPts val="300"/>
                        </a:spcAft>
                      </a:pPr>
                      <a:endParaRPr lang="en-GB" sz="1000" dirty="0">
                        <a:solidFill>
                          <a:srgbClr val="000000"/>
                        </a:solidFill>
                        <a:latin typeface="Segoe UI Light"/>
                        <a:ea typeface="Arial Unicode MS"/>
                        <a:cs typeface="Segoe UI Light"/>
                      </a:endParaRPr>
                    </a:p>
                    <a:p>
                      <a:pPr algn="ctr">
                        <a:spcBef>
                          <a:spcPts val="300"/>
                        </a:spcBef>
                        <a:spcAft>
                          <a:spcPts val="300"/>
                        </a:spcAft>
                      </a:pPr>
                      <a:r>
                        <a:rPr lang="en-GB" sz="1000" dirty="0">
                          <a:solidFill>
                            <a:srgbClr val="000000"/>
                          </a:solidFill>
                          <a:latin typeface="Segoe UI Light"/>
                          <a:ea typeface="Arial Unicode MS"/>
                          <a:cs typeface="Segoe UI Light"/>
                        </a:rPr>
                        <a:t>Maths Homework sheet</a:t>
                      </a:r>
                      <a:endParaRPr lang="en-GB" sz="1000" dirty="0">
                        <a:latin typeface="Segoe UI Light"/>
                        <a:ea typeface="Times New Roman"/>
                        <a:cs typeface="Segoe UI Light"/>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GB" sz="1000" dirty="0">
                        <a:solidFill>
                          <a:srgbClr val="000000"/>
                        </a:solidFill>
                        <a:latin typeface="Segoe UI Light"/>
                        <a:ea typeface="Arial Unicode MS"/>
                        <a:cs typeface="Segoe UI Ligh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solidFill>
                            <a:srgbClr val="000000"/>
                          </a:solidFill>
                          <a:latin typeface="Segoe UI Light"/>
                          <a:ea typeface="Arial Unicode MS"/>
                          <a:cs typeface="Segoe UI Light"/>
                        </a:rPr>
                        <a:t>Reading/ </a:t>
                      </a:r>
                      <a:r>
                        <a:rPr lang="en-GB" sz="1000" b="0" i="0" u="none" strike="noStrike" noProof="0" dirty="0">
                          <a:solidFill>
                            <a:srgbClr val="000000"/>
                          </a:solidFill>
                          <a:latin typeface="Segoe UI Light"/>
                        </a:rPr>
                        <a:t>Times Table Rockstars</a:t>
                      </a:r>
                      <a:endParaRPr lang="en-US" sz="1000" b="0" dirty="0">
                        <a:latin typeface="Segoe UI Light"/>
                      </a:endParaRPr>
                    </a:p>
                    <a:p>
                      <a:pPr algn="ctr">
                        <a:spcAft>
                          <a:spcPts val="0"/>
                        </a:spcAft>
                      </a:pPr>
                      <a:endParaRPr lang="en-GB" sz="1000" dirty="0">
                        <a:solidFill>
                          <a:srgbClr val="000000"/>
                        </a:solidFill>
                        <a:latin typeface="Segoe UI Light"/>
                        <a:ea typeface="Arial Unicode MS"/>
                        <a:cs typeface="Segoe UI Light"/>
                      </a:endParaRPr>
                    </a:p>
                    <a:p>
                      <a:pPr marL="0" marR="0" lvl="0" indent="0" algn="ctr" rtl="0" eaLnBrk="1" fontAlgn="auto" latinLnBrk="0" hangingPunct="1">
                        <a:lnSpc>
                          <a:spcPct val="100000"/>
                        </a:lnSpc>
                        <a:spcBef>
                          <a:spcPts val="0"/>
                        </a:spcBef>
                        <a:spcAft>
                          <a:spcPts val="0"/>
                        </a:spcAft>
                        <a:buClrTx/>
                        <a:buSzTx/>
                        <a:buFontTx/>
                        <a:buNone/>
                      </a:pPr>
                      <a:r>
                        <a:rPr lang="en-GB" sz="1000" dirty="0">
                          <a:solidFill>
                            <a:srgbClr val="000000"/>
                          </a:solidFill>
                          <a:latin typeface="Segoe UI Light"/>
                          <a:ea typeface="Arial Unicode MS"/>
                          <a:cs typeface="Segoe UI Light"/>
                        </a:rPr>
                        <a:t>Phonics/Spelling Homework sheet </a:t>
                      </a:r>
                    </a:p>
                    <a:p>
                      <a:pPr algn="ctr">
                        <a:spcAft>
                          <a:spcPts val="0"/>
                        </a:spcAft>
                      </a:pPr>
                      <a:endParaRPr lang="en-GB" sz="1000" dirty="0">
                        <a:solidFill>
                          <a:srgbClr val="000000"/>
                        </a:solidFill>
                        <a:latin typeface="Segoe UI Light"/>
                        <a:ea typeface="Arial Unicode MS"/>
                        <a:cs typeface="Segoe UI Light"/>
                      </a:endParaRPr>
                    </a:p>
                    <a:p>
                      <a:pPr>
                        <a:spcAft>
                          <a:spcPts val="0"/>
                        </a:spcAft>
                      </a:pPr>
                      <a:endParaRPr lang="en-GB" sz="1000" dirty="0">
                        <a:solidFill>
                          <a:srgbClr val="000000"/>
                        </a:solidFill>
                        <a:latin typeface="Segoe UI Light"/>
                        <a:ea typeface="Arial Unicode MS"/>
                        <a:cs typeface="Segoe UI Light"/>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dirty="0">
                        <a:solidFill>
                          <a:srgbClr val="000000"/>
                        </a:solidFill>
                        <a:latin typeface="Segoe UI Light"/>
                        <a:ea typeface="Arial Unicode MS"/>
                        <a:cs typeface="Segoe UI Light"/>
                      </a:endParaRPr>
                    </a:p>
                    <a:p>
                      <a:pPr marL="0" marR="0" lvl="0" indent="0" algn="ctr" rtl="0" eaLnBrk="1" fontAlgn="auto" latinLnBrk="0" hangingPunct="1">
                        <a:lnSpc>
                          <a:spcPct val="100000"/>
                        </a:lnSpc>
                        <a:spcBef>
                          <a:spcPts val="0"/>
                        </a:spcBef>
                        <a:spcAft>
                          <a:spcPts val="0"/>
                        </a:spcAft>
                        <a:buClrTx/>
                        <a:buSzTx/>
                        <a:buFontTx/>
                        <a:buNone/>
                      </a:pPr>
                      <a:r>
                        <a:rPr lang="en-GB" sz="1000" dirty="0">
                          <a:solidFill>
                            <a:srgbClr val="000000"/>
                          </a:solidFill>
                          <a:latin typeface="Segoe UI Light"/>
                          <a:ea typeface="Arial Unicode MS"/>
                          <a:cs typeface="Segoe UI Light"/>
                        </a:rPr>
                        <a:t>Reading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dirty="0">
                        <a:solidFill>
                          <a:srgbClr val="000000"/>
                        </a:solidFill>
                        <a:latin typeface="Segoe UI Light"/>
                        <a:ea typeface="Arial Unicode MS"/>
                        <a:cs typeface="Segoe UI Ligh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solidFill>
                            <a:srgbClr val="000000"/>
                          </a:solidFill>
                          <a:latin typeface="Segoe UI Light"/>
                          <a:ea typeface="Arial Unicode MS"/>
                          <a:cs typeface="Segoe UI Light"/>
                        </a:rPr>
                        <a:t>Times Table Rockstars</a:t>
                      </a:r>
                    </a:p>
                    <a:p>
                      <a:pPr algn="ctr">
                        <a:spcAft>
                          <a:spcPts val="0"/>
                        </a:spcAft>
                      </a:pPr>
                      <a:endParaRPr lang="en-GB" sz="1000" dirty="0">
                        <a:solidFill>
                          <a:srgbClr val="000000"/>
                        </a:solidFill>
                        <a:latin typeface="Segoe UI Light"/>
                        <a:ea typeface="Arial Unicode MS"/>
                        <a:cs typeface="Segoe UI Light"/>
                      </a:endParaRPr>
                    </a:p>
                    <a:p>
                      <a:pPr algn="ctr">
                        <a:spcAft>
                          <a:spcPts val="0"/>
                        </a:spcAft>
                      </a:pPr>
                      <a:endParaRPr lang="en-GB" sz="1000" dirty="0">
                        <a:solidFill>
                          <a:srgbClr val="000000"/>
                        </a:solidFill>
                        <a:latin typeface="Segoe UI Light"/>
                        <a:ea typeface="Arial Unicode MS"/>
                        <a:cs typeface="Segoe UI Light"/>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a:lnSpc>
                          <a:spcPct val="100000"/>
                        </a:lnSpc>
                        <a:spcBef>
                          <a:spcPts val="0"/>
                        </a:spcBef>
                        <a:spcAft>
                          <a:spcPts val="0"/>
                        </a:spcAft>
                        <a:buNone/>
                      </a:pPr>
                      <a:r>
                        <a:rPr lang="en-GB" sz="1000" b="0" i="0" u="none" strike="noStrike" noProof="0" dirty="0">
                          <a:solidFill>
                            <a:srgbClr val="000000"/>
                          </a:solidFill>
                          <a:latin typeface="Segoe UI Light"/>
                        </a:rPr>
                        <a:t>Reading </a:t>
                      </a:r>
                      <a:endParaRPr lang="en-US" dirty="0"/>
                    </a:p>
                    <a:p>
                      <a:pPr marL="0" marR="0" lvl="0" indent="0" algn="ctr">
                        <a:lnSpc>
                          <a:spcPct val="100000"/>
                        </a:lnSpc>
                        <a:spcBef>
                          <a:spcPts val="0"/>
                        </a:spcBef>
                        <a:spcAft>
                          <a:spcPts val="0"/>
                        </a:spcAft>
                        <a:buNone/>
                      </a:pPr>
                      <a:endParaRPr lang="en-GB" sz="1000" b="0" i="0" u="none" strike="noStrike" noProof="0" dirty="0">
                        <a:solidFill>
                          <a:srgbClr val="000000"/>
                        </a:solidFill>
                        <a:latin typeface="Helvetica"/>
                      </a:endParaRPr>
                    </a:p>
                    <a:p>
                      <a:pPr marL="0" marR="0" lvl="0" indent="0" algn="ctr">
                        <a:lnSpc>
                          <a:spcPct val="100000"/>
                        </a:lnSpc>
                        <a:spcBef>
                          <a:spcPts val="0"/>
                        </a:spcBef>
                        <a:spcAft>
                          <a:spcPts val="0"/>
                        </a:spcAft>
                        <a:buNone/>
                      </a:pPr>
                      <a:r>
                        <a:rPr lang="en-GB" sz="1000" b="0" i="0" u="none" strike="noStrike" noProof="0" dirty="0">
                          <a:solidFill>
                            <a:srgbClr val="000000"/>
                          </a:solidFill>
                          <a:latin typeface="Segoe UI Light"/>
                        </a:rPr>
                        <a:t>Times Table Rockstars</a:t>
                      </a:r>
                      <a:endParaRPr lang="en-US" b="0" dirty="0">
                        <a:latin typeface="Segoe UI Light"/>
                      </a:endParaRPr>
                    </a:p>
                    <a:p>
                      <a:pPr algn="ctr">
                        <a:spcAft>
                          <a:spcPts val="0"/>
                        </a:spcAft>
                      </a:pPr>
                      <a:endParaRPr lang="en-GB" sz="1000" dirty="0">
                        <a:solidFill>
                          <a:srgbClr val="000000"/>
                        </a:solidFill>
                        <a:latin typeface="Segoe UI Light"/>
                        <a:ea typeface="Arial Unicode MS"/>
                        <a:cs typeface="Segoe UI Light"/>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5" name="Rectangle 4">
            <a:extLst>
              <a:ext uri="{FF2B5EF4-FFF2-40B4-BE49-F238E27FC236}">
                <a16:creationId xmlns:a16="http://schemas.microsoft.com/office/drawing/2014/main" id="{D12775A0-2D86-4505-A01B-AF709B179D98}"/>
              </a:ext>
            </a:extLst>
          </p:cNvPr>
          <p:cNvSpPr/>
          <p:nvPr/>
        </p:nvSpPr>
        <p:spPr>
          <a:xfrm>
            <a:off x="1834789" y="1574288"/>
            <a:ext cx="3429000" cy="553998"/>
          </a:xfrm>
          <a:prstGeom prst="rect">
            <a:avLst/>
          </a:prstGeom>
        </p:spPr>
        <p:txBody>
          <a:bodyPr lIns="91440" tIns="45720" rIns="91440" bIns="45720" anchor="t">
            <a:spAutoFit/>
          </a:bodyPr>
          <a:lstStyle/>
          <a:p>
            <a:pPr lvl="0" eaLnBrk="0" fontAlgn="base" hangingPunct="0">
              <a:spcBef>
                <a:spcPct val="0"/>
              </a:spcBef>
              <a:spcAft>
                <a:spcPct val="0"/>
              </a:spcAft>
            </a:pPr>
            <a:endParaRPr lang="en-GB" dirty="0">
              <a:latin typeface="Segoe UI Light" panose="020B0502040204020203" pitchFamily="34" charset="0"/>
              <a:cs typeface="Segoe UI Light" panose="020B0502040204020203" pitchFamily="34" charset="0"/>
            </a:endParaRPr>
          </a:p>
          <a:p>
            <a:pPr algn="ctr" eaLnBrk="0" fontAlgn="base" hangingPunct="0">
              <a:spcBef>
                <a:spcPct val="0"/>
              </a:spcBef>
              <a:spcAft>
                <a:spcPct val="0"/>
              </a:spcAft>
            </a:pPr>
            <a:r>
              <a:rPr lang="en-GB" sz="1200" b="1" dirty="0">
                <a:solidFill>
                  <a:srgbClr val="000000"/>
                </a:solidFill>
                <a:latin typeface="Segoe UI Light"/>
                <a:ea typeface="Arial Unicode MS"/>
                <a:cs typeface="Segoe UI Light"/>
              </a:rPr>
              <a:t>Suggested Homework Schedule </a:t>
            </a:r>
            <a:endParaRPr lang="en-GB" sz="1200" b="1" dirty="0">
              <a:latin typeface="Segoe UI Light"/>
              <a:cs typeface="Segoe UI Light"/>
            </a:endParaRPr>
          </a:p>
        </p:txBody>
      </p:sp>
      <p:sp>
        <p:nvSpPr>
          <p:cNvPr id="8" name="TextBox 7">
            <a:extLst>
              <a:ext uri="{FF2B5EF4-FFF2-40B4-BE49-F238E27FC236}">
                <a16:creationId xmlns:a16="http://schemas.microsoft.com/office/drawing/2014/main" id="{8B762CD5-D0C7-4AE7-B1D3-4913E06A979E}"/>
              </a:ext>
            </a:extLst>
          </p:cNvPr>
          <p:cNvSpPr txBox="1"/>
          <p:nvPr/>
        </p:nvSpPr>
        <p:spPr>
          <a:xfrm>
            <a:off x="263797" y="4134140"/>
            <a:ext cx="6225678" cy="1938992"/>
          </a:xfrm>
          <a:prstGeom prst="rect">
            <a:avLst/>
          </a:prstGeom>
          <a:noFill/>
        </p:spPr>
        <p:txBody>
          <a:bodyPr wrap="square" lIns="91440" tIns="45720" rIns="91440" bIns="45720" rtlCol="0" anchor="t">
            <a:spAutoFit/>
          </a:bodyPr>
          <a:lstStyle/>
          <a:p>
            <a:pPr algn="ctr"/>
            <a:r>
              <a:rPr lang="en-GB" sz="1200" dirty="0">
                <a:latin typeface="Trebuchet MS"/>
                <a:cs typeface="Segoe UI Light"/>
              </a:rPr>
              <a:t>At Lent Rise, we instil a love of reading within school and encourage for this to be embedded at home.</a:t>
            </a:r>
            <a:endParaRPr lang="en-US" sz="1200" dirty="0">
              <a:latin typeface="Trebuchet MS"/>
              <a:cs typeface="Segoe UI Light"/>
            </a:endParaRPr>
          </a:p>
          <a:p>
            <a:pPr algn="ctr"/>
            <a:endParaRPr lang="en-GB" sz="1200" dirty="0">
              <a:latin typeface="Trebuchet MS"/>
              <a:cs typeface="Segoe UI Light" panose="020B0502040204020203" pitchFamily="34" charset="0"/>
            </a:endParaRPr>
          </a:p>
          <a:p>
            <a:pPr algn="ctr"/>
            <a:r>
              <a:rPr lang="en-GB" sz="1200" dirty="0">
                <a:latin typeface="Trebuchet MS"/>
                <a:cs typeface="Segoe UI Light"/>
              </a:rPr>
              <a:t>To support your child’s reading further, please record daily readings in your child’s reading record. This can include any reading successes or challenges which we will check daily and follow up within school.</a:t>
            </a:r>
            <a:endParaRPr lang="en-US" sz="1200" dirty="0">
              <a:latin typeface="Trebuchet MS"/>
              <a:cs typeface="Segoe UI Light"/>
            </a:endParaRPr>
          </a:p>
          <a:p>
            <a:pPr algn="ctr"/>
            <a:endParaRPr lang="en-GB" sz="1200" dirty="0">
              <a:latin typeface="Trebuchet MS"/>
              <a:cs typeface="Segoe UI Light" panose="020B0502040204020203" pitchFamily="34" charset="0"/>
            </a:endParaRPr>
          </a:p>
          <a:p>
            <a:pPr algn="ctr"/>
            <a:r>
              <a:rPr lang="en-GB" sz="1200" dirty="0">
                <a:latin typeface="Trebuchet MS"/>
                <a:cs typeface="Segoe UI Light"/>
              </a:rPr>
              <a:t>Homework is catered to your child's current learning. All homework and answers will be sent home at the </a:t>
            </a:r>
            <a:r>
              <a:rPr lang="en-GB" sz="1200" b="1" dirty="0">
                <a:latin typeface="Trebuchet MS"/>
                <a:cs typeface="Segoe UI Light"/>
              </a:rPr>
              <a:t>beginning of each week </a:t>
            </a:r>
            <a:r>
              <a:rPr lang="en-GB" sz="1200" dirty="0">
                <a:latin typeface="Trebuchet MS"/>
                <a:cs typeface="Segoe UI Light"/>
              </a:rPr>
              <a:t>to support your child. Homework is not formally marked. Please speak with your child's teacher if you have any questions. </a:t>
            </a:r>
            <a:endParaRPr lang="en-GB" dirty="0">
              <a:cs typeface="Segoe UI Light"/>
            </a:endParaRPr>
          </a:p>
        </p:txBody>
      </p:sp>
      <p:pic>
        <p:nvPicPr>
          <p:cNvPr id="1026" name="Picture 2" descr="91,952 Book Clipart Illustrations &amp; Clip Art - iStock">
            <a:extLst>
              <a:ext uri="{FF2B5EF4-FFF2-40B4-BE49-F238E27FC236}">
                <a16:creationId xmlns:a16="http://schemas.microsoft.com/office/drawing/2014/main" id="{4103D3C9-9F9E-4B1C-8E69-BF2BBADD0E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3842" y="5992586"/>
            <a:ext cx="2899894" cy="289989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2">
            <a:extLst>
              <a:ext uri="{FF2B5EF4-FFF2-40B4-BE49-F238E27FC236}">
                <a16:creationId xmlns:a16="http://schemas.microsoft.com/office/drawing/2014/main" id="{BFFAA65E-5EB3-4EB3-9BE6-6D4B2EAE7BD4}"/>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YEAR 2 HOMEWORK</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10" name="AutoShape 3">
            <a:extLst>
              <a:ext uri="{FF2B5EF4-FFF2-40B4-BE49-F238E27FC236}">
                <a16:creationId xmlns:a16="http://schemas.microsoft.com/office/drawing/2014/main" id="{3CAF5B9D-C351-425E-8BEA-DCD473D4C284}"/>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extLst>
      <p:ext uri="{BB962C8B-B14F-4D97-AF65-F5344CB8AC3E}">
        <p14:creationId xmlns:p14="http://schemas.microsoft.com/office/powerpoint/2010/main" val="1344514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273541" y="1348808"/>
            <a:ext cx="6309320" cy="69249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r>
              <a:rPr lang="en-GB" sz="1200" dirty="0">
                <a:latin typeface="Segoe UI Light" panose="020B0502040204020203" pitchFamily="34" charset="0"/>
                <a:cs typeface="Segoe UI Light" panose="020B0502040204020203" pitchFamily="34" charset="0"/>
              </a:rPr>
              <a:t>As parents you all have a legal responsibility to make sure that your child attends school every day. If your child is going to be absent from school, please log the reason via the ParentMail absence portal on the first day of their absence. This is important, as we will be contacting parents if a child is not at school and no reason has been given. Parents may be asked to provide medical evidence in the form of an appointment card or prescription where there are repeated absences due to reported illness. </a:t>
            </a:r>
            <a:r>
              <a:rPr lang="en-US"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Regular attendance and punctuality is </a:t>
            </a:r>
            <a:r>
              <a:rPr lang="en-GB" sz="1200" b="1" dirty="0">
                <a:latin typeface="Segoe UI Light" panose="020B0502040204020203" pitchFamily="34" charset="0"/>
                <a:cs typeface="Segoe UI Light" panose="020B0502040204020203" pitchFamily="34" charset="0"/>
              </a:rPr>
              <a:t>fundamental</a:t>
            </a:r>
            <a:r>
              <a:rPr lang="en-GB" sz="1200" dirty="0">
                <a:latin typeface="Segoe UI Light" panose="020B0502040204020203" pitchFamily="34" charset="0"/>
                <a:cs typeface="Segoe UI Light" panose="020B0502040204020203" pitchFamily="34" charset="0"/>
              </a:rPr>
              <a:t> to enabling your child to achieve the highest levels of attainment. We ensure all children are aware of the importance of attendance and punctuality. ​</a:t>
            </a:r>
          </a:p>
          <a:p>
            <a:pPr algn="just" fontAlgn="base"/>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The attendance target set by the Governing Body for 2024-2025 is 96%. We expect ALL children to achieve this.​</a:t>
            </a:r>
          </a:p>
          <a:p>
            <a:pPr algn="just" fontAlgn="base"/>
            <a:r>
              <a:rPr lang="en-GB" sz="1200" dirty="0">
                <a:latin typeface="Segoe UI Light" panose="020B0502040204020203" pitchFamily="34" charset="0"/>
                <a:cs typeface="Segoe UI Light" panose="020B0502040204020203" pitchFamily="34" charset="0"/>
              </a:rPr>
              <a:t>​</a:t>
            </a:r>
          </a:p>
          <a:p>
            <a:pPr algn="just" fontAlgn="base"/>
            <a:r>
              <a:rPr lang="en-GB" sz="1200" b="1" dirty="0">
                <a:latin typeface="Segoe UI Light" panose="020B0502040204020203" pitchFamily="34" charset="0"/>
                <a:cs typeface="Segoe UI Light" panose="020B0502040204020203" pitchFamily="34" charset="0"/>
              </a:rPr>
              <a:t>If your child is unwell</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If your child is too unwell to come to school, or has a medical appointment, please log the reason via our ParentMail absence portal. To help you, the NHS has compiled a list of guidelines about how long children should be kept off school when they have a common illnesses:​</a:t>
            </a:r>
          </a:p>
          <a:p>
            <a:pPr algn="just" fontAlgn="base"/>
            <a:r>
              <a:rPr lang="en-GB" sz="1200" u="sng" dirty="0">
                <a:latin typeface="Segoe UI Light" panose="020B0502040204020203" pitchFamily="34" charset="0"/>
                <a:cs typeface="Segoe UI Light" panose="020B0502040204020203" pitchFamily="34" charset="0"/>
                <a:hlinkClick r:id="rId2"/>
              </a:rPr>
              <a:t>https://www.nhs.uk/Livewell/Yourchildatschool/Pages/Illness.aspx</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a:t>
            </a:r>
            <a:br>
              <a:rPr lang="en-GB" sz="1200" dirty="0">
                <a:latin typeface="Segoe UI Light" panose="020B0502040204020203" pitchFamily="34" charset="0"/>
                <a:cs typeface="Segoe UI Light" panose="020B0502040204020203" pitchFamily="34" charset="0"/>
              </a:rPr>
            </a:br>
            <a:r>
              <a:rPr lang="en-GB" sz="1200" b="1" dirty="0">
                <a:latin typeface="Segoe UI Light" panose="020B0502040204020203" pitchFamily="34" charset="0"/>
                <a:cs typeface="Segoe UI Light" panose="020B0502040204020203" pitchFamily="34" charset="0"/>
              </a:rPr>
              <a:t>Lateness</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Learning begins promptly at the beginning of the day with instructions and explanations, and it is vital that your child does not miss this part of the day. We monitor lateness and send letters to parents whose children regularly arrive to school late. The playground gates will open at 8:30am and close at 8:45am. Your child may come into school between these times and head straight to class. However, if your child does miss the gate to go into class, please bring them to the School Office where a member of staff will sign them in.​</a:t>
            </a:r>
          </a:p>
          <a:p>
            <a:pPr algn="just" fontAlgn="base"/>
            <a:r>
              <a:rPr lang="en-GB" sz="1200" dirty="0">
                <a:latin typeface="Segoe UI Light" panose="020B0502040204020203" pitchFamily="34" charset="0"/>
                <a:cs typeface="Segoe UI Light" panose="020B0502040204020203" pitchFamily="34" charset="0"/>
              </a:rPr>
              <a:t>​</a:t>
            </a:r>
          </a:p>
          <a:p>
            <a:pPr algn="just" fontAlgn="base"/>
            <a:r>
              <a:rPr lang="en-GB" sz="1200" b="1" dirty="0">
                <a:latin typeface="Segoe UI Light" panose="020B0502040204020203" pitchFamily="34" charset="0"/>
                <a:cs typeface="Segoe UI Light" panose="020B0502040204020203" pitchFamily="34" charset="0"/>
              </a:rPr>
              <a:t>Authorised absence</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Family holidays should always be taken during the school holidays, and we will only authorise absence in very special circumstances. On these occasions permission must be sought in advance from the Headteacher. Absence request forms are available from the school office or a letter should be written to the Headteacher.  Each request will be considered individually and will take into account documentary evidence and any extenuating circumstances. If the permission to take leave is not granted and the pupil is absent, the absence will be unauthorised. In such cases the school may refer the matter to the Education Welfare Service who may issues a Penalty notice. ​</a:t>
            </a:r>
          </a:p>
          <a:p>
            <a:pPr algn="just" fontAlgn="base"/>
            <a:r>
              <a:rPr lang="en-GB" sz="1200" dirty="0">
                <a:latin typeface="Segoe UI Light" panose="020B0502040204020203" pitchFamily="34" charset="0"/>
                <a:cs typeface="Segoe UI Light" panose="020B0502040204020203" pitchFamily="34" charset="0"/>
              </a:rPr>
              <a:t>​</a:t>
            </a:r>
          </a:p>
        </p:txBody>
      </p:sp>
      <p:sp>
        <p:nvSpPr>
          <p:cNvPr id="6" name="Rectangle 2">
            <a:extLst>
              <a:ext uri="{FF2B5EF4-FFF2-40B4-BE49-F238E27FC236}">
                <a16:creationId xmlns:a16="http://schemas.microsoft.com/office/drawing/2014/main" id="{1C48F22C-8A1D-4719-BBCF-6577D260D494}"/>
              </a:ext>
            </a:extLst>
          </p:cNvPr>
          <p:cNvSpPr>
            <a:spLocks noChangeArrowheads="1"/>
          </p:cNvSpPr>
          <p:nvPr/>
        </p:nvSpPr>
        <p:spPr bwMode="auto">
          <a:xfrm>
            <a:off x="914400" y="107504"/>
            <a:ext cx="575496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rPr>
              <a:t>ATTENDANCE AND PUNCTUALITY</a:t>
            </a:r>
          </a:p>
        </p:txBody>
      </p:sp>
      <p:cxnSp>
        <p:nvCxnSpPr>
          <p:cNvPr id="7" name="AutoShape 3">
            <a:extLst>
              <a:ext uri="{FF2B5EF4-FFF2-40B4-BE49-F238E27FC236}">
                <a16:creationId xmlns:a16="http://schemas.microsoft.com/office/drawing/2014/main" id="{B1BC06F1-0F5C-4921-AF8D-C02B28CD9F05}"/>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260648" y="1111918"/>
            <a:ext cx="6309320" cy="76636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effectLst/>
                <a:latin typeface="Segoe UI Light"/>
                <a:ea typeface="Times New Roman" pitchFamily="18" charset="0"/>
                <a:cs typeface="Segoe UI Light"/>
              </a:rPr>
              <a:t>Please do contact us at any time when you have a concern, even if it appears to be minor.  The ‘little’ difficulties are easy to deal with; don’t let them become major concerns.  The Open Door Policy is encouraged at Lent Rise School.  If you wish to talk about your child please:</a:t>
            </a:r>
          </a:p>
          <a:p>
            <a:pPr marL="0" marR="0" lvl="0" indent="0" algn="just" defTabSz="914400" rtl="0" eaLnBrk="1" fontAlgn="base" latinLnBrk="0" hangingPunct="1">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Approach the </a:t>
            </a:r>
            <a:r>
              <a:rPr lang="en-GB" sz="1200" dirty="0">
                <a:latin typeface="Segoe UI Light" panose="020B0502040204020203" pitchFamily="34" charset="0"/>
                <a:cs typeface="Segoe UI Light" panose="020B0502040204020203" pitchFamily="34" charset="0"/>
              </a:rPr>
              <a:t>c</a:t>
            </a: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lass teacher</a:t>
            </a:r>
          </a:p>
          <a:p>
            <a:pPr lvl="0" algn="just" eaLnBrk="0" fontAlgn="base" hangingPunct="0">
              <a:spcBef>
                <a:spcPct val="0"/>
              </a:spcBef>
              <a:spcAft>
                <a:spcPct val="0"/>
              </a:spcAft>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a member of the middle management team </a:t>
            </a:r>
            <a:r>
              <a:rPr lang="en-GB" sz="1200" dirty="0">
                <a:latin typeface="Segoe UI Light" panose="020B0502040204020203" pitchFamily="34" charset="0"/>
                <a:cs typeface="Segoe UI Light" panose="020B0502040204020203" pitchFamily="34" charset="0"/>
              </a:rPr>
              <a:t>(KS1 or KS2 Phase Leaders)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a member of the senior leadership team</a:t>
            </a: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effectLst/>
                <a:latin typeface="Segoe UI Light"/>
                <a:cs typeface="Segoe UI Light"/>
              </a:rPr>
              <a:t>The Headteacher, Mrs Watson, is always happy to see parents but clearly she will go to the Class Teacher to discuss issues, therefore it makes sense for you to have spoken to the teacher first.</a:t>
            </a:r>
            <a:endParaRPr lang="en-GB" sz="1200" b="0" i="0" u="none" strike="noStrike" cap="none" normalizeH="0" baseline="0" dirty="0">
              <a:ln>
                <a:noFill/>
              </a:ln>
              <a:effectLst/>
              <a:latin typeface="Segoe UI Light"/>
              <a:cs typeface="Segoe UI Light"/>
            </a:endParaRPr>
          </a:p>
          <a:p>
            <a:pPr marL="0" marR="0" lvl="0" indent="0" algn="just" defTabSz="914400" rtl="0" eaLnBrk="0" fontAlgn="base" latinLnBrk="0" hangingPunct="0">
              <a:lnSpc>
                <a:spcPct val="100000"/>
              </a:lnSpc>
              <a:spcBef>
                <a:spcPct val="0"/>
              </a:spcBef>
              <a:spcAft>
                <a:spcPct val="0"/>
              </a:spcAft>
              <a:buClrTx/>
              <a:buSzTx/>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Contacting the Headteacher if she is not in School</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When the Headteacher is out, your children are always in safe</a:t>
            </a:r>
            <a:r>
              <a:rPr kumimoji="0" lang="en-GB" sz="1200" b="0" i="0" u="none" strike="noStrike" cap="none" normalizeH="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hands.  If you need an immediate response, please contact the School Office and a member of the senior leadership team will get a response to you as soon as possible.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Complaints and Resolution Procedure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The following is the strategy that is suggested if difficulties arise – we recommend that you use this structure.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the Class 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a member of the senior leadership team</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the Headteacher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Make Representations to the Governing Body in writing to:</a:t>
            </a: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effectLst/>
                <a:latin typeface="Segoe UI Light"/>
                <a:ea typeface="Times New Roman" pitchFamily="18" charset="0"/>
                <a:cs typeface="Segoe UI Light"/>
              </a:rPr>
              <a:t>Mrs Maggie Young, Chair of Governors</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by e-mail: govs@</a:t>
            </a:r>
            <a:r>
              <a:rPr lang="en-GB" sz="1200" dirty="0">
                <a:latin typeface="Segoe UI Light"/>
                <a:ea typeface="Times New Roman" pitchFamily="18" charset="0"/>
                <a:cs typeface="Segoe UI Light"/>
              </a:rPr>
              <a:t>lrschool.co.uk</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or</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c/o Lent Rise School</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Coulson Way</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Burnham</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Slough      </a:t>
            </a:r>
            <a:endParaRPr kumimoji="0" lang="en-GB" sz="1200" b="0" i="0" u="none" strike="noStrike" cap="none" normalizeH="0" baseline="0" dirty="0">
              <a:ln>
                <a:noFill/>
              </a:ln>
              <a:effectLst/>
              <a:latin typeface="Segoe UI Light"/>
              <a:cs typeface="Segoe UI Light"/>
            </a:endParaRP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SL1 7NP</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If you are still not satisfied you may wish to put your complaint to the Secretary of State for Education and Skills who can review whether the School has acted reasonably and followed the correct procedures.  The address is Sanctuary Buildings, Great Smith Street, London, SW1 3BT.  </a:t>
            </a:r>
          </a:p>
          <a:p>
            <a:pPr marL="0" marR="0" lvl="0" indent="0" algn="just" defTabSz="914400" rtl="0" eaLnBrk="0" fontAlgn="base" latinLnBrk="0" hangingPunct="0">
              <a:spcBef>
                <a:spcPct val="0"/>
              </a:spcBef>
              <a:spcAft>
                <a:spcPct val="0"/>
              </a:spcAft>
              <a:buClrTx/>
              <a:buSzTx/>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If you would like to read our full Complaints Procedure, please contact the school office for a copy or visit the school website </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hlinkClick r:id="rId2"/>
              </a:rPr>
              <a:t>www.lentriseschool.co.uk</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
        <p:nvSpPr>
          <p:cNvPr id="6" name="Rectangle 2">
            <a:extLst>
              <a:ext uri="{FF2B5EF4-FFF2-40B4-BE49-F238E27FC236}">
                <a16:creationId xmlns:a16="http://schemas.microsoft.com/office/drawing/2014/main" id="{026E07D7-92FC-4CA9-9B2B-1E0FB66324D9}"/>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OUR OPEN DOOR POLICY</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7" name="AutoShape 3">
            <a:extLst>
              <a:ext uri="{FF2B5EF4-FFF2-40B4-BE49-F238E27FC236}">
                <a16:creationId xmlns:a16="http://schemas.microsoft.com/office/drawing/2014/main" id="{37AC0423-BAE4-4CF1-B792-6FF3725A75B3}"/>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extLst>
      <p:ext uri="{BB962C8B-B14F-4D97-AF65-F5344CB8AC3E}">
        <p14:creationId xmlns:p14="http://schemas.microsoft.com/office/powerpoint/2010/main" val="2393904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60648" y="1466066"/>
            <a:ext cx="6309320" cy="58169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a:latin typeface="Segoe UI Light" panose="020B0502040204020203" pitchFamily="34" charset="0"/>
                <a:ea typeface="Times New Roman" pitchFamily="18" charset="0"/>
                <a:cs typeface="Segoe UI Light" panose="020B0502040204020203" pitchFamily="34" charset="0"/>
              </a:rPr>
              <a:t>“</a:t>
            </a:r>
            <a:r>
              <a:rPr lang="en-GB" sz="1200" dirty="0">
                <a:latin typeface="Segoe UI Light" panose="020B0502040204020203" pitchFamily="34" charset="0"/>
                <a:ea typeface="Times New Roman" pitchFamily="18" charset="0"/>
                <a:cs typeface="Segoe UI Light" panose="020B0502040204020203"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In accordance with our responsibilities under section 175/157 of the Education Act 2002 and “Keeping Children Safe in Education“ Sept 2023. There are four trained Designated Safeguarding Leads, the Headteacher Mrs J Watson, Deputy Headteacher Mrs R Small, and the two Assistant Headteachers Miss Boxall and Miss Johns,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a:latin typeface="Segoe UI Light" panose="020B0502040204020203" pitchFamily="34" charset="0"/>
                <a:ea typeface="Times New Roman" pitchFamily="18" charset="0"/>
                <a:cs typeface="Segoe UI Light" panose="020B0502040204020203" pitchFamily="34" charset="0"/>
                <a:hlinkClick r:id="rId2"/>
              </a:rPr>
              <a:t>www.lentriseschool.co.uk</a:t>
            </a: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p:txBody>
      </p:sp>
      <p:sp>
        <p:nvSpPr>
          <p:cNvPr id="6" name="Rectangle 2">
            <a:extLst>
              <a:ext uri="{FF2B5EF4-FFF2-40B4-BE49-F238E27FC236}">
                <a16:creationId xmlns:a16="http://schemas.microsoft.com/office/drawing/2014/main" id="{7BCFA00C-2BEC-46AD-A0F2-60982AEEF8AF}"/>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SAFEGUARDING</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7" name="AutoShape 3">
            <a:extLst>
              <a:ext uri="{FF2B5EF4-FFF2-40B4-BE49-F238E27FC236}">
                <a16:creationId xmlns:a16="http://schemas.microsoft.com/office/drawing/2014/main" id="{747C4020-5ED0-4910-A824-51DA50825469}"/>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62EF9F1F-1DC0-C3E0-B71D-E156884FED8A}"/>
              </a:ext>
            </a:extLst>
          </p:cNvPr>
          <p:cNvPicPr>
            <a:picLocks noChangeAspect="1"/>
          </p:cNvPicPr>
          <p:nvPr/>
        </p:nvPicPr>
        <p:blipFill>
          <a:blip r:embed="rId2"/>
          <a:srcRect l="43068" t="17057" r="23978" b="6308"/>
          <a:stretch>
            <a:fillRect/>
          </a:stretch>
        </p:blipFill>
        <p:spPr>
          <a:xfrm>
            <a:off x="0" y="96247"/>
            <a:ext cx="6863606" cy="8983709"/>
          </a:xfrm>
          <a:prstGeom prst="rect">
            <a:avLst/>
          </a:prstGeom>
        </p:spPr>
      </p:pic>
    </p:spTree>
    <p:extLst>
      <p:ext uri="{BB962C8B-B14F-4D97-AF65-F5344CB8AC3E}">
        <p14:creationId xmlns:p14="http://schemas.microsoft.com/office/powerpoint/2010/main" val="31396419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Flow_SignoffStatus xmlns="e09d7e67-2c89-4a82-b064-15c58d415fdd" xsi:nil="true"/>
    <FileHash xmlns="e09d7e67-2c89-4a82-b064-15c58d415fdd" xsi:nil="true"/>
    <TaxCatchAll xmlns="ee017583-9929-48b6-a040-67954c603aab" xsi:nil="true"/>
    <CloudMigratorVersion xmlns="e09d7e67-2c89-4a82-b064-15c58d415fdd" xsi:nil="true"/>
    <UniqueSourceRef xmlns="e09d7e67-2c89-4a82-b064-15c58d415fdd" xsi:nil="true"/>
    <CloudMigratorOriginId xmlns="e09d7e67-2c89-4a82-b064-15c58d415fdd" xsi:nil="true"/>
    <lcf76f155ced4ddcb4097134ff3c332f xmlns="e09d7e67-2c89-4a82-b064-15c58d415fdd">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7B8D1049C907A43B9076E42251A214E" ma:contentTypeVersion="25" ma:contentTypeDescription="Create a new document." ma:contentTypeScope="" ma:versionID="366e960768c25dc30804d72adff6b73c">
  <xsd:schema xmlns:xsd="http://www.w3.org/2001/XMLSchema" xmlns:xs="http://www.w3.org/2001/XMLSchema" xmlns:p="http://schemas.microsoft.com/office/2006/metadata/properties" xmlns:ns1="http://schemas.microsoft.com/sharepoint/v3" xmlns:ns2="e09d7e67-2c89-4a82-b064-15c58d415fdd" xmlns:ns3="ee017583-9929-48b6-a040-67954c603aab" targetNamespace="http://schemas.microsoft.com/office/2006/metadata/properties" ma:root="true" ma:fieldsID="e8a817c3b5b35410381b93e9c863b8d9" ns1:_="" ns2:_="" ns3:_="">
    <xsd:import namespace="http://schemas.microsoft.com/sharepoint/v3"/>
    <xsd:import namespace="e09d7e67-2c89-4a82-b064-15c58d415fdd"/>
    <xsd:import namespace="ee017583-9929-48b6-a040-67954c603aab"/>
    <xsd:element name="properties">
      <xsd:complexType>
        <xsd:sequence>
          <xsd:element name="documentManagement">
            <xsd:complexType>
              <xsd:all>
                <xsd:element ref="ns2:CloudMigratorOriginId" minOccurs="0"/>
                <xsd:element ref="ns2:FileHash" minOccurs="0"/>
                <xsd:element ref="ns2:CloudMigratorVersion" minOccurs="0"/>
                <xsd:element ref="ns2:UniqueSourceRef" minOccurs="0"/>
                <xsd:element ref="ns2:MediaServiceMetadata" minOccurs="0"/>
                <xsd:element ref="ns2:MediaServiceFastMetadata" minOccurs="0"/>
                <xsd:element ref="ns2:MediaServiceDateTaken" minOccurs="0"/>
                <xsd:element ref="ns2:MediaLengthInSecond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Location" minOccurs="0"/>
                <xsd:element ref="ns3:SharedWithUsers" minOccurs="0"/>
                <xsd:element ref="ns3:SharedWithDetails" minOccurs="0"/>
                <xsd:element ref="ns2:MediaServiceObjectDetectorVersions" minOccurs="0"/>
                <xsd:element ref="ns2:_Flow_SignoffStatu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9" nillable="true" ma:displayName="Unified Compliance Policy Properties" ma:hidden="true" ma:internalName="_ip_UnifiedCompliancePolicyProperties">
      <xsd:simpleType>
        <xsd:restriction base="dms:Note"/>
      </xsd:simpleType>
    </xsd:element>
    <xsd:element name="_ip_UnifiedCompliancePolicyUIAction" ma:index="3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09d7e67-2c89-4a82-b064-15c58d415fdd" elementFormDefault="qualified">
    <xsd:import namespace="http://schemas.microsoft.com/office/2006/documentManagement/types"/>
    <xsd:import namespace="http://schemas.microsoft.com/office/infopath/2007/PartnerControls"/>
    <xsd:element name="CloudMigratorOriginId" ma:index="8" nillable="true" ma:displayName="CloudMigratorOriginId" ma:internalName="CloudMigratorOriginId">
      <xsd:simpleType>
        <xsd:restriction base="dms:Note">
          <xsd:maxLength value="255"/>
        </xsd:restriction>
      </xsd:simpleType>
    </xsd:element>
    <xsd:element name="FileHash" ma:index="9" nillable="true" ma:displayName="FileHash" ma:internalName="FileHash">
      <xsd:simpleType>
        <xsd:restriction base="dms:Note">
          <xsd:maxLength value="255"/>
        </xsd:restriction>
      </xsd:simpleType>
    </xsd:element>
    <xsd:element name="CloudMigratorVersion" ma:index="10" nillable="true" ma:displayName="CloudMigratorVersion" ma:internalName="CloudMigratorVersion">
      <xsd:simpleType>
        <xsd:restriction base="dms:Note">
          <xsd:maxLength value="255"/>
        </xsd:restriction>
      </xsd:simpleType>
    </xsd:element>
    <xsd:element name="UniqueSourceRef" ma:index="11" nillable="true" ma:displayName="UniqueSourceRef" ma:internalName="UniqueSourceRef">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f1f259-f2de-4036-86cb-ef81a918e4e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e017583-9929-48b6-a040-67954c603aab"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b1782b3-f7e0-4934-b95e-1928e38efac9}" ma:internalName="TaxCatchAll" ma:showField="CatchAllData" ma:web="ee017583-9929-48b6-a040-67954c603aab">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BCAA36-E7C6-4362-9A81-47F2C23A323D}">
  <ds:schemaRefs>
    <ds:schemaRef ds:uri="http://schemas.microsoft.com/sharepoint/v3/contenttype/forms"/>
  </ds:schemaRefs>
</ds:datastoreItem>
</file>

<file path=customXml/itemProps2.xml><?xml version="1.0" encoding="utf-8"?>
<ds:datastoreItem xmlns:ds="http://schemas.openxmlformats.org/officeDocument/2006/customXml" ds:itemID="{E11306B9-221D-480C-8DD6-40ECF1FE5D00}">
  <ds:schemaRefs>
    <ds:schemaRef ds:uri="http://schemas.microsoft.com/sharepoint/v3"/>
    <ds:schemaRef ds:uri="http://schemas.microsoft.com/office/2006/documentManagement/types"/>
    <ds:schemaRef ds:uri="http://schemas.openxmlformats.org/package/2006/metadata/core-properties"/>
    <ds:schemaRef ds:uri="http://purl.org/dc/terms/"/>
    <ds:schemaRef ds:uri="e09d7e67-2c89-4a82-b064-15c58d415fdd"/>
    <ds:schemaRef ds:uri="http://schemas.microsoft.com/office/infopath/2007/PartnerControls"/>
    <ds:schemaRef ds:uri="http://schemas.microsoft.com/office/2006/metadata/properties"/>
    <ds:schemaRef ds:uri="ee017583-9929-48b6-a040-67954c603aab"/>
    <ds:schemaRef ds:uri="http://www.w3.org/XML/1998/namespace"/>
    <ds:schemaRef ds:uri="http://purl.org/dc/dcmitype/"/>
    <ds:schemaRef ds:uri="http://purl.org/dc/elements/1.1/"/>
  </ds:schemaRefs>
</ds:datastoreItem>
</file>

<file path=customXml/itemProps3.xml><?xml version="1.0" encoding="utf-8"?>
<ds:datastoreItem xmlns:ds="http://schemas.openxmlformats.org/officeDocument/2006/customXml" ds:itemID="{2906A4A2-9FAA-4BB8-8923-FA801E8938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09d7e67-2c89-4a82-b064-15c58d415fdd"/>
    <ds:schemaRef ds:uri="ee017583-9929-48b6-a040-67954c603a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299</TotalTime>
  <Words>2081</Words>
  <Application>Microsoft Office PowerPoint</Application>
  <PresentationFormat>On-screen Show (4:3)</PresentationFormat>
  <Paragraphs>155</Paragraphs>
  <Slides>7</Slides>
  <Notes>1</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Miss S Boxall</cp:lastModifiedBy>
  <cp:revision>152</cp:revision>
  <dcterms:created xsi:type="dcterms:W3CDTF">2019-06-07T09:27:03Z</dcterms:created>
  <dcterms:modified xsi:type="dcterms:W3CDTF">2025-09-03T18:07:33Z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0x010100B7B8D1049C907A43B9076E42251A214E</vt:lpwstr>
  </property>
  <property fmtid="{D5CDD505-2E9C-101B-9397-08002B2CF9AE}" pid="3" name="MediaServiceImageTags">
    <vt:lpwstr/>
  </property>
</Properties>
</file>