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75" r:id="rId5"/>
    <p:sldId id="258" r:id="rId6"/>
    <p:sldId id="259" r:id="rId7"/>
    <p:sldId id="276" r:id="rId8"/>
    <p:sldId id="277" r:id="rId9"/>
    <p:sldId id="278" r:id="rId10"/>
    <p:sldId id="282" r:id="rId11"/>
    <p:sldId id="283" r:id="rId12"/>
    <p:sldId id="281" r:id="rId13"/>
    <p:sldId id="262" r:id="rId14"/>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3042" y="3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B30698-7120-417B-AF63-E790A4DEFA14}" type="datetimeFigureOut">
              <a:rPr lang="en-GB" smtClean="0"/>
              <a:pPr/>
              <a:t>06/09/2023</a:t>
            </a:fld>
            <a:endParaRPr lang="en-GB"/>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20D52C-8230-47EF-A852-7FA2E6B02D13}" type="slidenum">
              <a:rPr lang="en-GB" smtClean="0"/>
              <a:pPr/>
              <a:t>‹#›</a:t>
            </a:fld>
            <a:endParaRPr lang="en-GB"/>
          </a:p>
        </p:txBody>
      </p:sp>
    </p:spTree>
    <p:extLst>
      <p:ext uri="{BB962C8B-B14F-4D97-AF65-F5344CB8AC3E}">
        <p14:creationId xmlns:p14="http://schemas.microsoft.com/office/powerpoint/2010/main" val="102810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A8760B-0F1E-4B20-A6E9-112888975148}" type="datetimeFigureOut">
              <a:rPr lang="en-GB" smtClean="0"/>
              <a:pPr/>
              <a:t>06/09/2023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5A0760-9F82-4470-B2C1-A6AD6E91097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EA8760B-0F1E-4B20-A6E9-112888975148}" type="datetimeFigureOut">
              <a:rPr lang="en-GB" smtClean="0"/>
              <a:pPr/>
              <a:t>06/09/2023</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445A0760-9F82-4470-B2C1-A6AD6E91097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tx1"/>
                </a:solidFill>
                <a:effectLst/>
                <a:latin typeface="Arial" panose="020B0604020202020204" pitchFamily="34" charset="0"/>
              </a:rPr>
              <a:t/>
            </a: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5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689107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a:cs typeface="Arial"/>
              </a:rPr>
              <a:t>TERM DATES 2023-2024</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30660" y="755576"/>
            <a:ext cx="4838700" cy="0"/>
          </a:xfrm>
          <a:prstGeom prst="straightConnector1">
            <a:avLst/>
          </a:prstGeom>
          <a:noFill/>
          <a:ln w="76200">
            <a:solidFill>
              <a:srgbClr val="FF0000"/>
            </a:solidFill>
            <a:round/>
            <a:headEnd/>
            <a:tailEnd/>
          </a:ln>
        </p:spPr>
      </p:cxnSp>
      <p:sp>
        <p:nvSpPr>
          <p:cNvPr id="4" name="Rectangle 3"/>
          <p:cNvSpPr/>
          <p:nvPr/>
        </p:nvSpPr>
        <p:spPr>
          <a:xfrm>
            <a:off x="260648" y="772666"/>
            <a:ext cx="6408712" cy="8586966"/>
          </a:xfrm>
          <a:prstGeom prst="rect">
            <a:avLst/>
          </a:prstGeom>
        </p:spPr>
        <p:txBody>
          <a:bodyPr wrap="square" lIns="91440" tIns="45720" rIns="91440" bIns="45720" anchor="t">
            <a:spAutoFit/>
          </a:bodyPr>
          <a:lstStyle/>
          <a:p>
            <a:r>
              <a:rPr lang="x-none" sz="1200" b="1" u="sng">
                <a:solidFill>
                  <a:srgbClr val="FF0000"/>
                </a:solidFill>
              </a:rPr>
              <a:t>Autumn Term 20</a:t>
            </a:r>
            <a:r>
              <a:rPr lang="en-GB" sz="1200" b="1" u="sng">
                <a:solidFill>
                  <a:srgbClr val="FF0000"/>
                </a:solidFill>
              </a:rPr>
              <a:t>23</a:t>
            </a:r>
            <a:endParaRPr lang="en-GB" sz="1200" b="1">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Tuesday 5</a:t>
            </a:r>
            <a:r>
              <a:rPr lang="en-GB" sz="1200" baseline="30000">
                <a:latin typeface="Calibri"/>
                <a:cs typeface="Segoe UI"/>
              </a:rPr>
              <a:t>th</a:t>
            </a:r>
            <a:r>
              <a:rPr lang="en-GB" sz="1200">
                <a:latin typeface="Calibri"/>
                <a:cs typeface="Segoe UI"/>
              </a:rPr>
              <a:t> September                                       Friday 20</a:t>
            </a:r>
            <a:r>
              <a:rPr lang="en-GB" sz="1200" baseline="30000">
                <a:latin typeface="Calibri"/>
                <a:cs typeface="Segoe UI"/>
              </a:rPr>
              <a:t>th</a:t>
            </a:r>
            <a:r>
              <a:rPr lang="en-GB" sz="1200">
                <a:latin typeface="Calibri"/>
                <a:cs typeface="Segoe UI"/>
              </a:rPr>
              <a:t> October</a:t>
            </a:r>
            <a:endParaRPr lang="en-GB" sz="1200">
              <a:latin typeface="Calibri"/>
              <a:cs typeface="Calibri"/>
            </a:endParaRPr>
          </a:p>
          <a:p>
            <a:r>
              <a:rPr lang="en-GB" sz="1200">
                <a:latin typeface="Calibri"/>
                <a:cs typeface="Segoe UI"/>
              </a:rPr>
              <a:t>(*INSET: Friday 1</a:t>
            </a:r>
            <a:r>
              <a:rPr lang="en-GB" sz="1200" baseline="30000">
                <a:latin typeface="Calibri"/>
                <a:cs typeface="Segoe UI"/>
              </a:rPr>
              <a:t>st</a:t>
            </a:r>
            <a:r>
              <a:rPr lang="en-GB" sz="1200">
                <a:latin typeface="Calibri"/>
                <a:cs typeface="Segoe UI"/>
              </a:rPr>
              <a:t> September, Monday 4</a:t>
            </a:r>
            <a:r>
              <a:rPr lang="en-GB" sz="1200" baseline="30000">
                <a:latin typeface="Calibri"/>
                <a:cs typeface="Segoe UI"/>
              </a:rPr>
              <a:t>th</a:t>
            </a:r>
            <a:r>
              <a:rPr lang="en-GB" sz="1200">
                <a:latin typeface="Calibri"/>
                <a:cs typeface="Segoe UI"/>
              </a:rPr>
              <a:t> September) </a:t>
            </a:r>
            <a:endParaRPr lang="en-GB" sz="1200">
              <a:latin typeface="Calibri"/>
              <a:cs typeface="Calibri"/>
            </a:endParaRPr>
          </a:p>
          <a:p>
            <a:endParaRPr lang="en-GB" sz="1200">
              <a:cs typeface="Calibri"/>
            </a:endParaRPr>
          </a:p>
          <a:p>
            <a:r>
              <a:rPr lang="en-GB" sz="1200" b="1">
                <a:latin typeface="Calibri"/>
                <a:cs typeface="Segoe UI"/>
              </a:rPr>
              <a:t>(Half Term – Monday 23</a:t>
            </a:r>
            <a:r>
              <a:rPr lang="en-GB" sz="1200" b="1" baseline="30000">
                <a:latin typeface="Calibri"/>
                <a:cs typeface="Segoe UI"/>
              </a:rPr>
              <a:t>rd</a:t>
            </a:r>
            <a:r>
              <a:rPr lang="en-GB" sz="1200" b="1">
                <a:latin typeface="Calibri"/>
                <a:cs typeface="Segoe UI"/>
              </a:rPr>
              <a:t> October – Friday 27</a:t>
            </a:r>
            <a:r>
              <a:rPr lang="en-GB" sz="1200" b="1" baseline="30000">
                <a:latin typeface="Calibri"/>
                <a:cs typeface="Segoe UI"/>
              </a:rPr>
              <a:t>th</a:t>
            </a:r>
            <a:r>
              <a:rPr lang="en-GB" sz="1200" b="1">
                <a:latin typeface="Calibri"/>
                <a:cs typeface="Segoe UI"/>
              </a:rPr>
              <a:t> October)</a:t>
            </a:r>
            <a:endParaRPr lang="en-GB" sz="1200">
              <a:latin typeface="Calibri"/>
              <a:cs typeface="Segoe UI"/>
            </a:endParaRPr>
          </a:p>
          <a:p>
            <a:endParaRPr lang="en-GB" sz="1200">
              <a:cs typeface="Calibri"/>
            </a:endParaRPr>
          </a:p>
          <a:p>
            <a:r>
              <a:rPr lang="en-GB" sz="1200">
                <a:latin typeface="Calibri"/>
                <a:cs typeface="Segoe UI"/>
              </a:rPr>
              <a:t>Monday 30</a:t>
            </a:r>
            <a:r>
              <a:rPr lang="en-GB" sz="1200" baseline="30000">
                <a:latin typeface="Calibri"/>
                <a:cs typeface="Segoe UI"/>
              </a:rPr>
              <a:t>th</a:t>
            </a:r>
            <a:r>
              <a:rPr lang="en-GB" sz="1200">
                <a:latin typeface="Calibri"/>
                <a:cs typeface="Segoe UI"/>
              </a:rPr>
              <a:t> October                                         Friday 15</a:t>
            </a:r>
            <a:r>
              <a:rPr lang="en-GB" sz="1200" baseline="30000">
                <a:latin typeface="Calibri"/>
                <a:cs typeface="Segoe UI"/>
              </a:rPr>
              <a:t>th</a:t>
            </a:r>
            <a:r>
              <a:rPr lang="en-GB" sz="1200">
                <a:latin typeface="Calibri"/>
                <a:cs typeface="Segoe UI"/>
              </a:rPr>
              <a:t> December</a:t>
            </a:r>
          </a:p>
          <a:p>
            <a:endParaRPr lang="en-GB" sz="1200">
              <a:cs typeface="Calibri"/>
            </a:endParaRPr>
          </a:p>
          <a:p>
            <a:r>
              <a:rPr lang="en-GB" sz="1200" b="1">
                <a:latin typeface="Calibri"/>
                <a:cs typeface="Segoe UI"/>
              </a:rPr>
              <a:t>(Christmas – Tuesday 19</a:t>
            </a:r>
            <a:r>
              <a:rPr lang="en-GB" sz="1200" b="1" baseline="30000">
                <a:latin typeface="Calibri"/>
                <a:cs typeface="Segoe UI"/>
              </a:rPr>
              <a:t>th</a:t>
            </a:r>
            <a:r>
              <a:rPr lang="en-GB" sz="1200" b="1">
                <a:latin typeface="Calibri"/>
                <a:cs typeface="Segoe UI"/>
              </a:rPr>
              <a:t> December – Tuesday 2</a:t>
            </a:r>
            <a:r>
              <a:rPr lang="en-GB" sz="1200" b="1" baseline="30000">
                <a:latin typeface="Calibri"/>
                <a:cs typeface="Segoe UI"/>
              </a:rPr>
              <a:t>nd</a:t>
            </a:r>
            <a:r>
              <a:rPr lang="en-GB" sz="1200" b="1">
                <a:latin typeface="Calibri"/>
                <a:cs typeface="Segoe UI"/>
              </a:rPr>
              <a:t> January)</a:t>
            </a:r>
            <a:endParaRPr lang="en-GB" sz="1200">
              <a:latin typeface="Calibri"/>
              <a:cs typeface="Segoe UI"/>
            </a:endParaRPr>
          </a:p>
          <a:p>
            <a:r>
              <a:rPr lang="en-GB" sz="1200">
                <a:latin typeface="Calibri"/>
                <a:cs typeface="Segoe UI"/>
              </a:rPr>
              <a:t>(*INSET: Monday 18</a:t>
            </a:r>
            <a:r>
              <a:rPr lang="en-GB" sz="1200" baseline="30000">
                <a:latin typeface="Calibri"/>
                <a:cs typeface="Segoe UI"/>
              </a:rPr>
              <a:t>th</a:t>
            </a:r>
            <a:r>
              <a:rPr lang="en-GB" sz="1200">
                <a:latin typeface="Calibri"/>
                <a:cs typeface="Segoe UI"/>
              </a:rPr>
              <a:t> December)</a:t>
            </a:r>
            <a:endParaRPr lang="en-GB" sz="1200">
              <a:latin typeface="Calibri"/>
              <a:cs typeface="Calibri"/>
            </a:endParaRPr>
          </a:p>
          <a:p>
            <a:endParaRPr lang="en-GB" sz="1200" b="1">
              <a:highlight>
                <a:srgbClr val="FFFF00"/>
              </a:highlight>
              <a:cs typeface="Calibri"/>
            </a:endParaRPr>
          </a:p>
          <a:p>
            <a:endParaRPr lang="en-GB" sz="1200"/>
          </a:p>
          <a:p>
            <a:r>
              <a:rPr lang="en-GB" sz="1200" b="1" u="sng">
                <a:solidFill>
                  <a:srgbClr val="FF0000"/>
                </a:solidFill>
              </a:rPr>
              <a:t>Spring Term 2024</a:t>
            </a:r>
            <a:endParaRPr lang="en-GB" sz="1200">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Thursday 4</a:t>
            </a:r>
            <a:r>
              <a:rPr lang="en-GB" sz="1200" baseline="30000">
                <a:latin typeface="Calibri"/>
                <a:cs typeface="Segoe UI"/>
              </a:rPr>
              <a:t>th</a:t>
            </a:r>
            <a:r>
              <a:rPr lang="en-GB" sz="1200">
                <a:latin typeface="Calibri"/>
                <a:cs typeface="Segoe UI"/>
              </a:rPr>
              <a:t> January                                          Friday 9</a:t>
            </a:r>
            <a:r>
              <a:rPr lang="en-GB" sz="1200" baseline="30000">
                <a:latin typeface="Calibri"/>
                <a:cs typeface="Segoe UI"/>
              </a:rPr>
              <a:t>th</a:t>
            </a:r>
            <a:r>
              <a:rPr lang="en-GB" sz="1200">
                <a:latin typeface="Calibri"/>
                <a:cs typeface="Segoe UI"/>
              </a:rPr>
              <a:t> February </a:t>
            </a:r>
          </a:p>
          <a:p>
            <a:r>
              <a:rPr lang="en-GB" sz="1200">
                <a:latin typeface="Calibri"/>
                <a:cs typeface="Segoe UI"/>
              </a:rPr>
              <a:t>(*INSET: Wednesday 3</a:t>
            </a:r>
            <a:r>
              <a:rPr lang="en-GB" sz="1200" baseline="30000">
                <a:latin typeface="Calibri"/>
                <a:cs typeface="Segoe UI"/>
              </a:rPr>
              <a:t>rd</a:t>
            </a:r>
            <a:r>
              <a:rPr lang="en-GB" sz="1200">
                <a:latin typeface="Calibri"/>
                <a:cs typeface="Segoe UI"/>
              </a:rPr>
              <a:t> January)</a:t>
            </a:r>
          </a:p>
          <a:p>
            <a:endParaRPr lang="en-GB" sz="1200">
              <a:cs typeface="Calibri"/>
            </a:endParaRPr>
          </a:p>
          <a:p>
            <a:r>
              <a:rPr lang="en-GB" sz="1200" b="1">
                <a:latin typeface="Calibri"/>
                <a:cs typeface="Segoe UI"/>
              </a:rPr>
              <a:t>(Half Term – Monday 12</a:t>
            </a:r>
            <a:r>
              <a:rPr lang="en-GB" sz="1200" b="1" baseline="30000">
                <a:latin typeface="Calibri"/>
                <a:cs typeface="Segoe UI"/>
              </a:rPr>
              <a:t>th</a:t>
            </a:r>
            <a:r>
              <a:rPr lang="en-GB" sz="1200" b="1">
                <a:latin typeface="Calibri"/>
                <a:cs typeface="Segoe UI"/>
              </a:rPr>
              <a:t> February – Friday 16</a:t>
            </a:r>
            <a:r>
              <a:rPr lang="en-GB" sz="1200" b="1" baseline="30000">
                <a:latin typeface="Calibri"/>
                <a:cs typeface="Segoe UI"/>
              </a:rPr>
              <a:t>th</a:t>
            </a:r>
            <a:r>
              <a:rPr lang="en-GB" sz="1200" b="1">
                <a:latin typeface="Calibri"/>
                <a:cs typeface="Segoe UI"/>
              </a:rPr>
              <a:t> February)</a:t>
            </a:r>
            <a:endParaRPr lang="en-GB" sz="1200">
              <a:latin typeface="Calibri"/>
              <a:cs typeface="Segoe UI"/>
            </a:endParaRPr>
          </a:p>
          <a:p>
            <a:endParaRPr lang="en-GB" sz="1200">
              <a:cs typeface="Calibri"/>
            </a:endParaRPr>
          </a:p>
          <a:p>
            <a:r>
              <a:rPr lang="en-GB" sz="1200">
                <a:latin typeface="Calibri"/>
                <a:cs typeface="Segoe UI"/>
              </a:rPr>
              <a:t>Monday 19</a:t>
            </a:r>
            <a:r>
              <a:rPr lang="en-GB" sz="1200" baseline="30000">
                <a:latin typeface="Calibri"/>
                <a:cs typeface="Segoe UI"/>
              </a:rPr>
              <a:t>th</a:t>
            </a:r>
            <a:r>
              <a:rPr lang="en-GB" sz="1200">
                <a:latin typeface="Calibri"/>
                <a:cs typeface="Segoe UI"/>
              </a:rPr>
              <a:t> February                                        Thursday 28</a:t>
            </a:r>
            <a:r>
              <a:rPr lang="en-GB" sz="1200" baseline="30000">
                <a:latin typeface="Calibri"/>
                <a:cs typeface="Segoe UI"/>
              </a:rPr>
              <a:t>th</a:t>
            </a:r>
            <a:r>
              <a:rPr lang="en-GB" sz="1200">
                <a:latin typeface="Calibri"/>
                <a:cs typeface="Segoe UI"/>
              </a:rPr>
              <a:t> March </a:t>
            </a:r>
            <a:endParaRPr lang="en-GB" sz="1200">
              <a:cs typeface="Calibri"/>
            </a:endParaRPr>
          </a:p>
          <a:p>
            <a:endParaRPr lang="en-GB" sz="1200">
              <a:cs typeface="Calibri"/>
            </a:endParaRPr>
          </a:p>
          <a:p>
            <a:r>
              <a:rPr lang="en-GB" sz="1200" b="1">
                <a:latin typeface="Calibri"/>
                <a:cs typeface="Segoe UI"/>
              </a:rPr>
              <a:t>(Easter – Friday 29</a:t>
            </a:r>
            <a:r>
              <a:rPr lang="en-GB" sz="1200" b="1" baseline="30000">
                <a:latin typeface="Calibri"/>
                <a:cs typeface="Segoe UI"/>
              </a:rPr>
              <a:t>th</a:t>
            </a:r>
            <a:r>
              <a:rPr lang="en-GB" sz="1200" b="1">
                <a:latin typeface="Calibri"/>
                <a:cs typeface="Segoe UI"/>
              </a:rPr>
              <a:t> March – Friday 12</a:t>
            </a:r>
            <a:r>
              <a:rPr lang="en-GB" sz="1200" b="1" baseline="30000">
                <a:latin typeface="Calibri"/>
                <a:cs typeface="Segoe UI"/>
              </a:rPr>
              <a:t>th</a:t>
            </a:r>
            <a:r>
              <a:rPr lang="en-GB" sz="1200" b="1">
                <a:latin typeface="Calibri"/>
                <a:cs typeface="Segoe UI"/>
              </a:rPr>
              <a:t> April)</a:t>
            </a:r>
            <a:endParaRPr lang="en-GB" sz="1200">
              <a:latin typeface="Calibri"/>
              <a:cs typeface="Segoe UI"/>
            </a:endParaRPr>
          </a:p>
          <a:p>
            <a:endParaRPr lang="en-GB" sz="1200" b="1">
              <a:cs typeface="Calibri"/>
            </a:endParaRPr>
          </a:p>
          <a:p>
            <a:endParaRPr lang="en-GB" sz="1200"/>
          </a:p>
          <a:p>
            <a:r>
              <a:rPr lang="en-GB" sz="1200" b="1" u="sng">
                <a:solidFill>
                  <a:srgbClr val="FF0000"/>
                </a:solidFill>
              </a:rPr>
              <a:t>Summer Term 2024</a:t>
            </a:r>
            <a:endParaRPr lang="en-GB" sz="1200">
              <a:solidFill>
                <a:srgbClr val="FF0000"/>
              </a:solidFill>
            </a:endParaRPr>
          </a:p>
          <a:p>
            <a:endParaRPr lang="en-GB" sz="1200"/>
          </a:p>
          <a:p>
            <a:r>
              <a:rPr lang="en-GB" sz="1200" b="1">
                <a:latin typeface="Calibri"/>
                <a:cs typeface="Segoe UI"/>
              </a:rPr>
              <a:t>Open on the morning of:                                 Close at end of afternoon on:</a:t>
            </a:r>
            <a:endParaRPr lang="en-GB" sz="1200">
              <a:latin typeface="Calibri"/>
              <a:cs typeface="Segoe UI"/>
            </a:endParaRPr>
          </a:p>
          <a:p>
            <a:r>
              <a:rPr lang="en-GB" sz="1200">
                <a:latin typeface="Calibri"/>
                <a:cs typeface="Segoe UI"/>
              </a:rPr>
              <a:t>Monday 15</a:t>
            </a:r>
            <a:r>
              <a:rPr lang="en-GB" sz="1200" baseline="30000">
                <a:latin typeface="Calibri"/>
                <a:cs typeface="Segoe UI"/>
              </a:rPr>
              <a:t>th</a:t>
            </a:r>
            <a:r>
              <a:rPr lang="en-GB" sz="1200">
                <a:latin typeface="Calibri"/>
                <a:cs typeface="Segoe UI"/>
              </a:rPr>
              <a:t> April                                              Thursday 23</a:t>
            </a:r>
            <a:r>
              <a:rPr lang="en-GB" sz="1200" baseline="30000">
                <a:latin typeface="Calibri"/>
                <a:cs typeface="Segoe UI"/>
              </a:rPr>
              <a:t>rd</a:t>
            </a:r>
            <a:r>
              <a:rPr lang="en-GB" sz="1200">
                <a:latin typeface="Calibri"/>
                <a:cs typeface="Segoe UI"/>
              </a:rPr>
              <a:t> May</a:t>
            </a:r>
          </a:p>
          <a:p>
            <a:r>
              <a:rPr lang="en-GB" sz="1200">
                <a:latin typeface="Calibri"/>
                <a:cs typeface="Segoe UI"/>
              </a:rPr>
              <a:t>(*INSET: Friday 24</a:t>
            </a:r>
            <a:r>
              <a:rPr lang="en-GB" sz="1200" baseline="30000">
                <a:latin typeface="Calibri"/>
                <a:cs typeface="Segoe UI"/>
              </a:rPr>
              <a:t>th</a:t>
            </a:r>
            <a:r>
              <a:rPr lang="en-GB" sz="1200">
                <a:latin typeface="Calibri"/>
                <a:cs typeface="Segoe UI"/>
              </a:rPr>
              <a:t> May)</a:t>
            </a:r>
          </a:p>
          <a:p>
            <a:endParaRPr lang="en-GB" sz="1200">
              <a:cs typeface="Calibri"/>
            </a:endParaRPr>
          </a:p>
          <a:p>
            <a:r>
              <a:rPr lang="en-GB" sz="1200" b="1">
                <a:latin typeface="Calibri"/>
                <a:cs typeface="Segoe UI"/>
              </a:rPr>
              <a:t>(Half Term – Monday 27</a:t>
            </a:r>
            <a:r>
              <a:rPr lang="en-GB" sz="1200" b="1" baseline="30000">
                <a:latin typeface="Calibri"/>
                <a:cs typeface="Segoe UI"/>
              </a:rPr>
              <a:t>th</a:t>
            </a:r>
            <a:r>
              <a:rPr lang="en-GB" sz="1200" b="1">
                <a:latin typeface="Calibri"/>
                <a:cs typeface="Segoe UI"/>
              </a:rPr>
              <a:t> May – Friday 31</a:t>
            </a:r>
            <a:r>
              <a:rPr lang="en-GB" sz="1200" b="1" baseline="30000">
                <a:latin typeface="Calibri"/>
                <a:cs typeface="Segoe UI"/>
              </a:rPr>
              <a:t>st</a:t>
            </a:r>
            <a:r>
              <a:rPr lang="en-GB" sz="1200" b="1">
                <a:latin typeface="Calibri"/>
                <a:cs typeface="Segoe UI"/>
              </a:rPr>
              <a:t> May)</a:t>
            </a:r>
            <a:endParaRPr lang="en-GB" sz="1200">
              <a:latin typeface="Calibri"/>
              <a:cs typeface="Segoe UI"/>
            </a:endParaRPr>
          </a:p>
          <a:p>
            <a:endParaRPr lang="en-GB" sz="1200">
              <a:cs typeface="Calibri"/>
            </a:endParaRPr>
          </a:p>
          <a:p>
            <a:r>
              <a:rPr lang="en-GB" sz="1200">
                <a:latin typeface="Calibri"/>
                <a:cs typeface="Segoe UI"/>
              </a:rPr>
              <a:t>Monday 3</a:t>
            </a:r>
            <a:r>
              <a:rPr lang="en-GB" sz="1200" baseline="30000">
                <a:latin typeface="Calibri"/>
                <a:cs typeface="Segoe UI"/>
              </a:rPr>
              <a:t>rd</a:t>
            </a:r>
            <a:r>
              <a:rPr lang="en-GB" sz="1200">
                <a:latin typeface="Calibri"/>
                <a:cs typeface="Segoe UI"/>
              </a:rPr>
              <a:t> June                                                Friday 19</a:t>
            </a:r>
            <a:r>
              <a:rPr lang="en-GB" sz="1200" baseline="30000">
                <a:latin typeface="Calibri"/>
                <a:cs typeface="Segoe UI"/>
              </a:rPr>
              <a:t>th</a:t>
            </a:r>
            <a:r>
              <a:rPr lang="en-GB" sz="1200">
                <a:latin typeface="Calibri"/>
                <a:cs typeface="Segoe UI"/>
              </a:rPr>
              <a:t> July</a:t>
            </a:r>
          </a:p>
          <a:p>
            <a:r>
              <a:rPr lang="en-GB" sz="1200">
                <a:latin typeface="Calibri"/>
                <a:cs typeface="Segoe UI"/>
              </a:rPr>
              <a:t>(*INSET: Monday 22</a:t>
            </a:r>
            <a:r>
              <a:rPr lang="en-GB" sz="1200" baseline="30000">
                <a:latin typeface="Calibri"/>
                <a:cs typeface="Segoe UI"/>
              </a:rPr>
              <a:t>nd</a:t>
            </a:r>
            <a:r>
              <a:rPr lang="en-GB" sz="1200">
                <a:latin typeface="Calibri"/>
                <a:cs typeface="Segoe UI"/>
              </a:rPr>
              <a:t> July, Tuesday 23</a:t>
            </a:r>
            <a:r>
              <a:rPr lang="en-GB" sz="1200" baseline="30000">
                <a:latin typeface="Calibri"/>
                <a:cs typeface="Segoe UI"/>
              </a:rPr>
              <a:t>rd</a:t>
            </a:r>
            <a:r>
              <a:rPr lang="en-GB" sz="1200">
                <a:latin typeface="Calibri"/>
                <a:cs typeface="Segoe UI"/>
              </a:rPr>
              <a:t> July)</a:t>
            </a:r>
          </a:p>
          <a:p>
            <a:endParaRPr lang="en-GB" sz="1200">
              <a:cs typeface="Calibri"/>
            </a:endParaRPr>
          </a:p>
          <a:p>
            <a:endParaRPr lang="en-GB" sz="1200">
              <a:cs typeface="Calibri"/>
            </a:endParaRPr>
          </a:p>
          <a:p>
            <a:r>
              <a:rPr lang="en-GB" sz="1200" b="1">
                <a:latin typeface="Calibri"/>
                <a:cs typeface="Segoe UI"/>
              </a:rPr>
              <a:t>Early May Bank Holiday: Monday 6</a:t>
            </a:r>
            <a:r>
              <a:rPr lang="en-GB" sz="1200" b="1" baseline="30000">
                <a:latin typeface="Calibri"/>
                <a:cs typeface="Segoe UI"/>
              </a:rPr>
              <a:t>th</a:t>
            </a:r>
            <a:r>
              <a:rPr lang="en-GB" sz="1200" b="1">
                <a:latin typeface="Calibri"/>
                <a:cs typeface="Segoe UI"/>
              </a:rPr>
              <a:t> May </a:t>
            </a:r>
            <a:endParaRPr lang="en-GB" sz="1200">
              <a:latin typeface="Calibri"/>
              <a:cs typeface="Segoe UI"/>
            </a:endParaRPr>
          </a:p>
          <a:p>
            <a:endParaRPr lang="en-GB" sz="1200">
              <a:cs typeface="Calibri"/>
            </a:endParaRPr>
          </a:p>
          <a:p>
            <a:r>
              <a:rPr lang="en-GB" sz="1200">
                <a:latin typeface="Calibri"/>
                <a:cs typeface="Segoe UI"/>
              </a:rPr>
              <a:t>* Inset days are for the staff only.</a:t>
            </a:r>
          </a:p>
          <a:p>
            <a:endParaRPr lang="en-GB" sz="1200">
              <a:cs typeface="Calibri"/>
            </a:endParaRPr>
          </a:p>
          <a:p>
            <a:r>
              <a:rPr lang="en-GB" sz="1200">
                <a:latin typeface="Calibri"/>
                <a:cs typeface="Segoe UI"/>
              </a:rPr>
              <a:t>Whether term is starting or ending, the school start and finish times are the same.     </a:t>
            </a:r>
            <a:endParaRPr lang="en-GB" sz="1200">
              <a:cs typeface="Calibri"/>
            </a:endParaRPr>
          </a:p>
          <a:p>
            <a:endParaRPr lang="en-GB" sz="1200" b="1">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165968"/>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YEAR 4 INFORMATION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sp>
        <p:nvSpPr>
          <p:cNvPr id="11" name="Rectangle 1"/>
          <p:cNvSpPr>
            <a:spLocks noChangeArrowheads="1"/>
          </p:cNvSpPr>
          <p:nvPr/>
        </p:nvSpPr>
        <p:spPr bwMode="auto">
          <a:xfrm>
            <a:off x="332656" y="1126581"/>
            <a:ext cx="62646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Year </a:t>
            </a:r>
            <a:r>
              <a:rPr lang="en-GB" sz="1200" dirty="0">
                <a:solidFill>
                  <a:srgbClr val="000000"/>
                </a:solidFill>
                <a:latin typeface="Segoe UI Light" panose="020B0502040204020203" pitchFamily="34" charset="0"/>
                <a:ea typeface="Arial Unicode MS"/>
                <a:cs typeface="Segoe UI Light" panose="020B0502040204020203" pitchFamily="34" charset="0"/>
              </a:rPr>
              <a:t>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is part of Key Stage 2 (KS2) which consists of Years 3 to 6.</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We will often abbreviate Year </a:t>
            </a:r>
            <a:r>
              <a:rPr lang="en-GB" sz="1200" dirty="0">
                <a:solidFill>
                  <a:srgbClr val="000000"/>
                </a:solidFill>
                <a:latin typeface="Segoe UI Light" panose="020B0502040204020203" pitchFamily="34" charset="0"/>
                <a:ea typeface="Arial Unicode MS"/>
                <a:cs typeface="Segoe UI Light" panose="020B0502040204020203" pitchFamily="34" charset="0"/>
              </a:rPr>
              <a:t>5</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to Y5 or use the class name e.g. </a:t>
            </a:r>
            <a:r>
              <a:rPr lang="en-GB" sz="1200" dirty="0">
                <a:solidFill>
                  <a:srgbClr val="000000"/>
                </a:solidFill>
                <a:latin typeface="Segoe UI Light" panose="020B0502040204020203" pitchFamily="34" charset="0"/>
                <a:ea typeface="Arial Unicode MS"/>
                <a:cs typeface="Segoe UI Light" panose="020B0502040204020203" pitchFamily="34" charset="0"/>
              </a:rPr>
              <a:t>5K (Mrs </a:t>
            </a:r>
            <a:r>
              <a:rPr lang="en-GB" sz="1200" dirty="0" err="1">
                <a:solidFill>
                  <a:srgbClr val="000000"/>
                </a:solidFill>
                <a:latin typeface="Segoe UI Light" panose="020B0502040204020203" pitchFamily="34" charset="0"/>
                <a:ea typeface="Arial Unicode MS"/>
                <a:cs typeface="Segoe UI Light" panose="020B0502040204020203" pitchFamily="34" charset="0"/>
              </a:rPr>
              <a:t>Kapica</a:t>
            </a:r>
            <a:r>
              <a:rPr kumimoji="0" lang="en-GB" sz="1200" b="0" i="0" u="none" strike="noStrike" cap="none" normalizeH="0" dirty="0" err="1">
                <a:ln>
                  <a:noFill/>
                </a:ln>
                <a:solidFill>
                  <a:srgbClr val="000000"/>
                </a:solidFill>
                <a:effectLst/>
                <a:latin typeface="Segoe UI Light" panose="020B0502040204020203" pitchFamily="34" charset="0"/>
                <a:ea typeface="Arial Unicode MS"/>
                <a:cs typeface="Segoe UI Light" panose="020B0502040204020203" pitchFamily="34" charset="0"/>
              </a:rPr>
              <a:t>’s</a:t>
            </a:r>
            <a:r>
              <a:rPr kumimoji="0" lang="en-GB" sz="1200" b="0" i="0" u="none" strike="noStrike" cap="none" normalizeH="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class).</a:t>
            </a: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The Phase Leader is </a:t>
            </a:r>
            <a:r>
              <a:rPr kumimoji="0" lang="en-GB" sz="1200" b="0" i="0" u="none" strike="noStrike" cap="none" normalizeH="0" dirty="0">
                <a:ln>
                  <a:noFill/>
                </a:ln>
                <a:effectLst/>
                <a:latin typeface="Segoe UI Light" panose="020B0502040204020203" pitchFamily="34" charset="0"/>
                <a:ea typeface="Arial Unicode MS"/>
                <a:cs typeface="Segoe UI Light" panose="020B0502040204020203" pitchFamily="34" charset="0"/>
              </a:rPr>
              <a:t>Mrs Joyce.</a:t>
            </a:r>
            <a:r>
              <a:rPr lang="en-GB" sz="1200" dirty="0">
                <a:latin typeface="Segoe UI Light" panose="020B0502040204020203" pitchFamily="34" charset="0"/>
                <a:ea typeface="Arial Unicode MS"/>
                <a:cs typeface="Segoe UI Light" panose="020B0502040204020203" pitchFamily="34" charset="0"/>
              </a:rPr>
              <a:t>  </a:t>
            </a:r>
            <a:endParaRPr lang="en-GB" sz="1200" dirty="0">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KS2 timings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8.4</a:t>
            </a:r>
            <a:r>
              <a:rPr lang="en-GB" sz="1200" dirty="0">
                <a:solidFill>
                  <a:srgbClr val="000000"/>
                </a:solidFill>
                <a:latin typeface="Trebuchet MS" pitchFamily="34" charset="0"/>
                <a:ea typeface="Arial Unicode MS" pitchFamily="34" charset="-128"/>
                <a:cs typeface="Times New Roman" pitchFamily="18" charset="0"/>
              </a:rPr>
              <a:t>0</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am  		Morning </a:t>
            </a:r>
            <a:r>
              <a:rPr lang="en-GB" sz="1200" dirty="0">
                <a:solidFill>
                  <a:srgbClr val="000000"/>
                </a:solidFill>
                <a:latin typeface="Trebuchet MS" pitchFamily="34" charset="0"/>
                <a:ea typeface="Arial Unicode MS" pitchFamily="34" charset="-128"/>
                <a:cs typeface="Times New Roman" pitchFamily="18" charset="0"/>
              </a:rPr>
              <a:t>R</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egistration and Guided Reading</a:t>
            </a:r>
          </a:p>
          <a:p>
            <a:pPr eaLnBrk="0" fontAlgn="base" hangingPunct="0">
              <a:spcBef>
                <a:spcPct val="0"/>
              </a:spcBef>
              <a:spcAft>
                <a:spcPct val="0"/>
              </a:spcAft>
            </a:pPr>
            <a:r>
              <a:rPr lang="en-GB" sz="1200" dirty="0">
                <a:solidFill>
                  <a:srgbClr val="000000"/>
                </a:solidFill>
                <a:latin typeface="Trebuchet MS" pitchFamily="34" charset="0"/>
                <a:ea typeface="Arial Unicode MS" pitchFamily="34" charset="-128"/>
                <a:cs typeface="Times New Roman" pitchFamily="18" charset="0"/>
              </a:rPr>
              <a:t>                    9.20 am                            Lesson 1</a:t>
            </a: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10.20 am	                    </a:t>
            </a:r>
            <a:r>
              <a:rPr lang="en-GB" sz="1200" dirty="0">
                <a:solidFill>
                  <a:srgbClr val="000000"/>
                </a:solidFill>
                <a:latin typeface="Trebuchet MS" pitchFamily="34" charset="0"/>
                <a:ea typeface="Arial Unicode MS" pitchFamily="34" charset="-128"/>
                <a:cs typeface="Times New Roman" pitchFamily="18" charset="0"/>
              </a:rPr>
              <a:t>Morning break</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10:40 am	  	</a:t>
            </a:r>
            <a:r>
              <a:rPr lang="en-GB" sz="1200" dirty="0">
                <a:solidFill>
                  <a:srgbClr val="000000"/>
                </a:solidFill>
                <a:latin typeface="Trebuchet MS" pitchFamily="34" charset="0"/>
                <a:ea typeface="Arial Unicode MS" pitchFamily="34" charset="-128"/>
                <a:cs typeface="Times New Roman" pitchFamily="18" charset="0"/>
              </a:rPr>
              <a:t>L</a:t>
            </a: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esson 2</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	11:40 am		Fit in 10</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11:50 am	 	Morning lesson</a:t>
            </a:r>
            <a:r>
              <a:rPr kumimoji="0" lang="en-GB" sz="1200" b="0" i="0" u="none" strike="noStrike" cap="none" normalizeH="0" dirty="0">
                <a:ln>
                  <a:noFill/>
                </a:ln>
                <a:solidFill>
                  <a:srgbClr val="000000"/>
                </a:solidFill>
                <a:effectLst/>
                <a:latin typeface="Trebuchet MS" pitchFamily="34" charset="0"/>
                <a:ea typeface="Arial Unicode MS" pitchFamily="34" charset="-128"/>
                <a:cs typeface="Times New Roman" pitchFamily="18" charset="0"/>
              </a:rPr>
              <a:t> 3</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12.45 pm     		Lunch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1.30 pm		Afternoon registration + Afternoon lessons</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Arial Unicode MS" pitchFamily="34" charset="-128"/>
                <a:cs typeface="Times New Roman" pitchFamily="18" charset="0"/>
              </a:rPr>
              <a:t>	3.15 pm		Home time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Arial Unicode MS" pitchFamily="34"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Arial Unicode MS" pitchFamily="34" charset="-128"/>
                <a:cs typeface="Times New Roman" pitchFamily="18" charset="0"/>
              </a:rPr>
              <a:t>Assemblies will be held every day; timings vary throughout the week.</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PE Days: Outdoor Wednesday (in PE kit)</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 Outdoor </a:t>
            </a:r>
            <a:r>
              <a:rPr lang="en-GB" sz="1200" dirty="0">
                <a:latin typeface="Segoe UI Light" panose="020B0502040204020203" pitchFamily="34" charset="0"/>
                <a:ea typeface="Arial Unicode MS"/>
                <a:cs typeface="Segoe UI Light" panose="020B0502040204020203" pitchFamily="34" charset="0"/>
              </a:rPr>
              <a:t>Thursday</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 (in PE kit)</a:t>
            </a:r>
            <a:endParaRPr lang="en-GB" sz="1200" dirty="0">
              <a:latin typeface="Segoe UI Light" panose="020B0502040204020203" pitchFamily="34" charset="0"/>
              <a:ea typeface="Arial Unicode MS"/>
              <a:cs typeface="Segoe UI Light" panose="020B0502040204020203" pitchFamily="34" charset="0"/>
            </a:endParaRPr>
          </a:p>
          <a:p>
            <a:pPr eaLnBrk="0" fontAlgn="base" hangingPunct="0">
              <a:spcBef>
                <a:spcPct val="0"/>
              </a:spcBef>
              <a:spcAft>
                <a:spcPct val="0"/>
              </a:spcAft>
            </a:pPr>
            <a:r>
              <a:rPr lang="en-GB" sz="1200" dirty="0">
                <a:solidFill>
                  <a:srgbClr val="000000"/>
                </a:solidFill>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a:cs typeface="Segoe UI Light" panose="020B0502040204020203" pitchFamily="34" charset="0"/>
              </a:rPr>
              <a:t> </a:t>
            </a:r>
            <a:r>
              <a:rPr kumimoji="0" lang="en-GB" sz="1200" b="0" i="0" u="none" strike="noStrike" cap="none" normalizeH="0" baseline="0" dirty="0">
                <a:ln>
                  <a:noFill/>
                </a:ln>
                <a:effectLst/>
                <a:latin typeface="Segoe UI Light" panose="020B0502040204020203" pitchFamily="34" charset="0"/>
                <a:ea typeface="Arial Unicode MS"/>
                <a:cs typeface="Segoe UI Light" panose="020B0502040204020203" pitchFamily="34" charset="0"/>
              </a:rPr>
              <a:t>Indoor </a:t>
            </a:r>
            <a:r>
              <a:rPr lang="en-GB" sz="1200" dirty="0">
                <a:latin typeface="Segoe UI Light" panose="020B0502040204020203" pitchFamily="34" charset="0"/>
                <a:ea typeface="Arial Unicode MS"/>
                <a:cs typeface="Segoe UI Light" panose="020B0502040204020203" pitchFamily="34" charset="0"/>
              </a:rPr>
              <a:t>Friday (in school uniform)</a:t>
            </a:r>
          </a:p>
          <a:p>
            <a:pPr eaLnBrk="0" fontAlgn="base" hangingPunct="0">
              <a:spcBef>
                <a:spcPct val="0"/>
              </a:spcBef>
              <a:spcAft>
                <a:spcPct val="0"/>
              </a:spcAft>
            </a:pPr>
            <a:endParaRPr lang="en-GB" sz="1200" dirty="0">
              <a:latin typeface="Segoe UI Light" panose="020B0502040204020203" pitchFamily="34" charset="0"/>
              <a:ea typeface="Arial Unicode MS"/>
              <a:cs typeface="Segoe UI Light" panose="020B0502040204020203" pitchFamily="34" charset="0"/>
            </a:endParaRPr>
          </a:p>
        </p:txBody>
      </p:sp>
      <p:sp>
        <p:nvSpPr>
          <p:cNvPr id="14" name="Rectangle 2"/>
          <p:cNvSpPr>
            <a:spLocks noChangeArrowheads="1"/>
          </p:cNvSpPr>
          <p:nvPr/>
        </p:nvSpPr>
        <p:spPr bwMode="auto">
          <a:xfrm>
            <a:off x="155575" y="5312165"/>
            <a:ext cx="6453336"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A Message from Year </a:t>
            </a:r>
            <a:r>
              <a:rPr lang="en-GB" sz="1200" b="1" dirty="0">
                <a:solidFill>
                  <a:srgbClr val="000000"/>
                </a:solidFill>
                <a:latin typeface="Segoe UI Light" panose="020B0502040204020203" pitchFamily="34" charset="0"/>
                <a:ea typeface="Arial Unicode MS" pitchFamily="34" charset="-128"/>
                <a:cs typeface="Segoe UI Light" panose="020B0502040204020203" pitchFamily="34" charset="0"/>
              </a:rPr>
              <a:t>5</a:t>
            </a:r>
            <a:endPar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rPr>
              <a:t>Welcome! We hope that you find the information in this pack useful. If you have any questions after reading this Parent Pack or would like to talk to us about the year ahead, please do let us know so that we can arrange a time to meet with you.</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b="0" i="0" u="none" strike="noStrike" cap="none" normalizeH="0" baseline="0" dirty="0">
              <a:ln>
                <a:noFill/>
              </a:ln>
              <a:effectLst/>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ea typeface="Times New Roman" pitchFamily="18"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a:latin typeface="Segoe UI Light" panose="020B0502040204020203" pitchFamily="34" charset="0"/>
                <a:ea typeface="Times New Roman" pitchFamily="18" charset="0"/>
                <a:cs typeface="Segoe UI Light" panose="020B0502040204020203" pitchFamily="34" charset="0"/>
              </a:rPr>
              <a:t>Some key things for Year 5 children:</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Come prepared to every lesson with pencils, pens and any other stationery you will need.</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You should have your reading record and homework diaries in school every day.</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en-GB" sz="1200" dirty="0">
                <a:latin typeface="Segoe UI Light" panose="020B0502040204020203" pitchFamily="34" charset="0"/>
                <a:ea typeface="Times New Roman" pitchFamily="18" charset="0"/>
                <a:cs typeface="Segoe UI Light" panose="020B0502040204020203" pitchFamily="34" charset="0"/>
              </a:rPr>
              <a:t>Please wear your PE kit to school on a Wednesday and Thursday.</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endParaRPr>
          </a:p>
          <a:p>
            <a:endParaRPr lang="en-GB" sz="1200" dirty="0">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9"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5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10" name="AutoShape 3"/>
          <p:cNvCxnSpPr>
            <a:cxnSpLocks noChangeShapeType="1"/>
          </p:cNvCxnSpPr>
          <p:nvPr/>
        </p:nvCxnSpPr>
        <p:spPr bwMode="auto">
          <a:xfrm flipH="1">
            <a:off x="1844824" y="811104"/>
            <a:ext cx="4838700" cy="0"/>
          </a:xfrm>
          <a:prstGeom prst="straightConnector1">
            <a:avLst/>
          </a:prstGeom>
          <a:noFill/>
          <a:ln w="76200">
            <a:solidFill>
              <a:srgbClr val="FF0000"/>
            </a:solidFill>
            <a:round/>
            <a:headEnd/>
            <a:tailEnd/>
          </a:ln>
        </p:spPr>
      </p:cxnSp>
      <p:graphicFrame>
        <p:nvGraphicFramePr>
          <p:cNvPr id="15" name="Table 14"/>
          <p:cNvGraphicFramePr>
            <a:graphicFrameLocks noGrp="1"/>
          </p:cNvGraphicFramePr>
          <p:nvPr>
            <p:extLst>
              <p:ext uri="{D42A27DB-BD31-4B8C-83A1-F6EECF244321}">
                <p14:modId xmlns:p14="http://schemas.microsoft.com/office/powerpoint/2010/main" val="2855022286"/>
              </p:ext>
            </p:extLst>
          </p:nvPr>
        </p:nvGraphicFramePr>
        <p:xfrm>
          <a:off x="1844823" y="7407787"/>
          <a:ext cx="4052393" cy="805263"/>
        </p:xfrm>
        <a:graphic>
          <a:graphicData uri="http://schemas.openxmlformats.org/drawingml/2006/table">
            <a:tbl>
              <a:tblPr/>
              <a:tblGrid>
                <a:gridCol w="2038203">
                  <a:extLst>
                    <a:ext uri="{9D8B030D-6E8A-4147-A177-3AD203B41FA5}">
                      <a16:colId xmlns:a16="http://schemas.microsoft.com/office/drawing/2014/main" val="20000"/>
                    </a:ext>
                  </a:extLst>
                </a:gridCol>
                <a:gridCol w="2014190">
                  <a:extLst>
                    <a:ext uri="{9D8B030D-6E8A-4147-A177-3AD203B41FA5}">
                      <a16:colId xmlns:a16="http://schemas.microsoft.com/office/drawing/2014/main" val="20001"/>
                    </a:ext>
                  </a:extLst>
                </a:gridCol>
              </a:tblGrid>
              <a:tr h="135758">
                <a:tc>
                  <a:txBody>
                    <a:bodyPr/>
                    <a:lstStyle/>
                    <a:p>
                      <a:pPr algn="ctr">
                        <a:spcAft>
                          <a:spcPts val="0"/>
                        </a:spcAft>
                      </a:pPr>
                      <a:endParaRPr lang="en-GB" sz="1050" b="1"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r>
                        <a:rPr lang="en-GB" sz="1050" b="1" dirty="0">
                          <a:solidFill>
                            <a:schemeClr val="tx1"/>
                          </a:solidFill>
                          <a:latin typeface="Segoe UI Light" panose="020B0502040204020203" pitchFamily="34" charset="0"/>
                          <a:ea typeface="Times New Roman"/>
                          <a:cs typeface="Segoe UI Light" panose="020B0502040204020203" pitchFamily="34" charset="0"/>
                        </a:rPr>
                        <a:t>5PS Class Teachers </a:t>
                      </a:r>
                    </a:p>
                    <a:p>
                      <a:pPr algn="ctr">
                        <a:spcAft>
                          <a:spcPts val="0"/>
                        </a:spcAft>
                      </a:pPr>
                      <a:r>
                        <a:rPr lang="en-GB" sz="1050" b="1" dirty="0">
                          <a:solidFill>
                            <a:schemeClr val="tx1"/>
                          </a:solidFill>
                          <a:latin typeface="Segoe UI Light" panose="020B0502040204020203" pitchFamily="34" charset="0"/>
                          <a:ea typeface="Times New Roman"/>
                          <a:cs typeface="Segoe UI Light" panose="020B0502040204020203" pitchFamily="34" charset="0"/>
                        </a:rPr>
                        <a:t>Mrs Paveley and Mrs Springford</a:t>
                      </a:r>
                    </a:p>
                    <a:p>
                      <a:pPr algn="ctr">
                        <a:spcAft>
                          <a:spcPts val="0"/>
                        </a:spcAft>
                      </a:pPr>
                      <a:r>
                        <a:rPr lang="en-GB" sz="1050" b="1" dirty="0">
                          <a:solidFill>
                            <a:schemeClr val="tx1"/>
                          </a:solidFill>
                          <a:latin typeface="Segoe UI Light" panose="020B0502040204020203" pitchFamily="34" charset="0"/>
                          <a:ea typeface="Times New Roman"/>
                          <a:cs typeface="Segoe UI Light" panose="020B0502040204020203" pitchFamily="34" charset="0"/>
                        </a:rPr>
                        <a:t> </a:t>
                      </a:r>
                      <a:r>
                        <a:rPr lang="en-GB" sz="1050" dirty="0">
                          <a:solidFill>
                            <a:srgbClr val="00B0F0"/>
                          </a:solidFill>
                          <a:latin typeface="Segoe UI Light" panose="020B0502040204020203" pitchFamily="34" charset="0"/>
                          <a:ea typeface="Times New Roman"/>
                          <a:cs typeface="Segoe UI Light" panose="020B0502040204020203" pitchFamily="34" charset="0"/>
                        </a:rPr>
                        <a:t>   </a:t>
                      </a:r>
                      <a:endParaRPr lang="en-GB" dirty="0">
                        <a:latin typeface="Segoe UI Light" panose="020B0502040204020203" pitchFamily="34" charset="0"/>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325203">
                <a:tc>
                  <a:txBody>
                    <a:bodyPr/>
                    <a:lstStyle/>
                    <a:p>
                      <a:pPr algn="ctr">
                        <a:spcAft>
                          <a:spcPts val="0"/>
                        </a:spcAft>
                      </a:pPr>
                      <a:endParaRPr lang="en-GB" sz="1050" b="1" baseline="0" dirty="0">
                        <a:latin typeface="Segoe UI Light" panose="020B0502040204020203" pitchFamily="34" charset="0"/>
                        <a:ea typeface="Times New Roman"/>
                        <a:cs typeface="Segoe UI Light" panose="020B0502040204020203" pitchFamily="34" charset="0"/>
                      </a:endParaRPr>
                    </a:p>
                    <a:p>
                      <a:pPr algn="ctr">
                        <a:spcAft>
                          <a:spcPts val="0"/>
                        </a:spcAft>
                      </a:pPr>
                      <a:r>
                        <a:rPr lang="en-GB" sz="1050" b="1" dirty="0">
                          <a:latin typeface="Segoe UI Light" panose="020B0502040204020203" pitchFamily="34" charset="0"/>
                          <a:ea typeface="Times New Roman"/>
                          <a:cs typeface="Segoe UI Light" panose="020B0502040204020203" pitchFamily="34" charset="0"/>
                        </a:rPr>
                        <a:t>                                                   </a:t>
                      </a:r>
                      <a:endParaRPr lang="en-GB" sz="105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1" dirty="0">
                        <a:solidFill>
                          <a:schemeClr val="tx1"/>
                        </a:solidFill>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13314" name="AutoShape 2" descr="https://attachments.office.net/owa/h.slade@lentrise.bucks.sch.uk/service.svc/s/GetAttachmentThumbnail?id=AAMkADlkMGExZDBjLWRlNGMtNDZlZS04MDUyLTZhZGU2MGZlMzE4MQBGAAAAAACNsCwWbfv3QYPlaOjByGCSBwCSKof66Q%2FMTI8z4%2BBo3GKGAAAAAAENAADB8RWZhrxSTImVRmVTm%2FfzAAI0EThYAAABEgAQAJdNIC305D9DluodDJejVyk%3D&amp;thumbnailType=2&amp;owa=outlook.office.com&amp;scriptVer=2019062302.04&amp;X-OWA-CANARY=3nlIiWxflkKY38kONOG9nGCkrb8l_tYYiaeEQUbXaLRGyWjcDAdshYG2bqdwB4N_Vhu9_wTjPCw.&amp;token=eyJhbGciOiJSUzI1NiIsImtpZCI6IjA2MDBGOUY2NzQ2MjA3MzdFNzM0MDRFMjg3QzQ1QTgxOENCN0NFQjgiLCJ4NXQiOiJCZ0Q1OW5SaUJ6Zm5OQVRpaDhSYWdZeTN6cmciLCJ0eXAiOiJKV1QifQ.eyJ2ZXIiOiJFeGNoYW5nZS5DYWxsYmFjay5WMSIsImFwcGN0eHNlbmRlciI6Ik93YURvd25sb2FkQGFlYTI5OTE5LTU5MTYtNDU0MC04ZGVmLTlhM2QxM2ZmMGFmYyIsImFwcGN0eCI6IntcIm1zZXhjaHByb3RcIjpcIm93YVwiLFwicHJpbWFyeXNpZFwiOlwiUy0xLTUtMjEtMjc0MzE3NTcwNy0zNjkzOTIxODYwLTEwNTQyMjQzMjgtMTQzMjcyN1wiLFwicHVpZFwiOlwiMTE1MzkwNjY2MDczNDM2NTMxMVwiLFwib2lkXCI6XCJmZTBjYzYyMC1jNjAyLTRkOWYtODk0Yi1iYmU1NmI1MWM4M2ZcIixcInNjb3BlXCI6XCJPd2FEb3dubG9hZFwifSIsIm5iZiI6MTU2MTk4NjU2OSwiZXhwIjoxNTYxOTg3MTY5LCJpc3MiOiIwMDAwMDAwMi0wMDAwLTBmZjEtY2UwMC0wMDAwMDAwMDAwMDBAYWVhMjk5MTktNTkxNi00NTQwLThkZWYtOWEzZDEzZmYwYWZjIiwiYXVkIjoiMDAwMDAwMDItMDAwMC0wZmYxLWNlMDAtMDAwMDAwMDAwMDAwL2F0dGFjaG1lbnRzLm9mZmljZS5uZXRAYWVhMjk5MTktNTkxNi00NTQwLThkZWYtOWEzZDEzZmYwYWZjIn0.co5DKKCk5DP2vXQ7ON3H7JdanUtUWpuG1Jb3xN4ETyUZ6FI2hZG5fCQPo8A7ssLTg6qLsPujJyIPvMVhd2f_4xkLSMJrQgLZ3XYg4LCcsjDDDfAAnYXOuNeMmvHZbemmizqR0pLzs4SebHpHJRXQ-VrG7dixXD6lnGcdpfpGYTjHAESmVTkvc-x6XnDVu8rF5Jmuv_NjHQW3BrWuIeVCQ6zSS-d-7osRZ9peHzGNzYJ0y3FwdbHlvGJwO4zMR4gBtY2W7qEOglbEEqMFwxDClLwdSLhW1ucWycmLRVBJTdekQH4slYgcEl8x8mHqao-nX9HLayaqmkrlvd9iQDXYoQ&amp;animation=tr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005" y="7872490"/>
            <a:ext cx="854725" cy="1139634"/>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9107" y="7866969"/>
            <a:ext cx="856480" cy="1141974"/>
          </a:xfrm>
          <a:prstGeom prst="rect">
            <a:avLst/>
          </a:prstGeom>
        </p:spPr>
      </p:pic>
      <p:sp>
        <p:nvSpPr>
          <p:cNvPr id="6" name="TextBox 5">
            <a:extLst>
              <a:ext uri="{FF2B5EF4-FFF2-40B4-BE49-F238E27FC236}">
                <a16:creationId xmlns:a16="http://schemas.microsoft.com/office/drawing/2014/main" id="{040989EA-1B51-EE4B-A7B7-0847E243FADA}"/>
              </a:ext>
            </a:extLst>
          </p:cNvPr>
          <p:cNvSpPr txBox="1"/>
          <p:nvPr/>
        </p:nvSpPr>
        <p:spPr>
          <a:xfrm>
            <a:off x="431895" y="7358062"/>
            <a:ext cx="1412928"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b="1" dirty="0">
                <a:latin typeface="Segoe UI Light" panose="020B0502040204020203" pitchFamily="34" charset="0"/>
                <a:cs typeface="Segoe UI Light" panose="020B0502040204020203" pitchFamily="34" charset="0"/>
              </a:rPr>
              <a:t>5K Class Teacher </a:t>
            </a:r>
            <a:endParaRPr lang="en-US" b="1" dirty="0">
              <a:latin typeface="Segoe UI Light" panose="020B0502040204020203" pitchFamily="34" charset="0"/>
              <a:cs typeface="Segoe UI Light" panose="020B0502040204020203" pitchFamily="34" charset="0"/>
            </a:endParaRPr>
          </a:p>
          <a:p>
            <a:pPr algn="ctr"/>
            <a:r>
              <a:rPr lang="en-GB" sz="1050" b="1" dirty="0">
                <a:latin typeface="Segoe UI Light" panose="020B0502040204020203" pitchFamily="34" charset="0"/>
                <a:cs typeface="Segoe UI Light" panose="020B0502040204020203" pitchFamily="34" charset="0"/>
              </a:rPr>
              <a:t>Mrs Kapica</a:t>
            </a:r>
          </a:p>
        </p:txBody>
      </p:sp>
      <p:sp>
        <p:nvSpPr>
          <p:cNvPr id="7" name="TextBox 6">
            <a:extLst>
              <a:ext uri="{FF2B5EF4-FFF2-40B4-BE49-F238E27FC236}">
                <a16:creationId xmlns:a16="http://schemas.microsoft.com/office/drawing/2014/main" id="{A6C109EE-6959-9EF5-1924-23EE7D449FF6}"/>
              </a:ext>
            </a:extLst>
          </p:cNvPr>
          <p:cNvSpPr txBox="1"/>
          <p:nvPr/>
        </p:nvSpPr>
        <p:spPr>
          <a:xfrm>
            <a:off x="1730133" y="7283677"/>
            <a:ext cx="1954754"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050" b="1" dirty="0">
                <a:latin typeface="Trebuchet MS"/>
                <a:cs typeface="Calibri"/>
              </a:rPr>
              <a:t>Phase Leader</a:t>
            </a:r>
          </a:p>
          <a:p>
            <a:pPr algn="ctr"/>
            <a:r>
              <a:rPr lang="en-GB" sz="1050" b="1" dirty="0">
                <a:latin typeface="Trebuchet MS"/>
                <a:cs typeface="Calibri"/>
              </a:rPr>
              <a:t>Mrs Joyce</a:t>
            </a:r>
          </a:p>
        </p:txBody>
      </p:sp>
      <p:pic>
        <p:nvPicPr>
          <p:cNvPr id="8" name="Picture 7">
            <a:extLst>
              <a:ext uri="{FF2B5EF4-FFF2-40B4-BE49-F238E27FC236}">
                <a16:creationId xmlns:a16="http://schemas.microsoft.com/office/drawing/2014/main" id="{7ABF2363-8787-53B1-2CBD-6E94E50BD0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25245" y="7841109"/>
            <a:ext cx="895271" cy="1193695"/>
          </a:xfrm>
          <a:prstGeom prst="rect">
            <a:avLst/>
          </a:prstGeom>
        </p:spPr>
      </p:pic>
      <p:pic>
        <p:nvPicPr>
          <p:cNvPr id="16" name="Picture 15">
            <a:extLst>
              <a:ext uri="{FF2B5EF4-FFF2-40B4-BE49-F238E27FC236}">
                <a16:creationId xmlns:a16="http://schemas.microsoft.com/office/drawing/2014/main" id="{FB0EB4A1-6D4D-4799-CACE-5D0BA9E3BEB2}"/>
              </a:ext>
            </a:extLst>
          </p:cNvPr>
          <p:cNvPicPr>
            <a:picLocks noChangeAspect="1"/>
          </p:cNvPicPr>
          <p:nvPr/>
        </p:nvPicPr>
        <p:blipFill>
          <a:blip r:embed="rId5"/>
          <a:stretch>
            <a:fillRect/>
          </a:stretch>
        </p:blipFill>
        <p:spPr>
          <a:xfrm>
            <a:off x="908723" y="4753175"/>
            <a:ext cx="5112562" cy="55899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06114" y="7866969"/>
            <a:ext cx="856480" cy="114197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CURRICULUM</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855348"/>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60648" y="1220723"/>
            <a:ext cx="638132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 to a suitable museum, etc. </a:t>
            </a:r>
            <a:endParaRPr kumimoji="0" lang="en-GB" sz="20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6" name="Rectangle 2"/>
          <p:cNvSpPr>
            <a:spLocks noChangeArrowheads="1"/>
          </p:cNvSpPr>
          <p:nvPr/>
        </p:nvSpPr>
        <p:spPr bwMode="auto">
          <a:xfrm>
            <a:off x="188640" y="8120717"/>
            <a:ext cx="645333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a:latin typeface="Segoe UI Light" panose="020B0502040204020203" pitchFamily="34" charset="0"/>
                <a:cs typeface="Segoe UI Light" panose="020B0502040204020203" pitchFamily="34" charset="0"/>
              </a:rPr>
              <a:t>Each year group will take part in Educational visits designed to enhance the children's learning of the curriculum. Visits may change from year to year but last year, Year 5 visited Ufton Court and the Winchester Science Museum.</a:t>
            </a:r>
            <a:endParaRPr kumimoji="0" lang="en-GB"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732299726"/>
              </p:ext>
            </p:extLst>
          </p:nvPr>
        </p:nvGraphicFramePr>
        <p:xfrm>
          <a:off x="260648" y="2267744"/>
          <a:ext cx="6156166" cy="5041672"/>
        </p:xfrm>
        <a:graphic>
          <a:graphicData uri="http://schemas.openxmlformats.org/drawingml/2006/table">
            <a:tbl>
              <a:tblPr/>
              <a:tblGrid>
                <a:gridCol w="576063">
                  <a:extLst>
                    <a:ext uri="{9D8B030D-6E8A-4147-A177-3AD203B41FA5}">
                      <a16:colId xmlns:a16="http://schemas.microsoft.com/office/drawing/2014/main" val="20000"/>
                    </a:ext>
                  </a:extLst>
                </a:gridCol>
                <a:gridCol w="1797614">
                  <a:extLst>
                    <a:ext uri="{9D8B030D-6E8A-4147-A177-3AD203B41FA5}">
                      <a16:colId xmlns:a16="http://schemas.microsoft.com/office/drawing/2014/main" val="20001"/>
                    </a:ext>
                  </a:extLst>
                </a:gridCol>
                <a:gridCol w="1891047">
                  <a:extLst>
                    <a:ext uri="{9D8B030D-6E8A-4147-A177-3AD203B41FA5}">
                      <a16:colId xmlns:a16="http://schemas.microsoft.com/office/drawing/2014/main" val="20003"/>
                    </a:ext>
                  </a:extLst>
                </a:gridCol>
                <a:gridCol w="1891442">
                  <a:extLst>
                    <a:ext uri="{9D8B030D-6E8A-4147-A177-3AD203B41FA5}">
                      <a16:colId xmlns:a16="http://schemas.microsoft.com/office/drawing/2014/main" val="20005"/>
                    </a:ext>
                  </a:extLst>
                </a:gridCol>
              </a:tblGrid>
              <a:tr h="367893">
                <a:tc>
                  <a:txBody>
                    <a:bodyPr/>
                    <a:lstStyle/>
                    <a:p>
                      <a:pPr algn="ctr">
                        <a:lnSpc>
                          <a:spcPct val="107000"/>
                        </a:lnSpc>
                        <a:spcAft>
                          <a:spcPts val="0"/>
                        </a:spcAft>
                      </a:pPr>
                      <a:r>
                        <a:rPr lang="en-GB" sz="800" b="1">
                          <a:latin typeface="Segoe UI Light" panose="020B0502040204020203" pitchFamily="34" charset="0"/>
                          <a:ea typeface="Calibri"/>
                          <a:cs typeface="Segoe UI Light" panose="020B0502040204020203" pitchFamily="34" charset="0"/>
                        </a:rPr>
                        <a:t>Year 5</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b="1" dirty="0">
                          <a:solidFill>
                            <a:schemeClr val="bg1"/>
                          </a:solidFill>
                          <a:latin typeface="Segoe UI Light" panose="020B0502040204020203" pitchFamily="34" charset="0"/>
                          <a:ea typeface="Calibri"/>
                          <a:cs typeface="Segoe UI Light" panose="020B0502040204020203" pitchFamily="34" charset="0"/>
                        </a:rPr>
                        <a:t>Autumn Term</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ctr">
                        <a:lnSpc>
                          <a:spcPct val="107000"/>
                        </a:lnSpc>
                        <a:spcAft>
                          <a:spcPts val="0"/>
                        </a:spcAft>
                      </a:pPr>
                      <a:r>
                        <a:rPr lang="en-GB" sz="800" b="1">
                          <a:latin typeface="Segoe UI Light" panose="020B0502040204020203" pitchFamily="34" charset="0"/>
                          <a:ea typeface="Calibri"/>
                          <a:cs typeface="Segoe UI Light" panose="020B0502040204020203" pitchFamily="34" charset="0"/>
                        </a:rPr>
                        <a:t>Spring Term</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lnSpc>
                          <a:spcPct val="107000"/>
                        </a:lnSpc>
                        <a:spcAft>
                          <a:spcPts val="0"/>
                        </a:spcAft>
                      </a:pPr>
                      <a:r>
                        <a:rPr lang="en-GB" sz="800" b="1">
                          <a:latin typeface="Segoe UI Light" panose="020B0502040204020203" pitchFamily="34" charset="0"/>
                          <a:ea typeface="Calibri"/>
                          <a:cs typeface="Segoe UI Light" panose="020B0502040204020203" pitchFamily="34" charset="0"/>
                        </a:rPr>
                        <a:t>Summer Term</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364401">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Topic name</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b="1">
                          <a:latin typeface="Segoe UI Light" panose="020B0502040204020203" pitchFamily="34" charset="0"/>
                          <a:ea typeface="Calibri"/>
                          <a:cs typeface="Segoe UI Light" panose="020B0502040204020203" pitchFamily="34" charset="0"/>
                        </a:rPr>
                        <a:t>WWII</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dirty="0">
                          <a:latin typeface="Segoe UI Light" panose="020B0502040204020203" pitchFamily="34" charset="0"/>
                          <a:ea typeface="Calibri"/>
                          <a:cs typeface="Segoe UI Light" panose="020B0502040204020203" pitchFamily="34" charset="0"/>
                        </a:rPr>
                        <a:t>OUT OF THIS WORLD</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b="1" dirty="0">
                          <a:latin typeface="Segoe UI Light" panose="020B0502040204020203" pitchFamily="34" charset="0"/>
                          <a:ea typeface="Calibri"/>
                          <a:cs typeface="Segoe UI Light" panose="020B0502040204020203" pitchFamily="34" charset="0"/>
                        </a:rPr>
                        <a:t>ANCIENT CIVILISATIONS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4401">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Text</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Letters from the Lighthouse</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Hidden Figures/Cosmic</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The Odyssey and The </a:t>
                      </a:r>
                      <a:r>
                        <a:rPr lang="en-GB" sz="800" dirty="0" err="1">
                          <a:latin typeface="Segoe UI Light" panose="020B0502040204020203" pitchFamily="34" charset="0"/>
                          <a:ea typeface="Calibri"/>
                          <a:cs typeface="Segoe UI Light" panose="020B0502040204020203" pitchFamily="34" charset="0"/>
                        </a:rPr>
                        <a:t>Illiad</a:t>
                      </a:r>
                      <a:endParaRPr lang="en-GB" sz="800" dirty="0">
                        <a:latin typeface="Segoe UI Light" panose="020B0502040204020203" pitchFamily="34" charset="0"/>
                        <a:ea typeface="Calibri"/>
                        <a:cs typeface="Segoe UI Light" panose="020B0502040204020203" pitchFamily="34" charset="0"/>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73623">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Science</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171450" indent="-171450" algn="ctr">
                        <a:lnSpc>
                          <a:spcPct val="107000"/>
                        </a:lnSpc>
                        <a:spcAft>
                          <a:spcPts val="0"/>
                        </a:spcAft>
                        <a:buFont typeface="Arial"/>
                        <a:buChar char="•"/>
                      </a:pPr>
                      <a:r>
                        <a:rPr lang="en-GB" sz="800">
                          <a:latin typeface="Segoe UI Light" panose="020B0502040204020203" pitchFamily="34" charset="0"/>
                          <a:ea typeface="Calibri"/>
                          <a:cs typeface="Segoe UI Light" panose="020B0502040204020203" pitchFamily="34" charset="0"/>
                        </a:rPr>
                        <a:t>Forces – air resistance, friction</a:t>
                      </a:r>
                    </a:p>
                    <a:p>
                      <a:pPr marL="171450" lvl="0" indent="-171450" algn="ctr">
                        <a:lnSpc>
                          <a:spcPct val="107000"/>
                        </a:lnSpc>
                        <a:spcAft>
                          <a:spcPts val="0"/>
                        </a:spcAft>
                        <a:buFont typeface="Arial"/>
                        <a:buChar char="•"/>
                      </a:pPr>
                      <a:r>
                        <a:rPr lang="en-GB" sz="800">
                          <a:latin typeface="Segoe UI Light" panose="020B0502040204020203" pitchFamily="34" charset="0"/>
                          <a:cs typeface="Segoe UI Light" panose="020B0502040204020203" pitchFamily="34" charset="0"/>
                        </a:rPr>
                        <a:t>Reversible and irreversible changes</a:t>
                      </a:r>
                    </a:p>
                    <a:p>
                      <a:pPr marL="171450" lvl="0" indent="-171450" algn="ctr">
                        <a:lnSpc>
                          <a:spcPct val="107000"/>
                        </a:lnSpc>
                        <a:spcAft>
                          <a:spcPts val="0"/>
                        </a:spcAft>
                        <a:buFont typeface="Arial"/>
                        <a:buChar char="•"/>
                      </a:pPr>
                      <a:r>
                        <a:rPr lang="en-GB" sz="800">
                          <a:latin typeface="Segoe UI Light" panose="020B0502040204020203" pitchFamily="34" charset="0"/>
                          <a:cs typeface="Segoe UI Light" panose="020B0502040204020203" pitchFamily="34" charset="0"/>
                        </a:rPr>
                        <a:t>Humans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Lifecycles</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Materials</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Forces - gravity</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Living things – plant reproduction</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Rainforests and habitats</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Mechanisms – levers and pulleys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3623">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ICT</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Computer systems and networks</a:t>
                      </a:r>
                    </a:p>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Video production</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Programming</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Data and information</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Creating media</a:t>
                      </a:r>
                    </a:p>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Programming</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3623">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History</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a:latin typeface="Segoe UI Light" panose="020B0502040204020203" pitchFamily="34" charset="0"/>
                          <a:ea typeface="Calibri"/>
                          <a:cs typeface="Segoe UI Light" panose="020B0502040204020203" pitchFamily="34" charset="0"/>
                        </a:rPr>
                        <a:t>World War 2</a:t>
                      </a:r>
                    </a:p>
                    <a:p>
                      <a:pPr lvl="0" algn="ctr">
                        <a:lnSpc>
                          <a:spcPct val="107000"/>
                        </a:lnSpc>
                        <a:spcAft>
                          <a:spcPts val="0"/>
                        </a:spcAft>
                        <a:buNone/>
                      </a:pPr>
                      <a:r>
                        <a:rPr lang="en-GB" sz="800">
                          <a:latin typeface="Segoe UI Light" panose="020B0502040204020203" pitchFamily="34" charset="0"/>
                          <a:ea typeface="Calibri"/>
                          <a:cs typeface="Segoe UI Light" panose="020B0502040204020203" pitchFamily="34" charset="0"/>
                        </a:rPr>
                        <a:t>Land Girls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History of space travel</a:t>
                      </a:r>
                    </a:p>
                    <a:p>
                      <a:pPr lvl="0" algn="ctr">
                        <a:lnSpc>
                          <a:spcPct val="107000"/>
                        </a:lnSpc>
                        <a:spcAft>
                          <a:spcPts val="0"/>
                        </a:spcAft>
                        <a:buNone/>
                      </a:pPr>
                      <a:r>
                        <a:rPr lang="en-GB" sz="800" dirty="0">
                          <a:latin typeface="Segoe UI Light" panose="020B0502040204020203" pitchFamily="34" charset="0"/>
                          <a:ea typeface="Calibri"/>
                          <a:cs typeface="Segoe UI Light" panose="020B0502040204020203" pitchFamily="34" charset="0"/>
                        </a:rPr>
                        <a:t>The Space Race</a:t>
                      </a:r>
                    </a:p>
                    <a:p>
                      <a:pPr lvl="0" algn="ctr">
                        <a:lnSpc>
                          <a:spcPct val="107000"/>
                        </a:lnSpc>
                        <a:spcAft>
                          <a:spcPts val="0"/>
                        </a:spcAft>
                        <a:buNone/>
                      </a:pPr>
                      <a:r>
                        <a:rPr lang="en-GB" sz="800" dirty="0">
                          <a:latin typeface="Segoe UI Light" panose="020B0502040204020203" pitchFamily="34" charset="0"/>
                          <a:ea typeface="Calibri"/>
                          <a:cs typeface="Segoe UI Light" panose="020B0502040204020203" pitchFamily="34" charset="0"/>
                        </a:rPr>
                        <a:t>Medieval Britain</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Ancient Greek legacies</a:t>
                      </a:r>
                    </a:p>
                    <a:p>
                      <a:pPr lvl="0" algn="ctr">
                        <a:lnSpc>
                          <a:spcPct val="107000"/>
                        </a:lnSpc>
                        <a:spcAft>
                          <a:spcPts val="0"/>
                        </a:spcAft>
                        <a:buNone/>
                      </a:pPr>
                      <a:r>
                        <a:rPr lang="en-GB" sz="800" dirty="0">
                          <a:latin typeface="Segoe UI Light" panose="020B0502040204020203" pitchFamily="34" charset="0"/>
                          <a:ea typeface="Calibri"/>
                          <a:cs typeface="Segoe UI Light" panose="020B0502040204020203" pitchFamily="34" charset="0"/>
                        </a:rPr>
                        <a:t>Mayans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98164">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Geography</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171450" indent="-171450" algn="ctr">
                        <a:lnSpc>
                          <a:spcPct val="107000"/>
                        </a:lnSpc>
                        <a:spcAft>
                          <a:spcPts val="0"/>
                        </a:spcAft>
                        <a:buFont typeface="Arial"/>
                        <a:buChar char="•"/>
                      </a:pPr>
                      <a:r>
                        <a:rPr lang="en-GB" sz="800">
                          <a:latin typeface="Segoe UI Light" panose="020B0502040204020203" pitchFamily="34" charset="0"/>
                          <a:ea typeface="Calibri"/>
                          <a:cs typeface="Segoe UI Light" panose="020B0502040204020203" pitchFamily="34" charset="0"/>
                        </a:rPr>
                        <a:t>European study (UK, France and Germany)</a:t>
                      </a:r>
                      <a:endParaRPr lang="en-US">
                        <a:latin typeface="Segoe UI Light" panose="020B0502040204020203" pitchFamily="34" charset="0"/>
                        <a:cs typeface="Segoe UI Light" panose="020B0502040204020203" pitchFamily="34" charset="0"/>
                      </a:endParaRPr>
                    </a:p>
                    <a:p>
                      <a:pPr marL="171450" lvl="0" indent="-171450" algn="ctr">
                        <a:lnSpc>
                          <a:spcPct val="107000"/>
                        </a:lnSpc>
                        <a:spcAft>
                          <a:spcPts val="0"/>
                        </a:spcAft>
                        <a:buFont typeface="Arial"/>
                        <a:buChar char="•"/>
                      </a:pPr>
                      <a:r>
                        <a:rPr lang="en-GB" sz="800">
                          <a:latin typeface="Segoe UI Light" panose="020B0502040204020203" pitchFamily="34" charset="0"/>
                          <a:ea typeface="Calibri"/>
                          <a:cs typeface="Segoe UI Light" panose="020B0502040204020203" pitchFamily="34" charset="0"/>
                        </a:rPr>
                        <a:t>World study ( Japan, USA – Pearl Harbour)</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Earth – longitude, latitude, time zones</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British geography – counties, mountains, rivers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Biomes/climate zones</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North American study (Mexico, Guatemala)</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European study (Greece)</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4401">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DT</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Textiles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Construction</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Food</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64401">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Art</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Portraits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Roy Lichtenstein</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Paul Nash</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Henri Rousseau</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64401">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Music</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Musical focus</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Performance</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Musical focus: </a:t>
                      </a:r>
                      <a:endParaRPr lang="en-US" dirty="0">
                        <a:latin typeface="Segoe UI Light" panose="020B0502040204020203" pitchFamily="34" charset="0"/>
                        <a:cs typeface="Segoe UI Light" panose="020B0502040204020203" pitchFamily="34" charset="0"/>
                      </a:endParaRP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Listening to sounds</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Composition</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Musical focus:</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Beat</a:t>
                      </a:r>
                    </a:p>
                    <a:p>
                      <a:pPr marL="171450" lvl="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Structure</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64401">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R.E</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Community</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Place of worship</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Sacred texts</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Rights of Passage</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ctr">
                        <a:lnSpc>
                          <a:spcPct val="107000"/>
                        </a:lnSpc>
                        <a:spcAft>
                          <a:spcPts val="0"/>
                        </a:spcAft>
                        <a:buFont typeface="Arial"/>
                        <a:buChar char="•"/>
                      </a:pPr>
                      <a:r>
                        <a:rPr lang="en-GB" sz="800" dirty="0">
                          <a:latin typeface="Segoe UI Light" panose="020B0502040204020203" pitchFamily="34" charset="0"/>
                          <a:ea typeface="Calibri"/>
                          <a:cs typeface="Segoe UI Light" panose="020B0502040204020203" pitchFamily="34" charset="0"/>
                        </a:rPr>
                        <a:t>Right and wrong</a:t>
                      </a:r>
                    </a:p>
                    <a:p>
                      <a:pPr marL="171450" lvl="0" indent="-171450" algn="ctr">
                        <a:lnSpc>
                          <a:spcPct val="107000"/>
                        </a:lnSpc>
                        <a:spcAft>
                          <a:spcPts val="0"/>
                        </a:spcAft>
                        <a:buFont typeface="Arial"/>
                        <a:buChar char="•"/>
                      </a:pPr>
                      <a:r>
                        <a:rPr lang="en-GB" sz="800" dirty="0">
                          <a:latin typeface="Segoe UI Light" panose="020B0502040204020203" pitchFamily="34" charset="0"/>
                          <a:cs typeface="Segoe UI Light" panose="020B0502040204020203" pitchFamily="34" charset="0"/>
                        </a:rPr>
                        <a:t>Natural World</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622704">
                <a:tc>
                  <a:txBody>
                    <a:bodyPr/>
                    <a:lstStyle/>
                    <a:p>
                      <a:pPr algn="l">
                        <a:lnSpc>
                          <a:spcPct val="107000"/>
                        </a:lnSpc>
                        <a:spcAft>
                          <a:spcPts val="0"/>
                        </a:spcAft>
                      </a:pPr>
                      <a:r>
                        <a:rPr lang="en-GB" sz="800" b="1">
                          <a:latin typeface="Segoe UI Light" panose="020B0502040204020203" pitchFamily="34" charset="0"/>
                          <a:ea typeface="Calibri"/>
                          <a:cs typeface="Segoe UI Light" panose="020B0502040204020203" pitchFamily="34" charset="0"/>
                        </a:rPr>
                        <a:t>P.E</a:t>
                      </a:r>
                    </a:p>
                  </a:txBody>
                  <a:tcPr marL="31652" marR="3165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REAL P.E</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Throwing and catching</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Balances</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Striking, attack and defence</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Sequences</a:t>
                      </a:r>
                    </a:p>
                    <a:p>
                      <a:pPr lvl="0" algn="ctr">
                        <a:lnSpc>
                          <a:spcPct val="107000"/>
                        </a:lnSpc>
                        <a:spcAft>
                          <a:spcPts val="0"/>
                        </a:spcAft>
                        <a:buNone/>
                      </a:pPr>
                      <a:endParaRPr lang="en-GB" sz="800" dirty="0">
                        <a:latin typeface="Segoe UI Light" panose="020B0502040204020203" pitchFamily="34" charset="0"/>
                        <a:cs typeface="Segoe UI Light" panose="020B0502040204020203" pitchFamily="34" charset="0"/>
                      </a:endParaRP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REAL P.E</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Throwing and catching</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Dance</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Striking</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Circuits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800" dirty="0">
                          <a:latin typeface="Segoe UI Light" panose="020B0502040204020203" pitchFamily="34" charset="0"/>
                          <a:ea typeface="Calibri"/>
                          <a:cs typeface="Segoe UI Light" panose="020B0502040204020203" pitchFamily="34" charset="0"/>
                        </a:rPr>
                        <a:t>REAL P.E</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Striking and fielding</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Rounders and cricket</a:t>
                      </a:r>
                    </a:p>
                    <a:p>
                      <a:pPr lvl="0" algn="ctr">
                        <a:lnSpc>
                          <a:spcPct val="107000"/>
                        </a:lnSpc>
                        <a:spcAft>
                          <a:spcPts val="0"/>
                        </a:spcAft>
                        <a:buNone/>
                      </a:pPr>
                      <a:r>
                        <a:rPr lang="en-GB" sz="800" dirty="0">
                          <a:latin typeface="Segoe UI Light" panose="020B0502040204020203" pitchFamily="34" charset="0"/>
                          <a:cs typeface="Segoe UI Light" panose="020B0502040204020203" pitchFamily="34" charset="0"/>
                        </a:rPr>
                        <a:t>Athletics</a:t>
                      </a:r>
                    </a:p>
                  </a:txBody>
                  <a:tcPr marL="31652" marR="3165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a:solidFill>
                  <a:srgbClr val="FF0000"/>
                </a:solidFill>
                <a:latin typeface="Segoe UI Light" panose="020B0502040204020203" pitchFamily="34" charset="0"/>
                <a:cs typeface="Segoe UI Light" panose="020B0502040204020203" pitchFamily="34" charset="0"/>
              </a:rPr>
              <a:t>ATTENDANCE AND PUNCTUALITY</a:t>
            </a:r>
            <a:endParaRPr kumimoji="0" lang="en-GB" sz="24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17409" name="Rectangle 1"/>
          <p:cNvSpPr>
            <a:spLocks noChangeArrowheads="1"/>
          </p:cNvSpPr>
          <p:nvPr/>
        </p:nvSpPr>
        <p:spPr bwMode="auto">
          <a:xfrm>
            <a:off x="260648" y="1074967"/>
            <a:ext cx="6381328"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As parents you all have a legal responsibility to make sure that your child attends school every day. If your child is going to be absent from school please log the reason via the ParentMail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absence portal on the </a:t>
            </a:r>
            <a:r>
              <a:rPr lang="en-GB" sz="1200" u="sng" dirty="0">
                <a:solidFill>
                  <a:srgbClr val="000000"/>
                </a:solidFill>
                <a:latin typeface="Segoe UI Light" panose="020B0502040204020203" pitchFamily="34" charset="0"/>
                <a:ea typeface="Trebuchet MS" pitchFamily="34" charset="0"/>
                <a:cs typeface="Segoe UI Light" panose="020B0502040204020203" pitchFamily="34" charset="0"/>
              </a:rPr>
              <a:t>first day</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of their absence</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This is important, as we will be contacting parents if a child is not at school and no reason has been given. Parents may be asked to provide medical evidence</a:t>
            </a:r>
            <a:r>
              <a:rPr kumimoji="0" lang="en-GB" sz="120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in the form of an appointment card or prescription where there are repeated absences due to reported illness. </a:t>
            </a:r>
          </a:p>
          <a:p>
            <a:pPr lvl="0" algn="just" fontAlgn="base">
              <a:spcBef>
                <a:spcPct val="0"/>
              </a:spcBef>
              <a:spcAft>
                <a:spcPct val="0"/>
              </a:spcAft>
            </a:pPr>
            <a:endParaRPr kumimoji="0" lang="en-GB" sz="120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Regular attendance and punctuality is </a:t>
            </a: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fundamental</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to enabling your child to achieve the highest levels of attainment. We ensure </a:t>
            </a:r>
            <a:r>
              <a:rPr kumimoji="0" lang="en-GB" sz="1200"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all</a:t>
            </a:r>
            <a:r>
              <a:rPr kumimoji="0" lang="en-GB" sz="1200" i="0"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children are aware of the importance of attendance and punctuality.</a:t>
            </a:r>
            <a:r>
              <a:rPr kumimoji="0" lang="en-GB" sz="120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p>
          <a:p>
            <a:pPr algn="just" eaLnBrk="0" fontAlgn="base" hangingPunct="0">
              <a:spcBef>
                <a:spcPct val="0"/>
              </a:spcBef>
              <a:spcAft>
                <a:spcPct val="0"/>
              </a:spcAft>
            </a:pPr>
            <a:endParaRPr kumimoji="0" lang="en-GB" sz="120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cs typeface="Segoe UI Light" panose="020B0502040204020203" pitchFamily="34" charset="0"/>
              </a:rPr>
              <a:t>The attendance target set by the Governing Body for 2024-2024 is 96%. We expect ALL children to achieve this.​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If your child is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too</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unwell to come to school, or has a medical appointment, please log the reason</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via our ParentMail absence portal.</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To help you, the NHS has compiled a list of guidelines about how long children should be kept off school when they have a common illnesses: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hlinkClick r:id="rId2"/>
              </a:rPr>
              <a:t>https://www.nhs.uk/Livewell/Yourchildatschool/Pages/Illness.aspx</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r>
            <a:b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b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The playground gates will open at 8:55am and close at 9:15am. </a:t>
            </a:r>
            <a:r>
              <a:rPr lang="en-GB" sz="1200" dirty="0">
                <a:solidFill>
                  <a:srgbClr val="000000"/>
                </a:solidFill>
                <a:latin typeface="Segoe UI Light" panose="020B0502040204020203" pitchFamily="34" charset="0"/>
                <a:ea typeface="Times New Roman" pitchFamily="18" charset="0"/>
                <a:cs typeface="Segoe UI Light" panose="020B0502040204020203" pitchFamily="34" charset="0"/>
              </a:rPr>
              <a:t>Your child may come into school between these times and head straight to class. However if your child does miss the gate to go into class, please bring them to the School Office where a member of staff will sign them in.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Family holidays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should always</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be taken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during the school holidays</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and we will only authorise absence in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very special circumstances</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On these occasions permission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must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be sought in advance from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H</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eadteacher. Absence request forms are available from the school office or a letter should be written to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H</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eadteacher.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Service who may issues a Penalty notice.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89575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18433" name="Rectangle 1"/>
          <p:cNvSpPr>
            <a:spLocks noChangeArrowheads="1"/>
          </p:cNvSpPr>
          <p:nvPr/>
        </p:nvSpPr>
        <p:spPr bwMode="auto">
          <a:xfrm>
            <a:off x="288032" y="1259632"/>
            <a:ext cx="630932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 </a:t>
            </a: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R="0" lvl="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1. Approach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c</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lass 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2</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Talk to a member of the Senior Leadership Team</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3</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The Headteacher, Mrs Watson, is always happy to see parents, but she will go to the Class Teacher to discuss issues, therefore it makes sense for you to have spoken to the teacher first.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Contacting the Headteacher if she is not in School </a:t>
            </a:r>
            <a:endParaRPr kumimoji="0" lang="en-GB" sz="1200" b="0" i="0" u="none" strike="noStrike" cap="none" normalizeH="0" baseline="0" dirty="0">
              <a:ln>
                <a:noFill/>
              </a:ln>
              <a:solidFill>
                <a:schemeClr val="tx1"/>
              </a:solidFill>
              <a:effectLst/>
              <a:latin typeface="Segoe UI Black" panose="020B0A02040204020203" pitchFamily="34" charset="0"/>
              <a:ea typeface="Segoe UI Black" panose="020B0A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When the Headteacher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Complaints and Resolution Procedure </a:t>
            </a:r>
            <a:endParaRPr kumimoji="0" lang="en-GB" sz="1200" b="0" i="0" u="none" strike="noStrike" cap="none" normalizeH="0" baseline="0" dirty="0">
              <a:ln>
                <a:noFill/>
              </a:ln>
              <a:solidFill>
                <a:schemeClr val="tx1"/>
              </a:solidFill>
              <a:effectLst/>
              <a:latin typeface="Segoe UI Black" panose="020B0A02040204020203" pitchFamily="34" charset="0"/>
              <a:ea typeface="Segoe UI Black" panose="020B0A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The following is the strategy that is suggested if difficulties arise – we recommend that you use this structure.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1. Talk to the Class Teacher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2. 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3. Talk to the Headteacher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4. Make Representations to the Governing Body in writing to: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Mrs Maggie Young, Chair of Governors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by e-mail: govs@lrschool.co.uk or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c/o Lent Rise School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Coulson Way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Burnham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Slough      </a:t>
            </a: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5. 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Street, London, SW1 3BT.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If you would like to read our full complaints and resolution procedure, please contact the school office for a copy or visit the school website </a:t>
            </a: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hlinkClick r:id="rId2"/>
              </a:rPr>
              <a:t>www.lentriseschool.co.uk</a:t>
            </a:r>
            <a:r>
              <a:rPr kumimoji="0" lang="en-GB" sz="1200" b="1"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317296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FREE SCHOOL MEALS AND PUPIL PREMIUM FUNDING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804338"/>
            <a:ext cx="619268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Do you receive any of the following benefits: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FF0000"/>
                </a:solidFill>
                <a:effectLst/>
                <a:latin typeface="Segoe UI Light" panose="020B0502040204020203" pitchFamily="34" charset="0"/>
                <a:ea typeface="Times New Roman" pitchFamily="18" charset="0"/>
                <a:cs typeface="Segoe UI Light" panose="020B0502040204020203"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For the school </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a:latin typeface="Segoe UI Light" panose="020B0502040204020203" pitchFamily="34" charset="0"/>
                <a:cs typeface="Segoe UI Light" panose="020B0502040204020203" pitchFamily="34" charset="0"/>
                <a:hlinkClick r:id="rId2"/>
              </a:rPr>
              <a:t>https://www.lentriseschool.co.uk/website</a:t>
            </a:r>
            <a:r>
              <a:rPr lang="en-GB" sz="1200" dirty="0">
                <a:latin typeface="Segoe UI Light" panose="020B0502040204020203" pitchFamily="34" charset="0"/>
                <a:cs typeface="Segoe UI Light" panose="020B0502040204020203" pitchFamily="34" charset="0"/>
              </a:rPr>
              <a:t>. </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eaLnBrk="0" fontAlgn="base" hangingPunct="0">
              <a:spcBef>
                <a:spcPct val="0"/>
              </a:spcBef>
              <a:spcAft>
                <a:spcPct val="0"/>
              </a:spcAft>
            </a:pPr>
            <a:r>
              <a:rPr lang="en-GB" sz="1200" b="1" dirty="0">
                <a:latin typeface="Segoe UI Light" panose="020B0502040204020203" pitchFamily="34" charset="0"/>
                <a:cs typeface="Segoe UI Light" panose="020B0502040204020203" pitchFamily="34" charset="0"/>
              </a:rPr>
              <a:t>For you </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eaLnBrk="0" fontAlgn="base" hangingPunct="0">
              <a:spcBef>
                <a:spcPct val="0"/>
              </a:spcBef>
              <a:spcAft>
                <a:spcPct val="0"/>
              </a:spcAft>
            </a:pPr>
            <a:r>
              <a:rPr lang="en-GB" sz="1200" b="1" dirty="0">
                <a:latin typeface="Segoe UI Light" panose="020B0502040204020203" pitchFamily="34" charset="0"/>
                <a:cs typeface="Segoe UI Light" panose="020B0502040204020203" pitchFamily="34" charset="0"/>
              </a:rPr>
              <a:t>Signing-up takes less than 5 minutes</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ctr" eaLnBrk="0" fontAlgn="base" hangingPunct="0">
              <a:spcBef>
                <a:spcPct val="0"/>
              </a:spcBef>
              <a:spcAft>
                <a:spcPct val="0"/>
              </a:spcAft>
            </a:pPr>
            <a:r>
              <a:rPr lang="en-GB" sz="1200" dirty="0">
                <a:solidFill>
                  <a:srgbClr val="FF0000"/>
                </a:solidFill>
                <a:latin typeface="Segoe UI Light" panose="020B0502040204020203" pitchFamily="34" charset="0"/>
                <a:cs typeface="Segoe UI Light" panose="020B0502040204020203" pitchFamily="34" charset="0"/>
              </a:rPr>
              <a:t>All applications are dealt with in confidence.</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	</a:t>
            </a:r>
          </a:p>
          <a:p>
            <a:pPr lvl="0" eaLnBrk="0" fontAlgn="base" hangingPunct="0">
              <a:spcBef>
                <a:spcPct val="0"/>
              </a:spcBef>
              <a:spcAft>
                <a:spcPct val="0"/>
              </a:spcAf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41342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0" y="-571500"/>
            <a:ext cx="18288000" cy="10287000"/>
          </a:xfrm>
          <a:prstGeom prst="rect">
            <a:avLst/>
          </a:prstGeom>
        </p:spPr>
      </p:pic>
    </p:spTree>
    <p:extLst>
      <p:ext uri="{BB962C8B-B14F-4D97-AF65-F5344CB8AC3E}">
        <p14:creationId xmlns:p14="http://schemas.microsoft.com/office/powerpoint/2010/main" val="3438661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867399" y="-337039"/>
            <a:ext cx="18288000" cy="10287000"/>
          </a:xfrm>
          <a:prstGeom prst="rect">
            <a:avLst/>
          </a:prstGeom>
        </p:spPr>
      </p:pic>
    </p:spTree>
    <p:extLst>
      <p:ext uri="{BB962C8B-B14F-4D97-AF65-F5344CB8AC3E}">
        <p14:creationId xmlns:p14="http://schemas.microsoft.com/office/powerpoint/2010/main" val="182524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74340" y="1763668"/>
            <a:ext cx="630932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r>
              <a:rPr lang="en-GB" sz="1800" b="0" i="0" dirty="0">
                <a:solidFill>
                  <a:srgbClr val="000000"/>
                </a:solidFill>
                <a:effectLst/>
                <a:latin typeface="Aptos" panose="020B0004020202020204" pitchFamily="34" charset="0"/>
              </a:rPr>
              <a:t/>
            </a:r>
            <a:br>
              <a:rPr lang="en-GB" sz="1800" b="0" i="0" dirty="0">
                <a:solidFill>
                  <a:srgbClr val="000000"/>
                </a:solidFill>
                <a:effectLst/>
                <a:latin typeface="Aptos" panose="020B0004020202020204" pitchFamily="34" charset="0"/>
              </a:rPr>
            </a:br>
            <a:endParaRPr lang="en-GB" sz="1800" b="0" i="0" dirty="0">
              <a:solidFill>
                <a:srgbClr val="000000"/>
              </a:solidFill>
              <a:effectLst/>
              <a:latin typeface="Aptos" panose="020B0004020202020204" pitchFamily="34" charset="0"/>
            </a:endParaRPr>
          </a:p>
          <a:p>
            <a:pPr algn="l" fontAlgn="base"/>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501164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5F30B3F6CD421459EBFFA5837F75171" ma:contentTypeVersion="2" ma:contentTypeDescription="Create a new document." ma:contentTypeScope="" ma:versionID="674cd36f74fa1bc6e1696506ce925889">
  <xsd:schema xmlns:xsd="http://www.w3.org/2001/XMLSchema" xmlns:xs="http://www.w3.org/2001/XMLSchema" xmlns:p="http://schemas.microsoft.com/office/2006/metadata/properties" xmlns:ns2="19641a90-5053-4200-affd-b88611d58ccf" targetNamespace="http://schemas.microsoft.com/office/2006/metadata/properties" ma:root="true" ma:fieldsID="1b007c5d218a6f4dd6f42c8afe4b4aa4" ns2:_="">
    <xsd:import namespace="19641a90-5053-4200-affd-b88611d58cc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41a90-5053-4200-affd-b88611d58c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F2C6EF-E68A-4E2C-B65E-131BB9643904}">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19641a90-5053-4200-affd-b88611d58ccf"/>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1D8C245-0B9F-42F7-B224-06E5CBB6F961}">
  <ds:schemaRefs>
    <ds:schemaRef ds:uri="http://schemas.microsoft.com/sharepoint/v3/contenttype/forms"/>
  </ds:schemaRefs>
</ds:datastoreItem>
</file>

<file path=customXml/itemProps3.xml><?xml version="1.0" encoding="utf-8"?>
<ds:datastoreItem xmlns:ds="http://schemas.openxmlformats.org/officeDocument/2006/customXml" ds:itemID="{20444A99-AC46-4569-8AE8-28A95A4C4859}">
  <ds:schemaRefs>
    <ds:schemaRef ds:uri="19641a90-5053-4200-affd-b88611d58c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199</TotalTime>
  <Words>2881</Words>
  <Application>Microsoft Office PowerPoint</Application>
  <PresentationFormat>On-screen Show (4:3)</PresentationFormat>
  <Paragraphs>270</Paragraphs>
  <Slides>10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Aptos</vt:lpstr>
      <vt:lpstr>Arial</vt:lpstr>
      <vt:lpstr>Arial Unicode MS</vt:lpstr>
      <vt:lpstr>Calibri</vt:lpstr>
      <vt:lpstr>Segoe UI</vt:lpstr>
      <vt:lpstr>Segoe UI Black</vt:lpstr>
      <vt:lpstr>Segoe UI Historic</vt:lpstr>
      <vt:lpstr>Segoe UI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80</cp:revision>
  <dcterms:created xsi:type="dcterms:W3CDTF">2019-06-07T10:34:22Z</dcterms:created>
  <dcterms:modified xsi:type="dcterms:W3CDTF">2023-09-06T12:54:32Z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0x010100A5F30B3F6CD421459EBFFA5837F75171</vt:lpwstr>
  </property>
</Properties>
</file>