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72" r:id="rId9"/>
    <p:sldId id="273" r:id="rId10"/>
    <p:sldId id="266" r:id="rId11"/>
    <p:sldId id="267" r:id="rId12"/>
    <p:sldId id="268" r:id="rId13"/>
    <p:sldId id="269" r:id="rId14"/>
    <p:sldId id="270" r:id="rId15"/>
    <p:sldId id="271"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B551E-AEFB-484F-BF9F-2662505BBCBD}" type="datetimeFigureOut">
              <a:rPr lang="en-GB" smtClean="0"/>
              <a:pPr/>
              <a:t>23/07/2019</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1B345-781F-4BCD-A3AF-6A56D5923FC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C3FC1-7345-49C3-B0B6-915DDE12FA8E}"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FC3FC1-7345-49C3-B0B6-915DDE12FA8E}" type="datetimeFigureOut">
              <a:rPr lang="en-GB" smtClean="0"/>
              <a:pPr/>
              <a:t>23/07/2019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3E18C63-1257-4EA6-A487-1ABA585703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uk/s/ref=rdr_ext_aut?_encoding=UTF8&amp;index=books&amp;field-author=Sheila%20Moxley" TargetMode="External"/><Relationship Id="rId2" Type="http://schemas.openxmlformats.org/officeDocument/2006/relationships/hyperlink" Target="https://www.amazon.co.uk/s/ref=rdr_ext_aut?_encoding=UTF8&amp;index=books&amp;field-author=Laurence%20Anho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50"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YEAR SIX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7" y="7004591"/>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9" y="1619954"/>
            <a:ext cx="63093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2019. There are two trained Designated Safeguarding Leads, the Headteacher Mrs J Watson and the Deputy Headteacher Mrs R Small,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712006"/>
            <a:ext cx="6552728" cy="6882011"/>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a:t>
            </a:r>
            <a:r>
              <a:rPr lang="en-GB" sz="1200" dirty="0" err="1" smtClean="0">
                <a:solidFill>
                  <a:schemeClr val="tx1"/>
                </a:solidFill>
                <a:latin typeface="Trebuchet MS" pitchFamily="34" charset="0"/>
              </a:rPr>
              <a:t>DfE</a:t>
            </a:r>
            <a:r>
              <a:rPr lang="en-GB" sz="1200" dirty="0" smtClean="0">
                <a:solidFill>
                  <a:schemeClr val="tx1"/>
                </a:solidFill>
                <a:latin typeface="Trebuchet MS" pitchFamily="34" charset="0"/>
              </a:rPr>
              <a:t>: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8"/>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a:t>
            </a:r>
            <a:r>
              <a:rPr kumimoji="0" lang="en-GB" sz="1200" b="0" i="0" u="none" strike="noStrike" cap="none" normalizeH="0" baseline="0" dirty="0" err="1" smtClean="0">
                <a:ln>
                  <a:noFill/>
                </a:ln>
                <a:effectLst/>
                <a:latin typeface="Trebuchet MS" pitchFamily="34" charset="0"/>
                <a:ea typeface="Trebuchet MS" pitchFamily="34" charset="0"/>
                <a:cs typeface="Trebuchet MS" pitchFamily="34" charset="0"/>
              </a:rPr>
              <a:t>policy;www.lentrise.bucks.sch.uk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CONTENTS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3" y="1259634"/>
          <a:ext cx="5976664" cy="1436799"/>
        </p:xfrm>
        <a:graphic>
          <a:graphicData uri="http://schemas.openxmlformats.org/drawingml/2006/table">
            <a:tbl>
              <a:tblPr/>
              <a:tblGrid>
                <a:gridCol w="4399873"/>
                <a:gridCol w="1576791"/>
              </a:tblGrid>
              <a:tr h="205257">
                <a:tc>
                  <a:txBody>
                    <a:bodyPr/>
                    <a:lstStyle/>
                    <a:p>
                      <a:pPr>
                        <a:spcBef>
                          <a:spcPts val="400"/>
                        </a:spcBef>
                        <a:spcAft>
                          <a:spcPts val="400"/>
                        </a:spcAft>
                      </a:pPr>
                      <a:r>
                        <a:rPr lang="en-GB" sz="1200" dirty="0">
                          <a:latin typeface="Trebuchet MS"/>
                          <a:ea typeface="Times New Roman"/>
                          <a:cs typeface="Times New Roman"/>
                        </a:rPr>
                        <a:t>Year </a:t>
                      </a:r>
                      <a:r>
                        <a:rPr lang="en-GB" sz="1200" dirty="0" smtClean="0">
                          <a:latin typeface="Trebuchet MS"/>
                          <a:ea typeface="Times New Roman"/>
                          <a:cs typeface="Times New Roman"/>
                        </a:rPr>
                        <a:t>6 </a:t>
                      </a:r>
                      <a:r>
                        <a:rPr lang="en-GB" sz="1200" dirty="0">
                          <a:latin typeface="Trebuchet MS"/>
                          <a:ea typeface="Times New Roman"/>
                          <a:cs typeface="Times New Roman"/>
                        </a:rPr>
                        <a:t>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5</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6</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7</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10</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11</a:t>
                      </a:r>
                      <a:endParaRPr lang="en-GB" sz="1200" dirty="0">
                        <a:latin typeface="Times New Roman"/>
                        <a:ea typeface="Times New Roman"/>
                        <a:cs typeface="Times New Roman"/>
                      </a:endParaRPr>
                    </a:p>
                  </a:txBody>
                  <a:tcPr marL="55838" marR="55838" marT="0" marB="0">
                    <a:lnL>
                      <a:noFill/>
                    </a:lnL>
                    <a:lnR>
                      <a:noFill/>
                    </a:lnR>
                    <a:lnT>
                      <a:noFill/>
                    </a:lnT>
                    <a:lnB>
                      <a:noFill/>
                    </a:lnB>
                  </a:tcPr>
                </a:tc>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291840"/>
        </p:xfrm>
        <a:graphic>
          <a:graphicData uri="http://schemas.openxmlformats.org/drawingml/2006/table">
            <a:tbl>
              <a:tblPr/>
              <a:tblGrid>
                <a:gridCol w="4208780"/>
              </a:tblGrid>
              <a:tr h="274320">
                <a:tc>
                  <a:txBody>
                    <a:bodyPr/>
                    <a:lstStyle/>
                    <a:p>
                      <a:pPr>
                        <a:lnSpc>
                          <a:spcPct val="150000"/>
                        </a:lnSpc>
                        <a:spcBef>
                          <a:spcPts val="400"/>
                        </a:spcBef>
                        <a:spcAft>
                          <a:spcPts val="400"/>
                        </a:spcAft>
                      </a:pPr>
                      <a:endParaRPr lang="en-GB" sz="1200" dirty="0">
                        <a:latin typeface="Trebuchet MS"/>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smtClean="0">
                          <a:latin typeface="Trebuchet MS" pitchFamily="34" charset="0"/>
                          <a:ea typeface="Times New Roman"/>
                          <a:cs typeface="Times New Roman"/>
                        </a:rPr>
                        <a:t>Year 6 Vocabulary</a:t>
                      </a:r>
                      <a:endParaRPr lang="en-GB" sz="1200" dirty="0">
                        <a:latin typeface="Trebuchet MS" pitchFamily="34" charset="0"/>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27432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55320" y="8342201"/>
            <a:ext cx="674736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4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sp>
        <p:nvSpPr>
          <p:cNvPr id="11" name="Rectangle 1"/>
          <p:cNvSpPr>
            <a:spLocks noChangeArrowheads="1"/>
          </p:cNvSpPr>
          <p:nvPr/>
        </p:nvSpPr>
        <p:spPr bwMode="auto">
          <a:xfrm>
            <a:off x="332656" y="1227688"/>
            <a:ext cx="62646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Year </a:t>
            </a:r>
            <a:r>
              <a:rPr lang="en-GB" sz="1200" dirty="0">
                <a:solidFill>
                  <a:srgbClr val="000000"/>
                </a:solidFill>
                <a:latin typeface="Trebuchet MS" pitchFamily="34" charset="0"/>
                <a:ea typeface="Arial Unicode MS" pitchFamily="34" charset="-128"/>
                <a:cs typeface="Times New Roman" pitchFamily="18" charset="0"/>
              </a:rPr>
              <a:t>6</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is part of Key Stage 2 (KS2) which consists of Years 3 to 6.  We will often abbreviate Year </a:t>
            </a:r>
            <a:r>
              <a:rPr lang="en-GB" sz="1200" dirty="0" smtClean="0">
                <a:solidFill>
                  <a:srgbClr val="000000"/>
                </a:solidFill>
                <a:latin typeface="Trebuchet MS" pitchFamily="34" charset="0"/>
                <a:ea typeface="Arial Unicode MS" pitchFamily="34" charset="-128"/>
                <a:cs typeface="Times New Roman" pitchFamily="18" charset="0"/>
              </a:rPr>
              <a:t>5</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to Y5 or use the class name e.g. </a:t>
            </a:r>
            <a:r>
              <a:rPr lang="en-GB" sz="1200" dirty="0" smtClean="0">
                <a:solidFill>
                  <a:srgbClr val="000000"/>
                </a:solidFill>
                <a:latin typeface="Trebuchet MS" pitchFamily="34" charset="0"/>
                <a:ea typeface="Arial Unicode MS" pitchFamily="34" charset="-128"/>
                <a:cs typeface="Times New Roman" pitchFamily="18" charset="0"/>
              </a:rPr>
              <a:t>6S </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(Mr</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Smith’s </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class).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The </a:t>
            </a:r>
            <a:r>
              <a:rPr lang="en-GB" sz="1200" dirty="0" smtClean="0">
                <a:latin typeface="Trebuchet MS" pitchFamily="34" charset="0"/>
                <a:ea typeface="Arial Unicode MS" pitchFamily="34" charset="-128"/>
                <a:cs typeface="Times New Roman" pitchFamily="18" charset="0"/>
              </a:rPr>
              <a:t>Phase Leaders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are Mr</a:t>
            </a:r>
            <a:r>
              <a:rPr kumimoji="0" lang="en-GB" sz="1200" b="0" i="0" u="none" strike="noStrike" cap="none" normalizeH="0" dirty="0" smtClean="0">
                <a:ln>
                  <a:noFill/>
                </a:ln>
                <a:effectLst/>
                <a:latin typeface="Trebuchet MS" pitchFamily="34" charset="0"/>
                <a:ea typeface="Arial Unicode MS" pitchFamily="34" charset="-128"/>
                <a:cs typeface="Times New Roman" pitchFamily="18" charset="0"/>
              </a:rPr>
              <a:t> Harman and Mrs Joyce.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 </a:t>
            </a:r>
            <a:endParaRPr lang="en-GB" sz="12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9.05 am  		Morning registration + Morning lesson </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1</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lvl="0" eaLnBrk="0" fontAlgn="base" hangingPunct="0">
              <a:spcBef>
                <a:spcPct val="0"/>
              </a:spcBef>
              <a:spcAft>
                <a:spcPct val="0"/>
              </a:spcAf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10.20 am		 Assembly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10.40 am 	  	Morning</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11.00 am	  	Morning lesson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a:t>
            </a:r>
            <a:r>
              <a:rPr lang="en-GB" sz="1200" dirty="0" smtClean="0">
                <a:solidFill>
                  <a:srgbClr val="000000"/>
                </a:solidFill>
                <a:latin typeface="Trebuchet MS" pitchFamily="34" charset="0"/>
                <a:ea typeface="Arial Unicode MS" pitchFamily="34" charset="-128"/>
                <a:cs typeface="Times New Roman" pitchFamily="18" charset="0"/>
              </a:rPr>
              <a:t>		Fit in 5</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12.00 noon	 	Morning lesson</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PE Days</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 Indoor PE 6H Wednesday, 6S</a:t>
            </a:r>
            <a:r>
              <a:rPr kumimoji="0" lang="en-GB" sz="1200" b="0" i="0" u="none" strike="noStrike" cap="none" normalizeH="0" dirty="0" smtClean="0">
                <a:ln>
                  <a:noFill/>
                </a:ln>
                <a:effectLst/>
                <a:latin typeface="Trebuchet MS" pitchFamily="34" charset="0"/>
                <a:ea typeface="Arial Unicode MS" pitchFamily="34" charset="-128"/>
                <a:cs typeface="Times New Roman" pitchFamily="18" charset="0"/>
              </a:rPr>
              <a:t> Friday,</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 Outdoor PE Monday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Homework Schedule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graphicFrame>
        <p:nvGraphicFramePr>
          <p:cNvPr id="12" name="Table 11"/>
          <p:cNvGraphicFramePr>
            <a:graphicFrameLocks noGrp="1"/>
          </p:cNvGraphicFramePr>
          <p:nvPr/>
        </p:nvGraphicFramePr>
        <p:xfrm>
          <a:off x="476672" y="4735405"/>
          <a:ext cx="5112570" cy="484667"/>
        </p:xfrm>
        <a:graphic>
          <a:graphicData uri="http://schemas.openxmlformats.org/drawingml/2006/table">
            <a:tbl>
              <a:tblPr/>
              <a:tblGrid>
                <a:gridCol w="1022514"/>
                <a:gridCol w="1022514"/>
                <a:gridCol w="1022514"/>
                <a:gridCol w="1022514"/>
                <a:gridCol w="1022514"/>
              </a:tblGrid>
              <a:tr h="162560">
                <a:tc>
                  <a:txBody>
                    <a:bodyPr/>
                    <a:lstStyle/>
                    <a:p>
                      <a:pPr>
                        <a:spcAft>
                          <a:spcPts val="0"/>
                        </a:spcAft>
                      </a:pPr>
                      <a:r>
                        <a:rPr lang="en-GB" sz="1100" dirty="0">
                          <a:solidFill>
                            <a:srgbClr val="000000"/>
                          </a:solidFill>
                          <a:latin typeface="Trebuchet MS"/>
                          <a:ea typeface="Arial Unicode MS"/>
                          <a:cs typeface="Times New Roman"/>
                        </a:rPr>
                        <a:t>Monday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Tuesday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Wednesday </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Thursday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00"/>
                          </a:solidFill>
                          <a:latin typeface="Trebuchet MS"/>
                          <a:ea typeface="Arial Unicode MS"/>
                          <a:cs typeface="Times New Roman"/>
                        </a:rPr>
                        <a:t>Friday</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27">
                <a:tc>
                  <a:txBody>
                    <a:bodyPr/>
                    <a:lstStyle/>
                    <a:p>
                      <a:pPr>
                        <a:spcBef>
                          <a:spcPts val="300"/>
                        </a:spcBef>
                        <a:spcAft>
                          <a:spcPts val="300"/>
                        </a:spcAft>
                      </a:pPr>
                      <a:r>
                        <a:rPr lang="en-GB" sz="1100" dirty="0" smtClean="0">
                          <a:latin typeface="Trebuchet MS"/>
                          <a:ea typeface="Times New Roman"/>
                        </a:rPr>
                        <a:t>Spelling</a:t>
                      </a:r>
                      <a:endParaRPr lang="en-GB" sz="11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smtClean="0">
                          <a:solidFill>
                            <a:srgbClr val="000000"/>
                          </a:solidFill>
                          <a:latin typeface="Trebuchet MS"/>
                          <a:ea typeface="Arial Unicode MS"/>
                          <a:cs typeface="Times New Roman"/>
                        </a:rPr>
                        <a:t>Maths</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smtClean="0">
                          <a:solidFill>
                            <a:srgbClr val="000000"/>
                          </a:solidFill>
                          <a:latin typeface="Trebuchet MS"/>
                          <a:ea typeface="Arial Unicode MS"/>
                          <a:cs typeface="Times New Roman"/>
                        </a:rPr>
                        <a:t>English</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smtClean="0">
                          <a:solidFill>
                            <a:srgbClr val="000000"/>
                          </a:solidFill>
                          <a:latin typeface="Trebuchet MS"/>
                          <a:ea typeface="Arial Unicode MS"/>
                          <a:cs typeface="Times New Roman"/>
                        </a:rPr>
                        <a:t>Topic</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smtClean="0">
                          <a:solidFill>
                            <a:srgbClr val="000000"/>
                          </a:solidFill>
                          <a:latin typeface="Trebuchet MS"/>
                          <a:ea typeface="Arial Unicode MS"/>
                          <a:cs typeface="Times New Roman"/>
                        </a:rPr>
                        <a:t>No homework</a:t>
                      </a:r>
                      <a:endParaRPr lang="en-GB" sz="11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188640" y="5652120"/>
            <a:ext cx="64533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 Message from Year </a:t>
            </a:r>
            <a:r>
              <a:rPr lang="en-GB" sz="1200" b="1" dirty="0">
                <a:solidFill>
                  <a:srgbClr val="000000"/>
                </a:solidFill>
                <a:latin typeface="Trebuchet MS" pitchFamily="34" charset="0"/>
                <a:ea typeface="Arial Unicode MS" pitchFamily="34" charset="-128"/>
                <a:cs typeface="Times New Roman" pitchFamily="18" charset="0"/>
              </a:rPr>
              <a:t>6</a:t>
            </a:r>
            <a:endPar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ea typeface="Times New Roman" pitchFamily="18" charset="0"/>
              <a:cs typeface="Arial" pitchFamily="34" charset="0"/>
            </a:endParaRPr>
          </a:p>
          <a:p>
            <a:r>
              <a:rPr lang="en-GB" sz="12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6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10"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15" name="Table 14"/>
          <p:cNvGraphicFramePr>
            <a:graphicFrameLocks noGrp="1"/>
          </p:cNvGraphicFramePr>
          <p:nvPr/>
        </p:nvGraphicFramePr>
        <p:xfrm>
          <a:off x="1196752" y="7020272"/>
          <a:ext cx="4572000" cy="934287"/>
        </p:xfrm>
        <a:graphic>
          <a:graphicData uri="http://schemas.openxmlformats.org/drawingml/2006/table">
            <a:tbl>
              <a:tblPr/>
              <a:tblGrid>
                <a:gridCol w="2299547"/>
                <a:gridCol w="2272453"/>
              </a:tblGrid>
              <a:tr h="162560">
                <a:tc>
                  <a:txBody>
                    <a:bodyPr/>
                    <a:lstStyle/>
                    <a:p>
                      <a:pPr algn="ctr">
                        <a:spcAft>
                          <a:spcPts val="0"/>
                        </a:spcAft>
                      </a:pPr>
                      <a:r>
                        <a:rPr lang="en-GB" sz="1100" b="1" dirty="0" smtClean="0">
                          <a:latin typeface="Trebuchet MS" pitchFamily="34" charset="0"/>
                          <a:ea typeface="Times New Roman"/>
                          <a:cs typeface="Times New Roman"/>
                        </a:rPr>
                        <a:t>6S </a:t>
                      </a:r>
                      <a:r>
                        <a:rPr lang="en-GB" sz="1100" b="1" dirty="0">
                          <a:latin typeface="Trebuchet MS" pitchFamily="34" charset="0"/>
                          <a:ea typeface="Times New Roman"/>
                          <a:cs typeface="Times New Roman"/>
                        </a:rPr>
                        <a:t>Class Teacher</a:t>
                      </a:r>
                      <a:endParaRPr lang="en-GB" sz="11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100" b="1" dirty="0" smtClean="0">
                          <a:solidFill>
                            <a:schemeClr val="tx1"/>
                          </a:solidFill>
                          <a:latin typeface="Trebuchet MS" pitchFamily="34" charset="0"/>
                          <a:ea typeface="Times New Roman"/>
                          <a:cs typeface="Times New Roman"/>
                        </a:rPr>
                        <a:t>6H</a:t>
                      </a:r>
                      <a:r>
                        <a:rPr lang="en-GB" sz="1100" b="1" baseline="0" dirty="0" smtClean="0">
                          <a:solidFill>
                            <a:schemeClr val="tx1"/>
                          </a:solidFill>
                          <a:latin typeface="Trebuchet MS" pitchFamily="34" charset="0"/>
                          <a:ea typeface="Times New Roman"/>
                          <a:cs typeface="Times New Roman"/>
                        </a:rPr>
                        <a:t> </a:t>
                      </a:r>
                      <a:r>
                        <a:rPr lang="en-GB" sz="1100" b="1" dirty="0" smtClean="0">
                          <a:solidFill>
                            <a:schemeClr val="tx1"/>
                          </a:solidFill>
                          <a:latin typeface="Trebuchet MS" pitchFamily="34" charset="0"/>
                          <a:ea typeface="Times New Roman"/>
                          <a:cs typeface="Times New Roman"/>
                        </a:rPr>
                        <a:t>Class </a:t>
                      </a:r>
                      <a:r>
                        <a:rPr lang="en-GB" sz="1100" b="1" dirty="0">
                          <a:solidFill>
                            <a:schemeClr val="tx1"/>
                          </a:solidFill>
                          <a:latin typeface="Trebuchet MS" pitchFamily="34" charset="0"/>
                          <a:ea typeface="Times New Roman"/>
                          <a:cs typeface="Times New Roman"/>
                        </a:rPr>
                        <a:t>Teacher</a:t>
                      </a: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r>
              <a:tr h="766647">
                <a:tc>
                  <a:txBody>
                    <a:bodyPr/>
                    <a:lstStyle/>
                    <a:p>
                      <a:pPr algn="ctr">
                        <a:spcAft>
                          <a:spcPts val="0"/>
                        </a:spcAft>
                      </a:pPr>
                      <a:r>
                        <a:rPr lang="en-GB" sz="1100" b="1" dirty="0" smtClean="0">
                          <a:latin typeface="Trebuchet MS" pitchFamily="34" charset="0"/>
                          <a:ea typeface="Times New Roman"/>
                          <a:cs typeface="Times New Roman"/>
                        </a:rPr>
                        <a:t>Mr</a:t>
                      </a:r>
                      <a:r>
                        <a:rPr lang="en-GB" sz="1100" b="1" baseline="0" dirty="0" smtClean="0">
                          <a:latin typeface="Trebuchet MS" pitchFamily="34" charset="0"/>
                          <a:ea typeface="Times New Roman"/>
                          <a:cs typeface="Times New Roman"/>
                        </a:rPr>
                        <a:t> Smith</a:t>
                      </a:r>
                      <a:endParaRPr lang="en-GB" sz="1100" dirty="0">
                        <a:latin typeface="Trebuchet MS" pitchFamily="34" charset="0"/>
                        <a:ea typeface="Times New Roman"/>
                        <a:cs typeface="Times New Roman"/>
                      </a:endParaRPr>
                    </a:p>
                    <a:p>
                      <a:pPr algn="ctr">
                        <a:spcAft>
                          <a:spcPts val="0"/>
                        </a:spcAft>
                      </a:pPr>
                      <a:r>
                        <a:rPr lang="en-GB" sz="1100" b="1" dirty="0">
                          <a:latin typeface="Trebuchet MS" pitchFamily="34" charset="0"/>
                          <a:ea typeface="Times New Roman"/>
                          <a:cs typeface="Times New Roman"/>
                        </a:rPr>
                        <a:t>                                                   </a:t>
                      </a:r>
                      <a:endParaRPr lang="en-GB" sz="11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100" b="1" dirty="0" smtClean="0">
                          <a:solidFill>
                            <a:schemeClr val="tx1"/>
                          </a:solidFill>
                          <a:latin typeface="Trebuchet MS" pitchFamily="34" charset="0"/>
                          <a:ea typeface="Times New Roman"/>
                          <a:cs typeface="Times New Roman"/>
                        </a:rPr>
                        <a:t>Mr</a:t>
                      </a:r>
                      <a:r>
                        <a:rPr lang="en-GB" sz="1100" b="1" baseline="0" dirty="0" smtClean="0">
                          <a:solidFill>
                            <a:schemeClr val="tx1"/>
                          </a:solidFill>
                          <a:latin typeface="Trebuchet MS" pitchFamily="34" charset="0"/>
                          <a:ea typeface="Times New Roman"/>
                          <a:cs typeface="Times New Roman"/>
                        </a:rPr>
                        <a:t> Harman</a:t>
                      </a: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r>
            </a:tbl>
          </a:graphicData>
        </a:graphic>
      </p:graphicFrame>
      <p:pic>
        <p:nvPicPr>
          <p:cNvPr id="1026" name="Picture 2" descr="\\school-ss01\homefolders$\Staff\Hannah\Hannah\My Pictures\SIMs pics\Joyce.jpg"/>
          <p:cNvPicPr>
            <a:picLocks noChangeAspect="1" noChangeArrowheads="1"/>
          </p:cNvPicPr>
          <p:nvPr/>
        </p:nvPicPr>
        <p:blipFill>
          <a:blip r:embed="rId2" cstate="print"/>
          <a:srcRect/>
          <a:stretch>
            <a:fillRect/>
          </a:stretch>
        </p:blipFill>
        <p:spPr bwMode="auto">
          <a:xfrm>
            <a:off x="1844824" y="7668344"/>
            <a:ext cx="936104" cy="1175745"/>
          </a:xfrm>
          <a:prstGeom prst="rect">
            <a:avLst/>
          </a:prstGeom>
          <a:noFill/>
        </p:spPr>
      </p:pic>
      <p:pic>
        <p:nvPicPr>
          <p:cNvPr id="2" name="Picture 2" descr="\\school-ss01\homefolders$\Staff\Hannah\Hannah\My Pictures\SIMs pics\Smith.jpg"/>
          <p:cNvPicPr>
            <a:picLocks noChangeAspect="1" noChangeArrowheads="1"/>
          </p:cNvPicPr>
          <p:nvPr/>
        </p:nvPicPr>
        <p:blipFill>
          <a:blip r:embed="rId3" cstate="print"/>
          <a:srcRect/>
          <a:stretch>
            <a:fillRect/>
          </a:stretch>
        </p:blipFill>
        <p:spPr bwMode="auto">
          <a:xfrm>
            <a:off x="1772816" y="7524328"/>
            <a:ext cx="1115616" cy="1436743"/>
          </a:xfrm>
          <a:prstGeom prst="rect">
            <a:avLst/>
          </a:prstGeom>
          <a:noFill/>
        </p:spPr>
      </p:pic>
      <p:pic>
        <p:nvPicPr>
          <p:cNvPr id="3" name="Picture 2" descr="\\school-ss01\homefolders$\Staff\Hannah\Hannah\My Pictures\Staff pics\Staff pictures\Harman 2.jpg"/>
          <p:cNvPicPr>
            <a:picLocks noChangeAspect="1" noChangeArrowheads="1"/>
          </p:cNvPicPr>
          <p:nvPr/>
        </p:nvPicPr>
        <p:blipFill>
          <a:blip r:embed="rId4" cstate="print"/>
          <a:srcRect t="8769"/>
          <a:stretch>
            <a:fillRect/>
          </a:stretch>
        </p:blipFill>
        <p:spPr bwMode="auto">
          <a:xfrm>
            <a:off x="4077072" y="7452320"/>
            <a:ext cx="1090765" cy="14983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9" y="1223044"/>
            <a:ext cx="6381328" cy="861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lang="en-GB" sz="2000" dirty="0" smtClean="0">
              <a:latin typeface="Arial" pitchFamily="34" charset="0"/>
              <a:cs typeface="Arial" pitchFamily="34" charset="0"/>
            </a:endParaRPr>
          </a:p>
        </p:txBody>
      </p:sp>
      <p:graphicFrame>
        <p:nvGraphicFramePr>
          <p:cNvPr id="8" name="Table 7"/>
          <p:cNvGraphicFramePr>
            <a:graphicFrameLocks noGrp="1"/>
          </p:cNvGraphicFramePr>
          <p:nvPr/>
        </p:nvGraphicFramePr>
        <p:xfrm>
          <a:off x="188637" y="2339752"/>
          <a:ext cx="6480722" cy="4711161"/>
        </p:xfrm>
        <a:graphic>
          <a:graphicData uri="http://schemas.openxmlformats.org/drawingml/2006/table">
            <a:tbl>
              <a:tblPr/>
              <a:tblGrid>
                <a:gridCol w="508373"/>
                <a:gridCol w="995323"/>
                <a:gridCol w="995323"/>
                <a:gridCol w="995323"/>
                <a:gridCol w="995323"/>
                <a:gridCol w="995323"/>
                <a:gridCol w="995734"/>
              </a:tblGrid>
              <a:tr h="388923">
                <a:tc>
                  <a:txBody>
                    <a:bodyPr/>
                    <a:lstStyle/>
                    <a:p>
                      <a:pPr>
                        <a:lnSpc>
                          <a:spcPct val="107000"/>
                        </a:lnSpc>
                        <a:spcAft>
                          <a:spcPts val="0"/>
                        </a:spcAft>
                      </a:pP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GB" sz="900" b="1" dirty="0">
                          <a:latin typeface="Trebuchet MS" pitchFamily="34" charset="0"/>
                          <a:ea typeface="Calibri"/>
                          <a:cs typeface="Times New Roman"/>
                        </a:rPr>
                        <a:t>Autumn 1</a:t>
                      </a: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GB" sz="900" b="1">
                          <a:latin typeface="Trebuchet MS" pitchFamily="34" charset="0"/>
                          <a:ea typeface="Calibri"/>
                          <a:cs typeface="Times New Roman"/>
                        </a:rPr>
                        <a:t>Autumn 2</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GB" sz="900" b="1">
                          <a:latin typeface="Trebuchet MS" pitchFamily="34" charset="0"/>
                          <a:ea typeface="Calibri"/>
                          <a:cs typeface="Times New Roman"/>
                        </a:rPr>
                        <a:t>Spring 1</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GB" sz="900" b="1">
                          <a:latin typeface="Trebuchet MS" pitchFamily="34" charset="0"/>
                          <a:ea typeface="Calibri"/>
                          <a:cs typeface="Times New Roman"/>
                        </a:rPr>
                        <a:t>Spring 2</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GB" sz="900" b="1">
                          <a:latin typeface="Trebuchet MS" pitchFamily="34" charset="0"/>
                          <a:ea typeface="Calibri"/>
                          <a:cs typeface="Times New Roman"/>
                        </a:rPr>
                        <a:t>Summer 1</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GB" sz="900" b="1">
                          <a:latin typeface="Trebuchet MS" pitchFamily="34" charset="0"/>
                          <a:ea typeface="Calibri"/>
                          <a:cs typeface="Times New Roman"/>
                        </a:rPr>
                        <a:t>Summer 2</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388923">
                <a:tc>
                  <a:txBody>
                    <a:bodyPr/>
                    <a:lstStyle/>
                    <a:p>
                      <a:pPr>
                        <a:lnSpc>
                          <a:spcPct val="107000"/>
                        </a:lnSpc>
                        <a:spcAft>
                          <a:spcPts val="0"/>
                        </a:spcAft>
                      </a:pPr>
                      <a:r>
                        <a:rPr lang="en-GB" sz="900" b="1" dirty="0">
                          <a:latin typeface="Trebuchet MS" pitchFamily="34" charset="0"/>
                          <a:ea typeface="Calibri"/>
                          <a:cs typeface="Times New Roman"/>
                        </a:rPr>
                        <a:t>Topic  name</a:t>
                      </a:r>
                      <a:endParaRPr lang="en-GB" sz="900" dirty="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r>
                        <a:rPr lang="en-GB" sz="900">
                          <a:latin typeface="Trebuchet MS" pitchFamily="34" charset="0"/>
                          <a:ea typeface="Calibri"/>
                          <a:cs typeface="Times New Roman"/>
                        </a:rPr>
                        <a:t>Natural Disasters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Battle For Life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Tudor Exploration</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88923">
                <a:tc>
                  <a:txBody>
                    <a:bodyPr/>
                    <a:lstStyle/>
                    <a:p>
                      <a:pPr>
                        <a:lnSpc>
                          <a:spcPct val="107000"/>
                        </a:lnSpc>
                        <a:spcAft>
                          <a:spcPts val="0"/>
                        </a:spcAft>
                      </a:pPr>
                      <a:r>
                        <a:rPr lang="en-GB" sz="900" b="1">
                          <a:latin typeface="Trebuchet MS" pitchFamily="34" charset="0"/>
                          <a:ea typeface="Calibri"/>
                          <a:cs typeface="Times New Roman"/>
                        </a:rPr>
                        <a:t>Text</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r>
                        <a:rPr lang="en-GB" sz="900">
                          <a:latin typeface="Trebuchet MS" pitchFamily="34" charset="0"/>
                          <a:ea typeface="Calibri"/>
                          <a:cs typeface="Times New Roman"/>
                        </a:rPr>
                        <a:t>Kensuke’s Kingdom</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Stone Girl Bone Girl - </a:t>
                      </a:r>
                      <a:r>
                        <a:rPr lang="en-GB" sz="900" u="none" strike="noStrike">
                          <a:solidFill>
                            <a:srgbClr val="0563C1"/>
                          </a:solidFill>
                          <a:latin typeface="Trebuchet MS" pitchFamily="34" charset="0"/>
                          <a:ea typeface="Calibri"/>
                          <a:cs typeface="Times New Roman"/>
                          <a:hlinkClick r:id="rId2"/>
                        </a:rPr>
                        <a:t>Laurence Anholt</a:t>
                      </a:r>
                      <a:r>
                        <a:rPr lang="en-GB" sz="900">
                          <a:latin typeface="Trebuchet MS" pitchFamily="34" charset="0"/>
                          <a:ea typeface="Calibri"/>
                          <a:cs typeface="Times New Roman"/>
                        </a:rPr>
                        <a:t>, </a:t>
                      </a:r>
                      <a:r>
                        <a:rPr lang="en-GB" sz="900" u="none" strike="noStrike">
                          <a:solidFill>
                            <a:srgbClr val="0563C1"/>
                          </a:solidFill>
                          <a:latin typeface="Trebuchet MS" pitchFamily="34" charset="0"/>
                          <a:ea typeface="Calibri"/>
                          <a:cs typeface="Times New Roman"/>
                          <a:hlinkClick r:id="rId3"/>
                        </a:rPr>
                        <a:t>Sheila Moxley</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Holes- Louis Sacher</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539464">
                <a:tc>
                  <a:txBody>
                    <a:bodyPr/>
                    <a:lstStyle/>
                    <a:p>
                      <a:pPr>
                        <a:lnSpc>
                          <a:spcPct val="107000"/>
                        </a:lnSpc>
                        <a:spcAft>
                          <a:spcPts val="0"/>
                        </a:spcAft>
                      </a:pPr>
                      <a:r>
                        <a:rPr lang="en-GB" sz="900" b="1">
                          <a:latin typeface="Trebuchet MS" pitchFamily="34" charset="0"/>
                          <a:ea typeface="Calibri"/>
                          <a:cs typeface="Times New Roman"/>
                        </a:rPr>
                        <a:t>Science</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r>
                        <a:rPr lang="en-GB" sz="900">
                          <a:latin typeface="Trebuchet MS" pitchFamily="34" charset="0"/>
                          <a:ea typeface="Calibri"/>
                          <a:cs typeface="Times New Roman"/>
                        </a:rPr>
                        <a:t>Forces</a:t>
                      </a:r>
                    </a:p>
                    <a:p>
                      <a:pPr>
                        <a:lnSpc>
                          <a:spcPct val="107000"/>
                        </a:lnSpc>
                        <a:spcAft>
                          <a:spcPts val="0"/>
                        </a:spcAft>
                      </a:pPr>
                      <a:r>
                        <a:rPr lang="en-GB" sz="900">
                          <a:latin typeface="Trebuchet MS" pitchFamily="34" charset="0"/>
                          <a:ea typeface="Calibri"/>
                          <a:cs typeface="Times New Roman"/>
                        </a:rPr>
                        <a:t>Electricity – create a detector – how does a seismometer work?</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Evolution and Inheritance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Heath and lifestyle – life on board boats etc, how has it changed now?</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79821">
                <a:tc>
                  <a:txBody>
                    <a:bodyPr/>
                    <a:lstStyle/>
                    <a:p>
                      <a:pPr>
                        <a:lnSpc>
                          <a:spcPct val="107000"/>
                        </a:lnSpc>
                        <a:spcAft>
                          <a:spcPts val="0"/>
                        </a:spcAft>
                      </a:pPr>
                      <a:r>
                        <a:rPr lang="en-GB" sz="900" b="1">
                          <a:latin typeface="Trebuchet MS" pitchFamily="34" charset="0"/>
                          <a:ea typeface="Calibri"/>
                          <a:cs typeface="Times New Roman"/>
                        </a:rPr>
                        <a:t>ICT</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GB" sz="900">
                          <a:latin typeface="Trebuchet MS" pitchFamily="34" charset="0"/>
                          <a:ea typeface="Calibri"/>
                          <a:cs typeface="Times New Roman"/>
                        </a:rPr>
                        <a:t>Coding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Coding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Coding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Coding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Coding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Coding</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23">
                <a:tc>
                  <a:txBody>
                    <a:bodyPr/>
                    <a:lstStyle/>
                    <a:p>
                      <a:pPr>
                        <a:lnSpc>
                          <a:spcPct val="107000"/>
                        </a:lnSpc>
                        <a:spcAft>
                          <a:spcPts val="0"/>
                        </a:spcAft>
                      </a:pPr>
                      <a:r>
                        <a:rPr lang="en-GB" sz="900" b="1">
                          <a:latin typeface="Trebuchet MS" pitchFamily="34" charset="0"/>
                          <a:ea typeface="Calibri"/>
                          <a:cs typeface="Times New Roman"/>
                        </a:rPr>
                        <a:t>History</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r>
                        <a:rPr lang="en-GB" sz="900">
                          <a:latin typeface="Trebuchet MS" pitchFamily="34" charset="0"/>
                          <a:ea typeface="Calibri"/>
                          <a:cs typeface="Times New Roman"/>
                        </a:rPr>
                        <a:t>Key events, how has monitoring etc changed over time? Learning from past events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Darwin</a:t>
                      </a:r>
                    </a:p>
                    <a:p>
                      <a:pPr>
                        <a:lnSpc>
                          <a:spcPct val="107000"/>
                        </a:lnSpc>
                        <a:spcAft>
                          <a:spcPts val="0"/>
                        </a:spcAft>
                      </a:pPr>
                      <a:r>
                        <a:rPr lang="en-GB" sz="900">
                          <a:latin typeface="Trebuchet MS" pitchFamily="34" charset="0"/>
                          <a:ea typeface="Calibri"/>
                          <a:cs typeface="Times New Roman"/>
                        </a:rPr>
                        <a:t>Battle of Britain</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Tudor exploration – changing of the monarchy, </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88923">
                <a:tc>
                  <a:txBody>
                    <a:bodyPr/>
                    <a:lstStyle/>
                    <a:p>
                      <a:pPr>
                        <a:lnSpc>
                          <a:spcPct val="107000"/>
                        </a:lnSpc>
                        <a:spcAft>
                          <a:spcPts val="0"/>
                        </a:spcAft>
                      </a:pPr>
                      <a:r>
                        <a:rPr lang="en-GB" sz="900" b="1">
                          <a:latin typeface="Trebuchet MS" pitchFamily="34" charset="0"/>
                          <a:ea typeface="Calibri"/>
                          <a:cs typeface="Times New Roman"/>
                        </a:rPr>
                        <a:t>Geography</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r>
                        <a:rPr lang="en-GB" sz="900">
                          <a:latin typeface="Trebuchet MS" pitchFamily="34" charset="0"/>
                          <a:ea typeface="Calibri"/>
                          <a:cs typeface="Times New Roman"/>
                        </a:rPr>
                        <a:t>Volcanoes, tsunami’s, earthquakes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Coastlines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latin typeface="Trebuchet MS" pitchFamily="34" charset="0"/>
                          <a:ea typeface="Calibri"/>
                          <a:cs typeface="Times New Roman"/>
                        </a:rPr>
                        <a:t>Mapping and local area maps – local history, changing of use of area</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88923">
                <a:tc>
                  <a:txBody>
                    <a:bodyPr/>
                    <a:lstStyle/>
                    <a:p>
                      <a:pPr>
                        <a:lnSpc>
                          <a:spcPct val="107000"/>
                        </a:lnSpc>
                        <a:spcAft>
                          <a:spcPts val="0"/>
                        </a:spcAft>
                      </a:pPr>
                      <a:r>
                        <a:rPr lang="en-GB" sz="900" b="1">
                          <a:latin typeface="Trebuchet MS" pitchFamily="34" charset="0"/>
                          <a:ea typeface="Calibri"/>
                          <a:cs typeface="Times New Roman"/>
                        </a:rPr>
                        <a:t>DT</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solidFill>
                            <a:srgbClr val="000000"/>
                          </a:solidFill>
                          <a:latin typeface="Trebuchet MS" pitchFamily="34" charset="0"/>
                          <a:ea typeface="Calibri"/>
                          <a:cs typeface="Times New Roman"/>
                        </a:rPr>
                        <a:t>Food - Celebrating culture and seasonality</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GB" sz="900">
                          <a:solidFill>
                            <a:srgbClr val="000000"/>
                          </a:solidFill>
                          <a:latin typeface="Trebuchet MS" pitchFamily="34" charset="0"/>
                          <a:ea typeface="Calibri"/>
                          <a:cs typeface="Times New Roman"/>
                        </a:rPr>
                        <a:t>Structures- Tudor Galleons/ houses</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88923">
                <a:tc>
                  <a:txBody>
                    <a:bodyPr/>
                    <a:lstStyle/>
                    <a:p>
                      <a:pPr>
                        <a:lnSpc>
                          <a:spcPct val="107000"/>
                        </a:lnSpc>
                        <a:spcAft>
                          <a:spcPts val="0"/>
                        </a:spcAft>
                      </a:pPr>
                      <a:r>
                        <a:rPr lang="en-GB" sz="900" b="1">
                          <a:latin typeface="Trebuchet MS" pitchFamily="34" charset="0"/>
                          <a:ea typeface="Calibri"/>
                          <a:cs typeface="Times New Roman"/>
                        </a:rPr>
                        <a:t>Art</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Katsushika Hokusai</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Andy Goldsworthy</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Holbein – Moving skull</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23">
                <a:tc>
                  <a:txBody>
                    <a:bodyPr/>
                    <a:lstStyle/>
                    <a:p>
                      <a:pPr>
                        <a:lnSpc>
                          <a:spcPct val="107000"/>
                        </a:lnSpc>
                        <a:spcAft>
                          <a:spcPts val="0"/>
                        </a:spcAft>
                      </a:pPr>
                      <a:r>
                        <a:rPr lang="en-GB" sz="900" b="1">
                          <a:latin typeface="Trebuchet MS" pitchFamily="34" charset="0"/>
                          <a:ea typeface="Calibri"/>
                          <a:cs typeface="Times New Roman"/>
                        </a:rPr>
                        <a:t>Music</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GB" sz="900">
                          <a:latin typeface="Trebuchet MS" pitchFamily="34" charset="0"/>
                          <a:ea typeface="Calibri"/>
                          <a:cs typeface="Times New Roman"/>
                        </a:rPr>
                        <a:t>Music from around the world</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Music from around the world</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Keyboards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Keyboards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Production</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Production</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23">
                <a:tc>
                  <a:txBody>
                    <a:bodyPr/>
                    <a:lstStyle/>
                    <a:p>
                      <a:pPr>
                        <a:lnSpc>
                          <a:spcPct val="107000"/>
                        </a:lnSpc>
                        <a:spcAft>
                          <a:spcPts val="0"/>
                        </a:spcAft>
                      </a:pPr>
                      <a:r>
                        <a:rPr lang="en-GB" sz="900" b="1">
                          <a:latin typeface="Trebuchet MS" pitchFamily="34" charset="0"/>
                          <a:ea typeface="Calibri"/>
                          <a:cs typeface="Times New Roman"/>
                        </a:rPr>
                        <a:t>RE</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07000"/>
                        </a:lnSpc>
                        <a:spcAft>
                          <a:spcPts val="0"/>
                        </a:spcAft>
                      </a:pPr>
                      <a:r>
                        <a:rPr lang="en-GB" sz="900">
                          <a:latin typeface="Trebuchet MS" pitchFamily="34" charset="0"/>
                          <a:ea typeface="Calibri"/>
                          <a:cs typeface="Times New Roman"/>
                        </a:rPr>
                        <a:t>Christianity</a:t>
                      </a:r>
                    </a:p>
                    <a:p>
                      <a:pPr>
                        <a:lnSpc>
                          <a:spcPct val="107000"/>
                        </a:lnSpc>
                        <a:spcAft>
                          <a:spcPts val="0"/>
                        </a:spcAft>
                      </a:pPr>
                      <a:r>
                        <a:rPr lang="en-GB" sz="900">
                          <a:latin typeface="Trebuchet MS" pitchFamily="34" charset="0"/>
                          <a:ea typeface="Calibri"/>
                          <a:cs typeface="Times New Roman"/>
                        </a:rPr>
                        <a:t>Islam</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900">
                          <a:latin typeface="Trebuchet MS" pitchFamily="34" charset="0"/>
                          <a:ea typeface="Calibri"/>
                          <a:cs typeface="Times New Roman"/>
                        </a:rPr>
                        <a:t>Opposition to theory not religion related</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Witch craft – priests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900">
                          <a:latin typeface="Trebuchet MS" pitchFamily="34" charset="0"/>
                          <a:ea typeface="Calibri"/>
                          <a:cs typeface="Times New Roman"/>
                        </a:rPr>
                        <a:t>Protestant – Catholic – turning points</a:t>
                      </a:r>
                    </a:p>
                    <a:p>
                      <a:pPr>
                        <a:lnSpc>
                          <a:spcPct val="107000"/>
                        </a:lnSpc>
                        <a:spcAft>
                          <a:spcPts val="0"/>
                        </a:spcAft>
                      </a:pPr>
                      <a:r>
                        <a:rPr lang="en-GB" sz="900">
                          <a:latin typeface="Trebuchet MS" pitchFamily="34" charset="0"/>
                          <a:ea typeface="Calibri"/>
                          <a:cs typeface="Times New Roman"/>
                        </a:rPr>
                        <a:t>N.I troubles</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88923">
                <a:tc>
                  <a:txBody>
                    <a:bodyPr/>
                    <a:lstStyle/>
                    <a:p>
                      <a:pPr>
                        <a:lnSpc>
                          <a:spcPct val="107000"/>
                        </a:lnSpc>
                        <a:spcAft>
                          <a:spcPts val="0"/>
                        </a:spcAft>
                      </a:pPr>
                      <a:r>
                        <a:rPr lang="en-GB" sz="900" b="1">
                          <a:latin typeface="Trebuchet MS" pitchFamily="34" charset="0"/>
                          <a:ea typeface="Calibri"/>
                          <a:cs typeface="Times New Roman"/>
                        </a:rPr>
                        <a:t>PE</a:t>
                      </a:r>
                      <a:endParaRPr lang="en-GB" sz="900">
                        <a:latin typeface="Trebuchet MS" pitchFamily="34" charset="0"/>
                        <a:ea typeface="Calibri"/>
                        <a:cs typeface="Times New Roman"/>
                      </a:endParaRP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GB" sz="900" dirty="0">
                          <a:latin typeface="Trebuchet MS" pitchFamily="34" charset="0"/>
                          <a:ea typeface="Calibri"/>
                          <a:cs typeface="Times New Roman"/>
                        </a:rPr>
                        <a:t>REAL PE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REAL PE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REAL PE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REAL PE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latin typeface="Trebuchet MS" pitchFamily="34" charset="0"/>
                          <a:ea typeface="Calibri"/>
                          <a:cs typeface="Times New Roman"/>
                        </a:rPr>
                        <a:t>REAL PE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latin typeface="Trebuchet MS" pitchFamily="34" charset="0"/>
                          <a:ea typeface="Calibri"/>
                          <a:cs typeface="Times New Roman"/>
                        </a:rPr>
                        <a:t>REAL PE</a:t>
                      </a:r>
                    </a:p>
                  </a:txBody>
                  <a:tcPr marL="31389" marR="3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88640" y="7341403"/>
            <a:ext cx="6480720" cy="830997"/>
          </a:xfrm>
          <a:prstGeom prst="rect">
            <a:avLst/>
          </a:prstGeom>
        </p:spPr>
        <p:txBody>
          <a:bodyPr wrap="square">
            <a:spAutoFit/>
          </a:bodyPr>
          <a:lstStyle/>
          <a:p>
            <a:pPr algn="just" fontAlgn="base">
              <a:spcBef>
                <a:spcPct val="0"/>
              </a:spcBef>
              <a:spcAft>
                <a:spcPct val="0"/>
              </a:spcAft>
            </a:pPr>
            <a:r>
              <a:rPr lang="en-GB" sz="1200" dirty="0" smtClean="0">
                <a:latin typeface="Trebuchet MS" pitchFamily="34" charset="0"/>
                <a:cs typeface="Arial" pitchFamily="34" charset="0"/>
              </a:rPr>
              <a:t>Each year group will take part in Educational visits designed to enhance the children's learning of the curriculum. Visits may change from year to year but last year, Year 6 visited the Oxford Natural History Museum, Cippenham Baptist Church and a residential to Weymouth. </a:t>
            </a:r>
            <a:endParaRPr lang="en-GB" sz="1200" dirty="0" smtClean="0">
              <a:latin typeface="Trebuchet MS"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9" y="1338022"/>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2019-2020 is 96%.</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and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9" y="1075537"/>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Approach the </a:t>
            </a:r>
            <a:r>
              <a:rPr lang="en-GB" sz="1200" dirty="0" smtClean="0">
                <a:latin typeface="Trebuchet MS" pitchFamily="34" charset="0"/>
                <a:cs typeface="Arial" pitchFamily="34" charset="0"/>
              </a:rPr>
              <a:t>c</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middle management team </a:t>
            </a:r>
            <a:r>
              <a:rPr lang="en-GB" sz="1200" dirty="0" smtClean="0">
                <a:latin typeface="Trebuchet MS" pitchFamily="34" charset="0"/>
                <a:cs typeface="Arial" pitchFamily="34" charset="0"/>
              </a:rPr>
              <a:t>(KS1 or KS2 Phase Leaders)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When the Headteacher is out, your children are always in safe 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www.lentrise.bucks.sch.uk</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7" y="1383894"/>
            <a:ext cx="6192688"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a:t>
            </a:r>
            <a:r>
              <a:rPr lang="en-GB" sz="1200" dirty="0" smtClean="0">
                <a:latin typeface="Trebuchet MS" pitchFamily="34" charset="0"/>
                <a:cs typeface="Arial"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smtClean="0">
                <a:latin typeface="Trebuchet MS" pitchFamily="34" charset="0"/>
                <a:hlinkClick r:id="rId2"/>
              </a:rPr>
              <a:t>https://www.lentriseschool.co.uk/website</a:t>
            </a:r>
            <a:r>
              <a:rPr lang="en-GB" sz="1200" dirty="0" smtClean="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For you </a:t>
            </a:r>
          </a:p>
          <a:p>
            <a:pPr lvl="0" eaLnBrk="0" fontAlgn="base" hangingPunct="0">
              <a:spcBef>
                <a:spcPct val="0"/>
              </a:spcBef>
              <a:spcAft>
                <a:spcPct val="0"/>
              </a:spcAft>
            </a:pPr>
            <a:r>
              <a:rPr lang="en-GB" sz="1200" dirty="0">
                <a:latin typeface="Trebuchet MS" pitchFamily="34" charset="0"/>
              </a:rPr>
              <a:t>	</a:t>
            </a:r>
            <a:r>
              <a:rPr lang="en-GB" sz="1200" dirty="0" smtClean="0">
                <a:latin typeface="Trebuchet MS"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Signing-up takes less than 5 minutes</a:t>
            </a: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smtClean="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endParaRPr lang="en-GB" sz="1200" dirty="0" smtClean="0">
              <a:latin typeface="Trebuchet MS" pitchFamily="34" charset="0"/>
            </a:endParaRPr>
          </a:p>
          <a:p>
            <a:pPr lvl="0" eaLnBrk="0" fontAlgn="base" hangingPunct="0">
              <a:spcBef>
                <a:spcPct val="0"/>
              </a:spcBef>
              <a:spcAft>
                <a:spcPct val="0"/>
              </a:spcAf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6673"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4665"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19" t="8045" r="32032" b="4456"/>
          <a:stretch>
            <a:fillRect/>
          </a:stretch>
        </p:blipFill>
        <p:spPr bwMode="auto">
          <a:xfrm>
            <a:off x="188640" y="0"/>
            <a:ext cx="6437376" cy="914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31984" y="0"/>
            <a:ext cx="6437376" cy="9144000"/>
            <a:chOff x="231984" y="0"/>
            <a:chExt cx="6437376" cy="9144000"/>
          </a:xfrm>
        </p:grpSpPr>
        <p:pic>
          <p:nvPicPr>
            <p:cNvPr id="2050" name="Picture 2"/>
            <p:cNvPicPr>
              <a:picLocks noChangeAspect="1" noChangeArrowheads="1"/>
            </p:cNvPicPr>
            <p:nvPr/>
          </p:nvPicPr>
          <p:blipFill>
            <a:blip r:embed="rId2" cstate="print"/>
            <a:srcRect l="33319" t="8045" r="32032" b="4456"/>
            <a:stretch>
              <a:fillRect/>
            </a:stretch>
          </p:blipFill>
          <p:spPr bwMode="auto">
            <a:xfrm>
              <a:off x="231984" y="0"/>
              <a:ext cx="6437376" cy="9144000"/>
            </a:xfrm>
            <a:prstGeom prst="rect">
              <a:avLst/>
            </a:prstGeom>
            <a:noFill/>
            <a:ln w="9525">
              <a:noFill/>
              <a:miter lim="800000"/>
              <a:headEnd/>
              <a:tailEnd/>
            </a:ln>
          </p:spPr>
        </p:pic>
        <p:sp>
          <p:nvSpPr>
            <p:cNvPr id="4" name="Rectangle 3"/>
            <p:cNvSpPr/>
            <p:nvPr/>
          </p:nvSpPr>
          <p:spPr>
            <a:xfrm>
              <a:off x="5301208" y="1795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2810</Words>
  <Application>Microsoft Office PowerPoint</Application>
  <PresentationFormat>On-screen Show (4:3)</PresentationFormat>
  <Paragraphs>409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22</cp:revision>
  <dcterms:created xsi:type="dcterms:W3CDTF">2019-06-07T12:22:40Z</dcterms:created>
  <dcterms:modified xsi:type="dcterms:W3CDTF">2019-07-23T10:52:14Z</dcterms:modified>
</cp:coreProperties>
</file>