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7" r:id="rId5"/>
    <p:sldId id="259" r:id="rId6"/>
    <p:sldId id="276" r:id="rId7"/>
    <p:sldId id="261" r:id="rId8"/>
    <p:sldId id="278" r:id="rId9"/>
    <p:sldId id="279" r:id="rId10"/>
    <p:sldId id="280" r:id="rId11"/>
    <p:sldId id="285" r:id="rId12"/>
    <p:sldId id="286" r:id="rId13"/>
    <p:sldId id="283" r:id="rId14"/>
    <p:sldId id="284"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8BF1D-3BCC-46C4-AB09-5DD75046BE5C}" v="2" dt="2023-07-26T10:30:11.310"/>
    <p1510:client id="{BC60356F-7FBD-6078-AF1B-076DDB914B8B}" v="307" dt="2023-09-05T09:29:57.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042"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D2C67-AB2E-418A-92BD-DF46CF003A57}" type="datetimeFigureOut">
              <a:rPr lang="en-GB" smtClean="0"/>
              <a:t>06/09/2023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F390-8191-4136-BF41-05B4BA044B6F}" type="slidenum">
              <a:rPr lang="en-GB" smtClean="0"/>
              <a:t>‹#›</a:t>
            </a:fld>
            <a:endParaRPr lang="en-GB"/>
          </a:p>
        </p:txBody>
      </p:sp>
    </p:spTree>
    <p:extLst>
      <p:ext uri="{BB962C8B-B14F-4D97-AF65-F5344CB8AC3E}">
        <p14:creationId xmlns:p14="http://schemas.microsoft.com/office/powerpoint/2010/main" val="20900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F9F390-8191-4136-BF41-05B4BA044B6F}" type="slidenum">
              <a:rPr lang="en-GB" smtClean="0"/>
              <a:t>2</a:t>
            </a:fld>
            <a:endParaRPr lang="en-GB"/>
          </a:p>
        </p:txBody>
      </p:sp>
    </p:spTree>
    <p:extLst>
      <p:ext uri="{BB962C8B-B14F-4D97-AF65-F5344CB8AC3E}">
        <p14:creationId xmlns:p14="http://schemas.microsoft.com/office/powerpoint/2010/main" val="337922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A9AE8B-A9D8-498D-94D3-781C507F04C3}" type="datetimeFigureOut">
              <a:rPr lang="en-GB" smtClean="0"/>
              <a:pPr/>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A714AA-4A1C-4112-8C89-6A77BDD6168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5A9AE8B-A9D8-498D-94D3-781C507F04C3}" type="datetimeFigureOut">
              <a:rPr lang="en-GB" smtClean="0"/>
              <a:pPr/>
              <a:t>06/09/2023</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6A714AA-4A1C-4112-8C89-6A77BDD6168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3542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466065"/>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a:ea typeface="Times New Roman" pitchFamily="18" charset="0"/>
                <a:cs typeface="Segoe UI Light"/>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a:ea typeface="Times New Roman" pitchFamily="18" charset="0"/>
                <a:cs typeface="Segoe UI Light"/>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3663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TERM DATES 2023-2024</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4" name="Rectangle 3"/>
          <p:cNvSpPr/>
          <p:nvPr/>
        </p:nvSpPr>
        <p:spPr>
          <a:xfrm>
            <a:off x="260648" y="890870"/>
            <a:ext cx="6408712" cy="8402300"/>
          </a:xfrm>
          <a:prstGeom prst="rect">
            <a:avLst/>
          </a:prstGeom>
        </p:spPr>
        <p:txBody>
          <a:bodyPr wrap="square" lIns="91440" tIns="45720" rIns="91440" bIns="45720" anchor="t">
            <a:spAutoFit/>
          </a:bodyPr>
          <a:lstStyle/>
          <a:p>
            <a:r>
              <a:rPr lang="x-none" sz="1200" b="1" u="sng">
                <a:solidFill>
                  <a:srgbClr val="FF0000"/>
                </a:solidFill>
                <a:latin typeface="Segoe UI Light"/>
                <a:cs typeface="Segoe UI Light"/>
              </a:rPr>
              <a:t>A</a:t>
            </a:r>
            <a:r>
              <a:rPr lang="x-none" sz="1200" b="1" u="sng">
                <a:solidFill>
                  <a:srgbClr val="FF0000"/>
                </a:solidFill>
                <a:latin typeface="Calibri"/>
                <a:cs typeface="Calibri"/>
              </a:rPr>
              <a:t>tumn Term 20</a:t>
            </a:r>
            <a:r>
              <a:rPr lang="en-GB" sz="1200" b="1" u="sng" dirty="0">
                <a:solidFill>
                  <a:srgbClr val="FF0000"/>
                </a:solidFill>
                <a:latin typeface="Calibri"/>
                <a:cs typeface="Calibri"/>
              </a:rPr>
              <a:t>23</a:t>
            </a:r>
            <a:endParaRPr lang="en-GB" sz="1200" dirty="0">
              <a:solidFill>
                <a:srgbClr val="FF0000"/>
              </a:solidFill>
              <a:latin typeface="Calibri"/>
              <a:cs typeface="Calibri"/>
            </a:endParaRPr>
          </a:p>
          <a:p>
            <a:endParaRPr lang="en-GB" sz="1200" dirty="0">
              <a:cs typeface="Calibri"/>
            </a:endParaRPr>
          </a:p>
          <a:p>
            <a:r>
              <a:rPr lang="en-GB" sz="1200" b="1" dirty="0">
                <a:latin typeface="Calibri"/>
                <a:cs typeface="Calibri"/>
              </a:rPr>
              <a:t>Open on the morning of:                                 Close at end of afternoon on:</a:t>
            </a:r>
            <a:endParaRPr lang="en-GB" sz="1200" dirty="0">
              <a:latin typeface="Calibri"/>
              <a:cs typeface="Calibri"/>
            </a:endParaRPr>
          </a:p>
          <a:p>
            <a:r>
              <a:rPr lang="en-GB" sz="1200" dirty="0">
                <a:latin typeface="Calibri"/>
                <a:cs typeface="Calibri"/>
              </a:rPr>
              <a:t>Tuesday 5</a:t>
            </a:r>
            <a:r>
              <a:rPr lang="en-GB" sz="800" baseline="30000" dirty="0">
                <a:latin typeface="Calibri"/>
                <a:cs typeface="Calibri"/>
              </a:rPr>
              <a:t>th</a:t>
            </a:r>
            <a:r>
              <a:rPr lang="en-GB" sz="1200" dirty="0">
                <a:latin typeface="Calibri"/>
                <a:cs typeface="Calibri"/>
              </a:rPr>
              <a:t> September                                       Friday 20</a:t>
            </a:r>
            <a:r>
              <a:rPr lang="en-GB" sz="800" baseline="30000" dirty="0">
                <a:latin typeface="Calibri"/>
                <a:cs typeface="Calibri"/>
              </a:rPr>
              <a:t>th</a:t>
            </a:r>
            <a:r>
              <a:rPr lang="en-GB" sz="1200" dirty="0">
                <a:latin typeface="Calibri"/>
                <a:cs typeface="Calibri"/>
              </a:rPr>
              <a:t> October</a:t>
            </a:r>
          </a:p>
          <a:p>
            <a:r>
              <a:rPr lang="en-GB" sz="1200" dirty="0">
                <a:latin typeface="Calibri"/>
                <a:cs typeface="Calibri"/>
              </a:rPr>
              <a:t>(*INSET: Friday 1</a:t>
            </a:r>
            <a:r>
              <a:rPr lang="en-GB" sz="800" baseline="30000" dirty="0">
                <a:latin typeface="Calibri"/>
                <a:cs typeface="Calibri"/>
              </a:rPr>
              <a:t>st</a:t>
            </a:r>
            <a:r>
              <a:rPr lang="en-GB" sz="1200" dirty="0">
                <a:latin typeface="Calibri"/>
                <a:cs typeface="Calibri"/>
              </a:rPr>
              <a:t> September, Monday 4</a:t>
            </a:r>
            <a:r>
              <a:rPr lang="en-GB" sz="800" baseline="30000" dirty="0">
                <a:latin typeface="Calibri"/>
                <a:cs typeface="Calibri"/>
              </a:rPr>
              <a:t>th</a:t>
            </a:r>
            <a:r>
              <a:rPr lang="en-GB" sz="1200" dirty="0">
                <a:latin typeface="Calibri"/>
                <a:cs typeface="Calibri"/>
              </a:rPr>
              <a:t> September) </a:t>
            </a:r>
          </a:p>
          <a:p>
            <a:endParaRPr lang="en-GB" sz="1200" dirty="0">
              <a:cs typeface="Calibri"/>
            </a:endParaRPr>
          </a:p>
          <a:p>
            <a:r>
              <a:rPr lang="en-GB" sz="1200" b="1" dirty="0">
                <a:latin typeface="Calibri"/>
                <a:cs typeface="Calibri"/>
              </a:rPr>
              <a:t>(Half Term – Monday 23</a:t>
            </a:r>
            <a:r>
              <a:rPr lang="en-GB" sz="800" b="1" baseline="30000" dirty="0">
                <a:latin typeface="Calibri"/>
                <a:cs typeface="Calibri"/>
              </a:rPr>
              <a:t>rd</a:t>
            </a:r>
            <a:r>
              <a:rPr lang="en-GB" sz="1200" b="1" dirty="0">
                <a:latin typeface="Calibri"/>
                <a:cs typeface="Calibri"/>
              </a:rPr>
              <a:t> October – Friday 27</a:t>
            </a:r>
            <a:r>
              <a:rPr lang="en-GB" sz="800" b="1" baseline="30000" dirty="0">
                <a:latin typeface="Calibri"/>
                <a:cs typeface="Calibri"/>
              </a:rPr>
              <a:t>th</a:t>
            </a:r>
            <a:r>
              <a:rPr lang="en-GB" sz="1200" b="1" dirty="0">
                <a:latin typeface="Calibri"/>
                <a:cs typeface="Calibri"/>
              </a:rPr>
              <a:t> October)</a:t>
            </a:r>
            <a:endParaRPr lang="en-GB" sz="1200" dirty="0">
              <a:latin typeface="Calibri"/>
              <a:cs typeface="Calibri"/>
            </a:endParaRPr>
          </a:p>
          <a:p>
            <a:endParaRPr lang="en-GB" sz="1200" dirty="0">
              <a:latin typeface="Calibri"/>
              <a:cs typeface="Calibri"/>
            </a:endParaRPr>
          </a:p>
          <a:p>
            <a:r>
              <a:rPr lang="en-GB" sz="1200" dirty="0">
                <a:latin typeface="Calibri"/>
                <a:cs typeface="Calibri"/>
              </a:rPr>
              <a:t>Monday 30</a:t>
            </a:r>
            <a:r>
              <a:rPr lang="en-GB" sz="800" baseline="30000" dirty="0">
                <a:latin typeface="Calibri"/>
                <a:cs typeface="Calibri"/>
              </a:rPr>
              <a:t>th</a:t>
            </a:r>
            <a:r>
              <a:rPr lang="en-GB" sz="1200" dirty="0">
                <a:latin typeface="Calibri"/>
                <a:cs typeface="Calibri"/>
              </a:rPr>
              <a:t> October                                         Friday 15</a:t>
            </a:r>
            <a:r>
              <a:rPr lang="en-GB" sz="800" baseline="30000" dirty="0">
                <a:latin typeface="Calibri"/>
                <a:cs typeface="Calibri"/>
              </a:rPr>
              <a:t>th</a:t>
            </a:r>
            <a:r>
              <a:rPr lang="en-GB" sz="1200" dirty="0">
                <a:latin typeface="Calibri"/>
                <a:cs typeface="Calibri"/>
              </a:rPr>
              <a:t> December</a:t>
            </a:r>
            <a:endParaRPr lang="en-US" sz="1200" dirty="0">
              <a:latin typeface="Calibri"/>
              <a:cs typeface="Calibri"/>
            </a:endParaRPr>
          </a:p>
          <a:p>
            <a:endParaRPr lang="en-GB" sz="1200" dirty="0">
              <a:cs typeface="Calibri"/>
            </a:endParaRPr>
          </a:p>
          <a:p>
            <a:r>
              <a:rPr lang="en-GB" sz="1200" b="1" dirty="0">
                <a:latin typeface="Calibri"/>
                <a:cs typeface="Calibri"/>
              </a:rPr>
              <a:t>(Christmas – Tuesday 19</a:t>
            </a:r>
            <a:r>
              <a:rPr lang="en-GB" sz="800" b="1" baseline="30000" dirty="0">
                <a:latin typeface="Calibri"/>
                <a:cs typeface="Calibri"/>
              </a:rPr>
              <a:t>th</a:t>
            </a:r>
            <a:r>
              <a:rPr lang="en-GB" sz="1200" b="1" dirty="0">
                <a:latin typeface="Calibri"/>
                <a:cs typeface="Calibri"/>
              </a:rPr>
              <a:t> December – Tuesday 2</a:t>
            </a:r>
            <a:r>
              <a:rPr lang="en-GB" sz="800" b="1" baseline="30000" dirty="0">
                <a:latin typeface="Calibri"/>
                <a:cs typeface="Calibri"/>
              </a:rPr>
              <a:t>nd</a:t>
            </a:r>
            <a:r>
              <a:rPr lang="en-GB" sz="1200" b="1" dirty="0">
                <a:latin typeface="Calibri"/>
                <a:cs typeface="Calibri"/>
              </a:rPr>
              <a:t> January)</a:t>
            </a:r>
            <a:endParaRPr lang="en-GB" sz="1200" dirty="0">
              <a:latin typeface="Calibri"/>
              <a:cs typeface="Calibri"/>
            </a:endParaRPr>
          </a:p>
          <a:p>
            <a:r>
              <a:rPr lang="en-GB" sz="1200" dirty="0">
                <a:latin typeface="Calibri"/>
                <a:cs typeface="Calibri"/>
              </a:rPr>
              <a:t>(*INSET: Monday 18</a:t>
            </a:r>
            <a:r>
              <a:rPr lang="en-GB" sz="800" baseline="30000" dirty="0">
                <a:latin typeface="Calibri"/>
                <a:cs typeface="Calibri"/>
              </a:rPr>
              <a:t>th</a:t>
            </a:r>
            <a:r>
              <a:rPr lang="en-GB" sz="1200" dirty="0">
                <a:latin typeface="Calibri"/>
                <a:cs typeface="Calibri"/>
              </a:rPr>
              <a:t> December)</a:t>
            </a:r>
          </a:p>
          <a:p>
            <a:endParaRPr lang="en-GB" sz="1200" dirty="0">
              <a:latin typeface="Calibri"/>
              <a:cs typeface="Calibri"/>
            </a:endParaRPr>
          </a:p>
          <a:p>
            <a:endParaRPr lang="en-GB" sz="1200" dirty="0">
              <a:latin typeface="Calibri"/>
              <a:cs typeface="Calibri"/>
            </a:endParaRPr>
          </a:p>
          <a:p>
            <a:r>
              <a:rPr lang="en-GB" sz="1200" b="1" u="sng" dirty="0">
                <a:solidFill>
                  <a:srgbClr val="FF0000"/>
                </a:solidFill>
                <a:latin typeface="Calibri"/>
                <a:cs typeface="Calibri"/>
              </a:rPr>
              <a:t>Spring Term 2024</a:t>
            </a:r>
            <a:endParaRPr lang="en-GB" sz="1200" dirty="0">
              <a:solidFill>
                <a:srgbClr val="FF0000"/>
              </a:solidFill>
              <a:latin typeface="Calibri"/>
              <a:cs typeface="Calibri"/>
            </a:endParaRPr>
          </a:p>
          <a:p>
            <a:endParaRPr lang="en-GB" sz="1200" dirty="0">
              <a:latin typeface="Calibri"/>
              <a:cs typeface="Calibri"/>
            </a:endParaRPr>
          </a:p>
          <a:p>
            <a:r>
              <a:rPr lang="en-GB" sz="1200" b="1" dirty="0">
                <a:latin typeface="Calibri"/>
                <a:cs typeface="Calibri"/>
              </a:rPr>
              <a:t>Open on the morning of:                                 Close at end of afternoon on:</a:t>
            </a:r>
            <a:endParaRPr lang="en-GB" sz="1200" dirty="0">
              <a:latin typeface="Calibri"/>
              <a:cs typeface="Calibri"/>
            </a:endParaRPr>
          </a:p>
          <a:p>
            <a:r>
              <a:rPr lang="en-GB" sz="1200" dirty="0">
                <a:latin typeface="Calibri"/>
                <a:cs typeface="Calibri"/>
              </a:rPr>
              <a:t>Thursday 4</a:t>
            </a:r>
            <a:r>
              <a:rPr lang="en-GB" sz="800" baseline="30000" dirty="0">
                <a:latin typeface="Calibri"/>
                <a:cs typeface="Calibri"/>
              </a:rPr>
              <a:t>th</a:t>
            </a:r>
            <a:r>
              <a:rPr lang="en-GB" sz="1200" dirty="0">
                <a:latin typeface="Calibri"/>
                <a:cs typeface="Calibri"/>
              </a:rPr>
              <a:t> January                                          Friday 9</a:t>
            </a:r>
            <a:r>
              <a:rPr lang="en-GB" sz="800" baseline="30000" dirty="0">
                <a:latin typeface="Calibri"/>
                <a:cs typeface="Calibri"/>
              </a:rPr>
              <a:t>th</a:t>
            </a:r>
            <a:r>
              <a:rPr lang="en-GB" sz="1200" dirty="0">
                <a:latin typeface="Calibri"/>
                <a:cs typeface="Calibri"/>
              </a:rPr>
              <a:t> February </a:t>
            </a:r>
            <a:endParaRPr lang="en-US" sz="1200" dirty="0">
              <a:latin typeface="Calibri"/>
              <a:cs typeface="Calibri"/>
            </a:endParaRPr>
          </a:p>
          <a:p>
            <a:r>
              <a:rPr lang="en-GB" sz="1200" dirty="0">
                <a:latin typeface="Calibri"/>
                <a:cs typeface="Calibri"/>
              </a:rPr>
              <a:t>(*INSET: Wednesday 3</a:t>
            </a:r>
            <a:r>
              <a:rPr lang="en-GB" sz="800" baseline="30000" dirty="0">
                <a:latin typeface="Calibri"/>
                <a:cs typeface="Calibri"/>
              </a:rPr>
              <a:t>rd</a:t>
            </a:r>
            <a:r>
              <a:rPr lang="en-GB" sz="1200" dirty="0">
                <a:latin typeface="Calibri"/>
                <a:cs typeface="Calibri"/>
              </a:rPr>
              <a:t> January)</a:t>
            </a:r>
            <a:endParaRPr lang="en-US" sz="1200" dirty="0">
              <a:latin typeface="Calibri"/>
              <a:cs typeface="Calibri"/>
            </a:endParaRPr>
          </a:p>
          <a:p>
            <a:endParaRPr lang="en-GB" sz="1200" dirty="0">
              <a:cs typeface="Calibri"/>
            </a:endParaRPr>
          </a:p>
          <a:p>
            <a:r>
              <a:rPr lang="en-GB" sz="1200" b="1" dirty="0">
                <a:latin typeface="Calibri"/>
                <a:cs typeface="Calibri"/>
              </a:rPr>
              <a:t>(Half Term – Monday 12</a:t>
            </a:r>
            <a:r>
              <a:rPr lang="en-GB" sz="800" b="1" baseline="30000" dirty="0">
                <a:latin typeface="Calibri"/>
                <a:cs typeface="Calibri"/>
              </a:rPr>
              <a:t>th</a:t>
            </a:r>
            <a:r>
              <a:rPr lang="en-GB" sz="1200" b="1" dirty="0">
                <a:latin typeface="Calibri"/>
                <a:cs typeface="Calibri"/>
              </a:rPr>
              <a:t> February – Friday 16</a:t>
            </a:r>
            <a:r>
              <a:rPr lang="en-GB" sz="800" b="1" baseline="30000" dirty="0">
                <a:latin typeface="Calibri"/>
                <a:cs typeface="Calibri"/>
              </a:rPr>
              <a:t>th</a:t>
            </a:r>
            <a:r>
              <a:rPr lang="en-GB" sz="1200" b="1" dirty="0">
                <a:latin typeface="Calibri"/>
                <a:cs typeface="Calibri"/>
              </a:rPr>
              <a:t> February)</a:t>
            </a:r>
            <a:endParaRPr lang="en-GB" sz="1200" dirty="0">
              <a:latin typeface="Calibri"/>
              <a:cs typeface="Calibri"/>
            </a:endParaRPr>
          </a:p>
          <a:p>
            <a:endParaRPr lang="en-GB" sz="1200" dirty="0">
              <a:latin typeface="Calibri"/>
              <a:cs typeface="Calibri"/>
            </a:endParaRPr>
          </a:p>
          <a:p>
            <a:r>
              <a:rPr lang="en-GB" sz="1200" dirty="0">
                <a:latin typeface="Calibri"/>
                <a:cs typeface="Calibri"/>
              </a:rPr>
              <a:t>Monday 19</a:t>
            </a:r>
            <a:r>
              <a:rPr lang="en-GB" sz="800" baseline="30000" dirty="0">
                <a:latin typeface="Calibri"/>
                <a:cs typeface="Calibri"/>
              </a:rPr>
              <a:t>th</a:t>
            </a:r>
            <a:r>
              <a:rPr lang="en-GB" sz="1200" dirty="0">
                <a:latin typeface="Calibri"/>
                <a:cs typeface="Calibri"/>
              </a:rPr>
              <a:t> February                                        Thursday 28</a:t>
            </a:r>
            <a:r>
              <a:rPr lang="en-GB" sz="800" baseline="30000" dirty="0">
                <a:latin typeface="Calibri"/>
                <a:cs typeface="Calibri"/>
              </a:rPr>
              <a:t>th</a:t>
            </a:r>
            <a:r>
              <a:rPr lang="en-GB" sz="1200" dirty="0">
                <a:latin typeface="Calibri"/>
                <a:cs typeface="Calibri"/>
              </a:rPr>
              <a:t> March </a:t>
            </a:r>
          </a:p>
          <a:p>
            <a:endParaRPr lang="en-GB" sz="1200" dirty="0">
              <a:cs typeface="Calibri"/>
            </a:endParaRPr>
          </a:p>
          <a:p>
            <a:r>
              <a:rPr lang="en-GB" sz="1200" b="1" dirty="0">
                <a:latin typeface="Calibri"/>
                <a:cs typeface="Calibri"/>
              </a:rPr>
              <a:t>(Easter – Friday 29</a:t>
            </a:r>
            <a:r>
              <a:rPr lang="en-GB" sz="800" b="1" baseline="30000" dirty="0">
                <a:latin typeface="Calibri"/>
                <a:cs typeface="Calibri"/>
              </a:rPr>
              <a:t>th</a:t>
            </a:r>
            <a:r>
              <a:rPr lang="en-GB" sz="1200" b="1" dirty="0">
                <a:latin typeface="Calibri"/>
                <a:cs typeface="Calibri"/>
              </a:rPr>
              <a:t> March – Friday 12</a:t>
            </a:r>
            <a:r>
              <a:rPr lang="en-GB" sz="800" b="1" baseline="30000" dirty="0">
                <a:latin typeface="Calibri"/>
                <a:cs typeface="Calibri"/>
              </a:rPr>
              <a:t>th</a:t>
            </a:r>
            <a:r>
              <a:rPr lang="en-GB" sz="1200" b="1" dirty="0">
                <a:latin typeface="Calibri"/>
                <a:cs typeface="Calibri"/>
              </a:rPr>
              <a:t> April)</a:t>
            </a:r>
            <a:endParaRPr lang="en-GB" sz="1200" dirty="0">
              <a:latin typeface="Calibri"/>
              <a:cs typeface="Calibri"/>
            </a:endParaRPr>
          </a:p>
          <a:p>
            <a:endParaRPr lang="en-GB" sz="1200" dirty="0">
              <a:latin typeface="Calibri"/>
              <a:cs typeface="Calibri"/>
            </a:endParaRPr>
          </a:p>
          <a:p>
            <a:endParaRPr lang="en-GB" sz="1200" dirty="0">
              <a:solidFill>
                <a:srgbClr val="000000"/>
              </a:solidFill>
              <a:latin typeface="Calibri"/>
              <a:cs typeface="Calibri"/>
            </a:endParaRPr>
          </a:p>
          <a:p>
            <a:r>
              <a:rPr lang="en-GB" sz="1200" b="1" u="sng" dirty="0">
                <a:solidFill>
                  <a:srgbClr val="FF0000"/>
                </a:solidFill>
                <a:latin typeface="Calibri"/>
                <a:cs typeface="Calibri"/>
              </a:rPr>
              <a:t>Summer Term 2024</a:t>
            </a:r>
            <a:endParaRPr lang="en-GB" sz="1200" dirty="0">
              <a:solidFill>
                <a:srgbClr val="FF0000"/>
              </a:solidFill>
              <a:latin typeface="Calibri"/>
              <a:cs typeface="Calibri"/>
            </a:endParaRPr>
          </a:p>
          <a:p>
            <a:endParaRPr lang="en-GB" sz="1200" dirty="0">
              <a:latin typeface="Calibri"/>
              <a:cs typeface="Calibri"/>
            </a:endParaRPr>
          </a:p>
          <a:p>
            <a:r>
              <a:rPr lang="en-GB" sz="1200" b="1" dirty="0">
                <a:latin typeface="Calibri"/>
                <a:cs typeface="Calibri"/>
              </a:rPr>
              <a:t>Open on the morning of:                                 Close at end of afternoon on:</a:t>
            </a:r>
            <a:endParaRPr lang="en-GB" sz="1200" dirty="0">
              <a:latin typeface="Calibri"/>
              <a:cs typeface="Calibri"/>
            </a:endParaRPr>
          </a:p>
          <a:p>
            <a:r>
              <a:rPr lang="en-GB" sz="1200" dirty="0">
                <a:cs typeface="Calibri"/>
              </a:rPr>
              <a:t>Monday 15</a:t>
            </a:r>
            <a:r>
              <a:rPr lang="en-GB" sz="800" baseline="30000" dirty="0">
                <a:cs typeface="Calibri"/>
              </a:rPr>
              <a:t>th</a:t>
            </a:r>
            <a:r>
              <a:rPr lang="en-GB" sz="1200" dirty="0">
                <a:cs typeface="Calibri"/>
              </a:rPr>
              <a:t> </a:t>
            </a:r>
            <a:r>
              <a:rPr lang="en-GB" sz="1200" dirty="0">
                <a:latin typeface="Calibri"/>
                <a:cs typeface="Calibri"/>
              </a:rPr>
              <a:t>April                                              Thursday 23</a:t>
            </a:r>
            <a:r>
              <a:rPr lang="en-GB" sz="800" baseline="30000" dirty="0">
                <a:latin typeface="Calibri"/>
                <a:cs typeface="Calibri"/>
              </a:rPr>
              <a:t>rd</a:t>
            </a:r>
            <a:r>
              <a:rPr lang="en-GB" sz="1200" dirty="0">
                <a:latin typeface="Calibri"/>
                <a:cs typeface="Calibri"/>
              </a:rPr>
              <a:t> May</a:t>
            </a:r>
            <a:endParaRPr lang="en-US" sz="1200" dirty="0">
              <a:latin typeface="Calibri"/>
              <a:cs typeface="Calibri"/>
            </a:endParaRPr>
          </a:p>
          <a:p>
            <a:r>
              <a:rPr lang="en-GB" sz="1200" dirty="0">
                <a:latin typeface="Calibri"/>
                <a:cs typeface="Calibri"/>
              </a:rPr>
              <a:t>(*INSET: Friday 24</a:t>
            </a:r>
            <a:r>
              <a:rPr lang="en-GB" sz="800" baseline="30000" dirty="0">
                <a:latin typeface="Calibri"/>
                <a:cs typeface="Calibri"/>
              </a:rPr>
              <a:t>th</a:t>
            </a:r>
            <a:r>
              <a:rPr lang="en-GB" sz="1200" dirty="0">
                <a:latin typeface="Calibri"/>
                <a:cs typeface="Calibri"/>
              </a:rPr>
              <a:t> May)</a:t>
            </a:r>
            <a:endParaRPr lang="en-US" sz="1200" dirty="0">
              <a:latin typeface="Calibri"/>
              <a:cs typeface="Calibri"/>
            </a:endParaRPr>
          </a:p>
          <a:p>
            <a:endParaRPr lang="en-GB" sz="1200" dirty="0">
              <a:cs typeface="Calibri"/>
            </a:endParaRPr>
          </a:p>
          <a:p>
            <a:r>
              <a:rPr lang="en-GB" sz="1200" b="1" dirty="0">
                <a:latin typeface="Calibri"/>
                <a:cs typeface="Calibri"/>
              </a:rPr>
              <a:t>(Half Term – Monday 27</a:t>
            </a:r>
            <a:r>
              <a:rPr lang="en-GB" sz="800" b="1" baseline="30000" dirty="0">
                <a:latin typeface="Calibri"/>
                <a:cs typeface="Calibri"/>
              </a:rPr>
              <a:t>th</a:t>
            </a:r>
            <a:r>
              <a:rPr lang="en-GB" sz="1200" b="1" dirty="0">
                <a:latin typeface="Calibri"/>
                <a:cs typeface="Calibri"/>
              </a:rPr>
              <a:t> May – Friday 31</a:t>
            </a:r>
            <a:r>
              <a:rPr lang="en-GB" sz="800" b="1" baseline="30000" dirty="0">
                <a:latin typeface="Calibri"/>
                <a:cs typeface="Calibri"/>
              </a:rPr>
              <a:t>st</a:t>
            </a:r>
            <a:r>
              <a:rPr lang="en-GB" sz="1200" b="1" dirty="0">
                <a:latin typeface="Calibri"/>
                <a:cs typeface="Calibri"/>
              </a:rPr>
              <a:t> May)</a:t>
            </a:r>
            <a:endParaRPr lang="en-GB" sz="1200" dirty="0">
              <a:latin typeface="Calibri"/>
              <a:cs typeface="Calibri"/>
            </a:endParaRPr>
          </a:p>
          <a:p>
            <a:endParaRPr lang="en-GB" sz="1200" dirty="0">
              <a:latin typeface="Calibri"/>
              <a:cs typeface="Calibri"/>
            </a:endParaRPr>
          </a:p>
          <a:p>
            <a:r>
              <a:rPr lang="en-GB" sz="1200" dirty="0">
                <a:latin typeface="Calibri"/>
                <a:cs typeface="Calibri"/>
              </a:rPr>
              <a:t>Monday 3</a:t>
            </a:r>
            <a:r>
              <a:rPr lang="en-GB" sz="800" baseline="30000" dirty="0">
                <a:latin typeface="Calibri"/>
                <a:cs typeface="Calibri"/>
              </a:rPr>
              <a:t>rd</a:t>
            </a:r>
            <a:r>
              <a:rPr lang="en-GB" sz="1200" dirty="0">
                <a:latin typeface="Calibri"/>
                <a:cs typeface="Calibri"/>
              </a:rPr>
              <a:t> June                                                Friday </a:t>
            </a:r>
            <a:r>
              <a:rPr lang="en-GB" sz="1200" dirty="0">
                <a:cs typeface="Calibri"/>
              </a:rPr>
              <a:t>19</a:t>
            </a:r>
            <a:r>
              <a:rPr lang="en-GB" sz="800" baseline="30000" dirty="0">
                <a:latin typeface="Calibri"/>
                <a:cs typeface="Calibri"/>
              </a:rPr>
              <a:t>th</a:t>
            </a:r>
            <a:r>
              <a:rPr lang="en-GB" sz="1200" dirty="0">
                <a:latin typeface="Calibri"/>
                <a:cs typeface="Calibri"/>
              </a:rPr>
              <a:t> July</a:t>
            </a:r>
            <a:endParaRPr lang="en-US" sz="1200" dirty="0">
              <a:latin typeface="Calibri"/>
              <a:cs typeface="Calibri"/>
            </a:endParaRPr>
          </a:p>
          <a:p>
            <a:r>
              <a:rPr lang="en-GB" sz="1200" dirty="0">
                <a:latin typeface="Calibri"/>
                <a:cs typeface="Calibri"/>
              </a:rPr>
              <a:t>(*INSET: Monday 22</a:t>
            </a:r>
            <a:r>
              <a:rPr lang="en-GB" sz="800" baseline="30000" dirty="0">
                <a:latin typeface="Calibri"/>
                <a:cs typeface="Calibri"/>
              </a:rPr>
              <a:t>nd</a:t>
            </a:r>
            <a:r>
              <a:rPr lang="en-GB" sz="1200" dirty="0">
                <a:latin typeface="Calibri"/>
                <a:cs typeface="Calibri"/>
              </a:rPr>
              <a:t> July, Tuesday 23</a:t>
            </a:r>
            <a:r>
              <a:rPr lang="en-GB" sz="800" baseline="30000" dirty="0">
                <a:latin typeface="Calibri"/>
                <a:cs typeface="Calibri"/>
              </a:rPr>
              <a:t>rd</a:t>
            </a:r>
            <a:r>
              <a:rPr lang="en-GB" sz="1200" dirty="0">
                <a:latin typeface="Calibri"/>
                <a:cs typeface="Calibri"/>
              </a:rPr>
              <a:t> </a:t>
            </a:r>
            <a:r>
              <a:rPr lang="en-GB" sz="1200" dirty="0">
                <a:cs typeface="Calibri"/>
              </a:rPr>
              <a:t>July</a:t>
            </a:r>
            <a:r>
              <a:rPr lang="en-GB" sz="1200" dirty="0">
                <a:latin typeface="Calibri"/>
                <a:cs typeface="Calibri"/>
              </a:rPr>
              <a:t>)</a:t>
            </a:r>
            <a:endParaRPr lang="en-US" sz="1200" dirty="0">
              <a:latin typeface="Calibri"/>
              <a:cs typeface="Calibri"/>
            </a:endParaRPr>
          </a:p>
          <a:p>
            <a:endParaRPr lang="en-GB" sz="1200" dirty="0">
              <a:cs typeface="Calibri"/>
            </a:endParaRPr>
          </a:p>
          <a:p>
            <a:endParaRPr lang="en-GB" sz="1200" dirty="0">
              <a:latin typeface="Calibri"/>
              <a:cs typeface="Calibri"/>
            </a:endParaRPr>
          </a:p>
          <a:p>
            <a:r>
              <a:rPr lang="en-GB" sz="1200" b="1" dirty="0">
                <a:latin typeface="Calibri"/>
                <a:cs typeface="Calibri"/>
              </a:rPr>
              <a:t>Early May Bank Holiday: Monday 6</a:t>
            </a:r>
            <a:r>
              <a:rPr lang="en-GB" sz="800" b="1" baseline="30000" dirty="0">
                <a:latin typeface="Calibri"/>
                <a:cs typeface="Calibri"/>
              </a:rPr>
              <a:t>th</a:t>
            </a:r>
            <a:r>
              <a:rPr lang="en-GB" sz="1200" b="1" dirty="0">
                <a:latin typeface="Calibri"/>
                <a:cs typeface="Calibri"/>
              </a:rPr>
              <a:t> May </a:t>
            </a:r>
            <a:endParaRPr lang="en-GB" sz="1200" dirty="0">
              <a:latin typeface="Calibri"/>
              <a:cs typeface="Calibri"/>
            </a:endParaRPr>
          </a:p>
          <a:p>
            <a:endParaRPr lang="en-GB" sz="1200" dirty="0">
              <a:cs typeface="Calibri"/>
            </a:endParaRPr>
          </a:p>
          <a:p>
            <a:r>
              <a:rPr lang="en-GB" sz="1200" dirty="0">
                <a:latin typeface="Calibri"/>
                <a:cs typeface="Calibri"/>
              </a:rPr>
              <a:t>* Inset days are for the staff only.</a:t>
            </a:r>
            <a:endParaRPr lang="en-US" sz="1200" dirty="0">
              <a:latin typeface="Calibri"/>
              <a:cs typeface="Calibri"/>
            </a:endParaRPr>
          </a:p>
          <a:p>
            <a:r>
              <a:rPr lang="en-GB" sz="1200" dirty="0">
                <a:latin typeface="Calibri"/>
                <a:cs typeface="Calibri"/>
              </a:rPr>
              <a:t>Whether term is starting or ending, the school start and finish times are the same.     </a:t>
            </a:r>
          </a:p>
          <a:p>
            <a:endParaRPr lang="x-none" sz="1200" b="1" u="sng" dirty="0">
              <a:solidFill>
                <a:srgbClr val="FF0000"/>
              </a:solidFill>
              <a:highlight>
                <a:srgbClr val="FFFF00"/>
              </a:highlight>
              <a:latin typeface="Segoe UI Light"/>
              <a:cs typeface="Segoe UI Light"/>
            </a:endParaRPr>
          </a:p>
        </p:txBody>
      </p:sp>
    </p:spTree>
    <p:extLst>
      <p:ext uri="{BB962C8B-B14F-4D97-AF65-F5344CB8AC3E}">
        <p14:creationId xmlns:p14="http://schemas.microsoft.com/office/powerpoint/2010/main" val="305715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2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27584"/>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332656" y="1074380"/>
            <a:ext cx="62646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Year 2 is part of Key Stage 1 (KS1).</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We will often abbreviate Year 2 to Y2 or use the class name e.g. </a:t>
            </a:r>
            <a:r>
              <a:rPr lang="en-GB" sz="1200" dirty="0">
                <a:solidFill>
                  <a:srgbClr val="000000"/>
                </a:solidFill>
                <a:latin typeface="Segoe UI Light"/>
                <a:ea typeface="Arial Unicode MS"/>
                <a:cs typeface="Segoe UI Light"/>
              </a:rPr>
              <a:t>2W</a:t>
            </a:r>
            <a:r>
              <a:rPr kumimoji="0" lang="en-GB" sz="1200" b="0" i="0" u="none" strike="noStrike" cap="none" normalizeH="0" baseline="0" dirty="0">
                <a:ln>
                  <a:noFill/>
                </a:ln>
                <a:solidFill>
                  <a:srgbClr val="000000"/>
                </a:solidFill>
                <a:effectLst/>
                <a:latin typeface="Segoe UI Light"/>
                <a:ea typeface="Arial Unicode MS"/>
                <a:cs typeface="Segoe UI Light"/>
              </a:rPr>
              <a:t> (Miss Ward’s class).</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The Phase</a:t>
            </a:r>
            <a:r>
              <a:rPr kumimoji="0" lang="en-GB" sz="1200" b="0" i="0" u="none" strike="noStrike" cap="none" normalizeH="0" dirty="0">
                <a:ln>
                  <a:noFill/>
                </a:ln>
                <a:solidFill>
                  <a:srgbClr val="000000"/>
                </a:solidFill>
                <a:effectLst/>
                <a:latin typeface="Segoe UI Light"/>
                <a:ea typeface="Arial Unicode MS"/>
                <a:cs typeface="Segoe UI Light"/>
              </a:rPr>
              <a:t> Leade</a:t>
            </a:r>
            <a:r>
              <a:rPr kumimoji="0" lang="en-GB" sz="1200" b="0" i="0" u="none" strike="noStrike" cap="none" normalizeH="0" baseline="0" dirty="0">
                <a:ln>
                  <a:noFill/>
                </a:ln>
                <a:solidFill>
                  <a:srgbClr val="000000"/>
                </a:solidFill>
                <a:effectLst/>
                <a:latin typeface="Segoe UI Light"/>
                <a:ea typeface="Arial Unicode MS"/>
                <a:cs typeface="Segoe UI Light"/>
              </a:rPr>
              <a:t>rs are Mrs Joyce and Mr Harman.</a:t>
            </a:r>
            <a:r>
              <a:rPr lang="en-GB" sz="1200" dirty="0">
                <a:solidFill>
                  <a:srgbClr val="000000"/>
                </a:solidFill>
                <a:latin typeface="Segoe UI Light"/>
                <a:ea typeface="Arial Unicode MS"/>
                <a:cs typeface="Segoe UI Light"/>
              </a:rPr>
              <a:t>    </a:t>
            </a:r>
            <a:endPar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KS1 timings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8.40 </a:t>
            </a:r>
            <a:r>
              <a:rPr kumimoji="0" lang="en-GB" sz="1200" b="0" i="0" u="none" strike="noStrike" cap="none" normalizeH="0" baseline="0" dirty="0">
                <a:ln>
                  <a:noFill/>
                </a:ln>
                <a:solidFill>
                  <a:srgbClr val="000000"/>
                </a:solidFill>
                <a:effectLst/>
                <a:latin typeface="Segoe UI Light"/>
                <a:ea typeface="Arial Unicode MS"/>
                <a:cs typeface="Segoe UI Light"/>
              </a:rPr>
              <a:t>am</a:t>
            </a:r>
            <a:r>
              <a:rPr lang="en-GB" sz="1200" dirty="0">
                <a:solidFill>
                  <a:srgbClr val="000000"/>
                </a:solidFill>
                <a:latin typeface="Segoe UI Light"/>
                <a:ea typeface="Arial Unicode MS"/>
                <a:cs typeface="Segoe UI Light"/>
              </a:rPr>
              <a:t> </a:t>
            </a:r>
            <a:r>
              <a:rPr kumimoji="0" lang="en-GB" sz="1200" b="0" i="0" u="none" strike="noStrike" cap="none" normalizeH="0" baseline="0" dirty="0">
                <a:ln>
                  <a:noFill/>
                </a:ln>
                <a:solidFill>
                  <a:srgbClr val="000000"/>
                </a:solidFill>
                <a:effectLst/>
                <a:latin typeface="Segoe UI Light"/>
                <a:ea typeface="Arial Unicode MS"/>
                <a:cs typeface="Segoe UI Light"/>
              </a:rPr>
              <a:t> 		</a:t>
            </a:r>
            <a:r>
              <a:rPr lang="en-GB" sz="1200" dirty="0">
                <a:solidFill>
                  <a:srgbClr val="000000"/>
                </a:solidFill>
                <a:latin typeface="Segoe UI Light"/>
                <a:ea typeface="Arial Unicode MS"/>
                <a:cs typeface="Segoe UI Light"/>
              </a:rPr>
              <a:t>Gates open</a:t>
            </a:r>
            <a:endParaRPr lang="en-GB" sz="1200" b="0" i="0" u="none" strike="noStrike" cap="none" normalizeH="0" baseline="0" dirty="0">
              <a:ln>
                <a:noFill/>
              </a:ln>
              <a:solidFill>
                <a:srgbClr val="000000"/>
              </a:solidFill>
              <a:effectLst/>
              <a:latin typeface="Segoe UI Light"/>
              <a:ea typeface="Arial Unicode MS"/>
              <a:cs typeface="Segoe UI Light"/>
            </a:endParaRPr>
          </a:p>
          <a:p>
            <a:pPr>
              <a:spcBef>
                <a:spcPct val="0"/>
              </a:spcBef>
              <a:spcAft>
                <a:spcPct val="0"/>
              </a:spcAft>
            </a:pPr>
            <a:r>
              <a:rPr lang="en-GB" sz="1200" dirty="0">
                <a:latin typeface="Segoe UI Light"/>
                <a:ea typeface="Arial Unicode MS"/>
                <a:cs typeface="Segoe UI Light"/>
              </a:rPr>
              <a:t>                      8.55am Morning Registration</a:t>
            </a:r>
          </a:p>
          <a:p>
            <a:pPr eaLnBrk="0" fontAlgn="base" hangingPunct="0">
              <a:spcBef>
                <a:spcPct val="0"/>
              </a:spcBef>
              <a:spcAft>
                <a:spcPct val="0"/>
              </a:spcAft>
            </a:pPr>
            <a:r>
              <a:rPr lang="en-GB" sz="1200" dirty="0">
                <a:latin typeface="Segoe UI Light"/>
                <a:cs typeface="Segoe UI Light"/>
              </a:rPr>
              <a:t>                     </a:t>
            </a:r>
            <a:r>
              <a:rPr kumimoji="0" lang="en-GB" sz="1200" b="0" i="0" u="none" strike="noStrike" cap="none" normalizeH="0" baseline="0" dirty="0">
                <a:ln>
                  <a:noFill/>
                </a:ln>
                <a:effectLst/>
                <a:latin typeface="Segoe UI Light"/>
                <a:cs typeface="Segoe UI Light"/>
              </a:rPr>
              <a:t> 9.00 am</a:t>
            </a:r>
            <a:r>
              <a:rPr lang="en-GB" sz="1200" dirty="0">
                <a:latin typeface="Segoe UI Light"/>
                <a:cs typeface="Segoe UI Light"/>
              </a:rPr>
              <a:t> </a:t>
            </a:r>
            <a:r>
              <a:rPr kumimoji="0" lang="en-GB" sz="1200" b="0" i="0" u="none" strike="noStrike" cap="none" normalizeH="0" baseline="0" dirty="0">
                <a:ln>
                  <a:noFill/>
                </a:ln>
                <a:effectLst/>
                <a:latin typeface="Segoe UI Light"/>
                <a:cs typeface="Segoe UI Light"/>
              </a:rPr>
              <a:t> Mastering Number</a:t>
            </a:r>
            <a:endParaRPr lang="en-GB" sz="1200" b="0" i="0" u="none" strike="noStrike" cap="none" normalizeH="0" baseline="0" dirty="0">
              <a:ln>
                <a:noFill/>
              </a:ln>
              <a:effectLst/>
              <a:latin typeface="Segoe UI Light"/>
              <a:cs typeface="Segoe UI Light"/>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9.20 am		</a:t>
            </a:r>
            <a:r>
              <a:rPr lang="en-GB" sz="1200" dirty="0">
                <a:solidFill>
                  <a:srgbClr val="000000"/>
                </a:solidFill>
                <a:latin typeface="Segoe UI Light"/>
                <a:ea typeface="Arial Unicode MS"/>
                <a:cs typeface="Segoe UI Light"/>
              </a:rPr>
              <a:t>English/ RWI Phonics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	10.20 am</a:t>
            </a:r>
            <a:r>
              <a:rPr lang="en-GB" sz="1200" dirty="0">
                <a:solidFill>
                  <a:srgbClr val="000000"/>
                </a:solidFill>
                <a:latin typeface="Segoe UI Light"/>
                <a:ea typeface="Arial Unicode MS"/>
                <a:cs typeface="Segoe UI Light"/>
              </a:rPr>
              <a:t> Assembly</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10.40 am 	  	Morning break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11.00 am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Maths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12.00 noon	 	Lunch</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12.45 pm     		Afternoon registration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12.50 pm		Guided Reading</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	1.10 pm		Topic session 1</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2.00 pm		Afternoon break</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2.10 pm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Topic session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2/ RWI Spellings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3.15 pm		Home time</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Arial Unicode MS"/>
                <a:cs typeface="Segoe UI Light"/>
              </a:rPr>
              <a:t>PE Days: </a:t>
            </a:r>
            <a:r>
              <a:rPr lang="en-GB" sz="1200" dirty="0">
                <a:solidFill>
                  <a:srgbClr val="000000"/>
                </a:solidFill>
                <a:latin typeface="Segoe UI Light"/>
                <a:ea typeface="Arial Unicode MS"/>
                <a:cs typeface="Segoe UI Light"/>
              </a:rPr>
              <a:t>Tuesday and Wednesday. PE kits are to be worn on a </a:t>
            </a:r>
            <a:r>
              <a:rPr lang="en-GB" sz="1200" b="1" dirty="0">
                <a:solidFill>
                  <a:srgbClr val="000000"/>
                </a:solidFill>
                <a:latin typeface="Segoe UI Light"/>
                <a:ea typeface="Arial Unicode MS"/>
                <a:cs typeface="Segoe UI Light"/>
              </a:rPr>
              <a:t>Wednesday. </a:t>
            </a:r>
            <a:endPar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17410" name="Rectangle 2"/>
          <p:cNvSpPr>
            <a:spLocks noChangeArrowheads="1"/>
          </p:cNvSpPr>
          <p:nvPr/>
        </p:nvSpPr>
        <p:spPr bwMode="auto">
          <a:xfrm>
            <a:off x="332656" y="5079538"/>
            <a:ext cx="62646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2</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Welcome! We hope that you find all of the information in this pack useful. If you have any questions after reading this Parent Pack or would like to talk to us about the year ahead, please do let us know so that we can arrange a time to call you.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Parents can leave messages for class teachers in the children’s reading record or contact the office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to arrange a phone call with the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12000895"/>
              </p:ext>
            </p:extLst>
          </p:nvPr>
        </p:nvGraphicFramePr>
        <p:xfrm>
          <a:off x="638201" y="6732240"/>
          <a:ext cx="5256584" cy="1246706"/>
        </p:xfrm>
        <a:graphic>
          <a:graphicData uri="http://schemas.openxmlformats.org/drawingml/2006/table">
            <a:tbl>
              <a:tblPr/>
              <a:tblGrid>
                <a:gridCol w="1766068">
                  <a:extLst>
                    <a:ext uri="{9D8B030D-6E8A-4147-A177-3AD203B41FA5}">
                      <a16:colId xmlns:a16="http://schemas.microsoft.com/office/drawing/2014/main" val="20000"/>
                    </a:ext>
                  </a:extLst>
                </a:gridCol>
                <a:gridCol w="1745258">
                  <a:extLst>
                    <a:ext uri="{9D8B030D-6E8A-4147-A177-3AD203B41FA5}">
                      <a16:colId xmlns:a16="http://schemas.microsoft.com/office/drawing/2014/main" val="20001"/>
                    </a:ext>
                  </a:extLst>
                </a:gridCol>
                <a:gridCol w="1745258">
                  <a:extLst>
                    <a:ext uri="{9D8B030D-6E8A-4147-A177-3AD203B41FA5}">
                      <a16:colId xmlns:a16="http://schemas.microsoft.com/office/drawing/2014/main" val="20002"/>
                    </a:ext>
                  </a:extLst>
                </a:gridCol>
              </a:tblGrid>
              <a:tr h="97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2W Class Teacher                  Miss Ward</a:t>
                      </a: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Segoe UI Light" panose="020B0502040204020203" pitchFamily="34" charset="0"/>
                          <a:ea typeface="Times New Roman"/>
                          <a:cs typeface="Segoe UI Light" panose="020B0502040204020203" pitchFamily="34" charset="0"/>
                        </a:rPr>
                        <a:t>      2B</a:t>
                      </a:r>
                      <a:r>
                        <a:rPr lang="en-GB" sz="1050" b="0" dirty="0">
                          <a:latin typeface="Segoe UI Light" panose="020B0502040204020203" pitchFamily="34" charset="0"/>
                          <a:ea typeface="Times New Roman"/>
                          <a:cs typeface="Segoe UI Light" panose="020B0502040204020203" pitchFamily="34" charset="0"/>
                        </a:rPr>
                        <a:t> Class Teacher                              Miss Boxall</a:t>
                      </a: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2B</a:t>
                      </a:r>
                      <a:r>
                        <a:rPr lang="en-GB" sz="1050" b="0" baseline="0" dirty="0">
                          <a:latin typeface="Segoe UI Light" panose="020B0502040204020203" pitchFamily="34" charset="0"/>
                          <a:ea typeface="Times New Roman"/>
                          <a:cs typeface="Segoe UI Light" panose="020B0502040204020203" pitchFamily="34" charset="0"/>
                        </a:rPr>
                        <a:t> Class Teacher</a:t>
                      </a:r>
                    </a:p>
                    <a:p>
                      <a:pPr algn="ctr">
                        <a:spcAft>
                          <a:spcPts val="0"/>
                        </a:spcAft>
                      </a:pPr>
                      <a:r>
                        <a:rPr lang="en-GB" sz="1050" b="0" baseline="0" dirty="0">
                          <a:latin typeface="Segoe UI Light" panose="020B0502040204020203" pitchFamily="34" charset="0"/>
                          <a:ea typeface="Times New Roman"/>
                          <a:cs typeface="Segoe UI Light" panose="020B0502040204020203" pitchFamily="34" charset="0"/>
                        </a:rPr>
                        <a:t>           Mrs Foley</a:t>
                      </a: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6">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911" y="7163415"/>
            <a:ext cx="1385748" cy="18476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894" y="7163415"/>
            <a:ext cx="1385748" cy="1847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8920" y="7164288"/>
            <a:ext cx="1385748" cy="18476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E5B830-3B46-48A6-AEF5-05A819516B7A}"/>
              </a:ext>
            </a:extLst>
          </p:cNvPr>
          <p:cNvGraphicFramePr>
            <a:graphicFrameLocks noGrp="1"/>
          </p:cNvGraphicFramePr>
          <p:nvPr>
            <p:extLst>
              <p:ext uri="{D42A27DB-BD31-4B8C-83A1-F6EECF244321}">
                <p14:modId xmlns:p14="http://schemas.microsoft.com/office/powerpoint/2010/main" val="3457644622"/>
              </p:ext>
            </p:extLst>
          </p:nvPr>
        </p:nvGraphicFramePr>
        <p:xfrm>
          <a:off x="359760" y="2310967"/>
          <a:ext cx="6138480" cy="1233819"/>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1000" dirty="0">
                          <a:solidFill>
                            <a:srgbClr val="000000"/>
                          </a:solidFill>
                          <a:latin typeface="Segoe UI Light"/>
                          <a:ea typeface="Arial Unicode MS"/>
                          <a:cs typeface="Segoe UI Light"/>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Segoe UI Light"/>
                          <a:ea typeface="Arial Unicode MS"/>
                          <a:cs typeface="Segoe UI Light"/>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lgn="ctr">
                        <a:spcAft>
                          <a:spcPts val="0"/>
                        </a:spcAft>
                      </a:pPr>
                      <a:r>
                        <a:rPr lang="en-GB" sz="1000" dirty="0">
                          <a:solidFill>
                            <a:srgbClr val="000000"/>
                          </a:solidFill>
                          <a:latin typeface="Segoe UI Light"/>
                          <a:ea typeface="Arial Unicode MS"/>
                          <a:cs typeface="Segoe UI Light"/>
                        </a:rPr>
                        <a:t>Reading comprehension</a:t>
                      </a:r>
                    </a:p>
                    <a:p>
                      <a:pPr>
                        <a:spcBef>
                          <a:spcPts val="300"/>
                        </a:spcBef>
                        <a:spcAft>
                          <a:spcPts val="300"/>
                        </a:spcAft>
                      </a:pPr>
                      <a:endParaRPr lang="en-GB" sz="1000" dirty="0">
                        <a:latin typeface="Segoe UI Light"/>
                        <a:ea typeface="Times New Roman"/>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000" dirty="0">
                          <a:latin typeface="Segoe UI Light"/>
                          <a:ea typeface="Times New Roman"/>
                          <a:cs typeface="Segoe UI Light"/>
                        </a:rPr>
                        <a:t>Reading</a:t>
                      </a:r>
                      <a:endParaRPr lang="en-GB" sz="1000" dirty="0">
                        <a:solidFill>
                          <a:srgbClr val="000000"/>
                        </a:solidFill>
                        <a:latin typeface="Segoe UI Light"/>
                        <a:ea typeface="Arial Unicode MS"/>
                        <a:cs typeface="Segoe UI Light"/>
                      </a:endParaRPr>
                    </a:p>
                    <a:p>
                      <a:pPr algn="ctr">
                        <a:spcBef>
                          <a:spcPts val="300"/>
                        </a:spcBef>
                        <a:spcAft>
                          <a:spcPts val="300"/>
                        </a:spcAft>
                      </a:pPr>
                      <a:r>
                        <a:rPr lang="en-GB" sz="1000" dirty="0">
                          <a:solidFill>
                            <a:srgbClr val="000000"/>
                          </a:solidFill>
                          <a:latin typeface="Segoe UI Light"/>
                          <a:ea typeface="Arial Unicode MS"/>
                          <a:cs typeface="Segoe UI Light"/>
                        </a:rPr>
                        <a:t>Maths Homework</a:t>
                      </a:r>
                      <a:endParaRPr lang="en-GB" sz="1000" dirty="0">
                        <a:latin typeface="Segoe UI Light"/>
                        <a:ea typeface="Times New Roman"/>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Segoe UI Light"/>
                        <a:ea typeface="Arial Unicode MS"/>
                        <a:cs typeface="Segoe UI Light"/>
                      </a:endParaRPr>
                    </a:p>
                    <a:p>
                      <a:pPr algn="ctr">
                        <a:spcAft>
                          <a:spcPts val="0"/>
                        </a:spcAft>
                      </a:pPr>
                      <a:r>
                        <a:rPr lang="en-GB" sz="1000" dirty="0">
                          <a:solidFill>
                            <a:srgbClr val="000000"/>
                          </a:solidFill>
                          <a:latin typeface="Segoe UI Light"/>
                          <a:ea typeface="Arial Unicode MS"/>
                          <a:cs typeface="Segoe UI Light"/>
                        </a:rPr>
                        <a:t>Reading</a:t>
                      </a:r>
                    </a:p>
                    <a:p>
                      <a:pPr algn="ctr">
                        <a:spcAft>
                          <a:spcPts val="0"/>
                        </a:spcAft>
                      </a:pPr>
                      <a:endParaRPr lang="en-GB" sz="1000" dirty="0">
                        <a:solidFill>
                          <a:srgbClr val="000000"/>
                        </a:solidFill>
                        <a:latin typeface="Segoe UI Light"/>
                        <a:ea typeface="Arial Unicode MS"/>
                        <a:cs typeface="Segoe UI Light"/>
                      </a:endParaRPr>
                    </a:p>
                    <a:p>
                      <a:pPr marL="0" marR="0" lvl="0" indent="0" algn="ctr" rtl="0" eaLnBrk="1" fontAlgn="auto" latinLnBrk="0" hangingPunct="1">
                        <a:lnSpc>
                          <a:spcPct val="100000"/>
                        </a:lnSpc>
                        <a:spcBef>
                          <a:spcPts val="0"/>
                        </a:spcBef>
                        <a:spcAft>
                          <a:spcPts val="0"/>
                        </a:spcAft>
                        <a:buClrTx/>
                        <a:buSzTx/>
                        <a:buFontTx/>
                        <a:buNone/>
                      </a:pPr>
                      <a:r>
                        <a:rPr lang="en-GB" sz="1000" dirty="0">
                          <a:solidFill>
                            <a:srgbClr val="000000"/>
                          </a:solidFill>
                          <a:latin typeface="Segoe UI Light"/>
                          <a:ea typeface="Arial Unicode MS"/>
                          <a:cs typeface="Segoe UI Light"/>
                        </a:rPr>
                        <a:t>Phonics/Spelling </a:t>
                      </a:r>
                    </a:p>
                    <a:p>
                      <a:pPr algn="ctr">
                        <a:spcAft>
                          <a:spcPts val="0"/>
                        </a:spcAft>
                      </a:pPr>
                      <a:endParaRPr lang="en-GB" sz="1000" dirty="0">
                        <a:solidFill>
                          <a:srgbClr val="000000"/>
                        </a:solidFill>
                        <a:latin typeface="Segoe UI Light"/>
                        <a:ea typeface="Arial Unicode MS"/>
                        <a:cs typeface="Segoe UI Light"/>
                      </a:endParaRPr>
                    </a:p>
                    <a:p>
                      <a:pP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a:ea typeface="Arial Unicode MS"/>
                        <a:cs typeface="Segoe UI Light"/>
                      </a:endParaRPr>
                    </a:p>
                    <a:p>
                      <a:pPr marL="0" marR="0" lvl="0" indent="0" algn="ctr" rtl="0" eaLnBrk="1" fontAlgn="auto" latinLnBrk="0" hangingPunct="1">
                        <a:lnSpc>
                          <a:spcPct val="100000"/>
                        </a:lnSpc>
                        <a:spcBef>
                          <a:spcPts val="0"/>
                        </a:spcBef>
                        <a:spcAft>
                          <a:spcPts val="0"/>
                        </a:spcAft>
                        <a:buClrTx/>
                        <a:buSzTx/>
                        <a:buFontTx/>
                        <a:buNone/>
                      </a:pPr>
                      <a:r>
                        <a:rPr lang="en-GB" sz="1000" dirty="0">
                          <a:solidFill>
                            <a:srgbClr val="000000"/>
                          </a:solidFill>
                          <a:latin typeface="Segoe UI Light"/>
                          <a:ea typeface="Arial Unicode MS"/>
                          <a:cs typeface="Segoe UI Light"/>
                        </a:rPr>
                        <a:t>Reading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rgbClr val="000000"/>
                        </a:solidFill>
                        <a:latin typeface="Segoe UI Light"/>
                        <a:ea typeface="Arial Unicode MS"/>
                        <a:cs typeface="Segoe U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Segoe UI Light"/>
                          <a:ea typeface="Arial Unicode MS"/>
                          <a:cs typeface="Segoe UI Light"/>
                        </a:rPr>
                        <a:t>Times Table Rockstars</a:t>
                      </a:r>
                    </a:p>
                    <a:p>
                      <a:pPr algn="ctr">
                        <a:spcAft>
                          <a:spcPts val="0"/>
                        </a:spcAft>
                      </a:pPr>
                      <a:endParaRPr lang="en-GB" sz="1000" dirty="0">
                        <a:solidFill>
                          <a:srgbClr val="000000"/>
                        </a:solidFill>
                        <a:latin typeface="Segoe UI Light"/>
                        <a:ea typeface="Arial Unicode MS"/>
                        <a:cs typeface="Segoe UI Light"/>
                      </a:endParaRPr>
                    </a:p>
                    <a:p>
                      <a:pPr algn="ct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a:lnSpc>
                          <a:spcPct val="100000"/>
                        </a:lnSpc>
                        <a:spcBef>
                          <a:spcPts val="0"/>
                        </a:spcBef>
                        <a:spcAft>
                          <a:spcPts val="0"/>
                        </a:spcAft>
                        <a:buNone/>
                      </a:pPr>
                      <a:r>
                        <a:rPr lang="en-GB" sz="1000" b="0" i="0" u="none" strike="noStrike" noProof="0" dirty="0">
                          <a:solidFill>
                            <a:srgbClr val="000000"/>
                          </a:solidFill>
                          <a:latin typeface="Segoe UI Light"/>
                        </a:rPr>
                        <a:t>Reading </a:t>
                      </a:r>
                      <a:endParaRPr lang="en-US" dirty="0"/>
                    </a:p>
                    <a:p>
                      <a:pPr marL="0" marR="0" lvl="0" indent="0" algn="ctr">
                        <a:lnSpc>
                          <a:spcPct val="100000"/>
                        </a:lnSpc>
                        <a:spcBef>
                          <a:spcPts val="0"/>
                        </a:spcBef>
                        <a:spcAft>
                          <a:spcPts val="0"/>
                        </a:spcAft>
                        <a:buNone/>
                      </a:pPr>
                      <a:endParaRPr lang="en-GB" sz="1000" b="0" i="0" u="none" strike="noStrike" noProof="0" dirty="0">
                        <a:solidFill>
                          <a:srgbClr val="000000"/>
                        </a:solidFill>
                        <a:latin typeface="Helvetica"/>
                      </a:endParaRPr>
                    </a:p>
                    <a:p>
                      <a:pPr marL="0" marR="0" lvl="0" indent="0" algn="ctr">
                        <a:lnSpc>
                          <a:spcPct val="100000"/>
                        </a:lnSpc>
                        <a:spcBef>
                          <a:spcPts val="0"/>
                        </a:spcBef>
                        <a:spcAft>
                          <a:spcPts val="0"/>
                        </a:spcAft>
                        <a:buNone/>
                      </a:pPr>
                      <a:r>
                        <a:rPr lang="en-GB" sz="1000" b="0" i="0" u="none" strike="noStrike" noProof="0" dirty="0">
                          <a:solidFill>
                            <a:srgbClr val="000000"/>
                          </a:solidFill>
                          <a:latin typeface="Segoe UI Light"/>
                        </a:rPr>
                        <a:t>Times Table Rockstars</a:t>
                      </a:r>
                      <a:endParaRPr lang="en-US" b="0">
                        <a:latin typeface="Segoe UI Light"/>
                      </a:endParaRPr>
                    </a:p>
                    <a:p>
                      <a:pPr algn="ctr">
                        <a:spcAft>
                          <a:spcPts val="0"/>
                        </a:spcAft>
                      </a:pPr>
                      <a:endParaRPr lang="en-GB" sz="1000" dirty="0">
                        <a:solidFill>
                          <a:srgbClr val="000000"/>
                        </a:solidFill>
                        <a:latin typeface="Segoe UI Light"/>
                        <a:ea typeface="Arial Unicode MS"/>
                        <a:cs typeface="Segoe UI Light"/>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12775A0-2D86-4505-A01B-AF709B179D98}"/>
              </a:ext>
            </a:extLst>
          </p:cNvPr>
          <p:cNvSpPr/>
          <p:nvPr/>
        </p:nvSpPr>
        <p:spPr>
          <a:xfrm>
            <a:off x="272562" y="1564250"/>
            <a:ext cx="3429000" cy="553998"/>
          </a:xfrm>
          <a:prstGeom prst="rect">
            <a:avLst/>
          </a:prstGeom>
        </p:spPr>
        <p:txBody>
          <a:bodyPr lIns="91440" tIns="45720" rIns="91440" bIns="45720" anchor="t">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lang="en-GB" sz="1200" dirty="0">
                <a:solidFill>
                  <a:srgbClr val="000000"/>
                </a:solidFill>
                <a:latin typeface="Segoe UI Light"/>
                <a:ea typeface="Arial Unicode MS"/>
                <a:cs typeface="Segoe UI Light"/>
              </a:rPr>
              <a:t>Homework Schedule </a:t>
            </a:r>
            <a:endParaRPr lang="en-GB" sz="1200">
              <a:latin typeface="Segoe UI Light"/>
              <a:cs typeface="Segoe UI Light"/>
            </a:endParaRPr>
          </a:p>
        </p:txBody>
      </p:sp>
      <p:sp>
        <p:nvSpPr>
          <p:cNvPr id="6" name="Rectangle 2">
            <a:extLst>
              <a:ext uri="{FF2B5EF4-FFF2-40B4-BE49-F238E27FC236}">
                <a16:creationId xmlns:a16="http://schemas.microsoft.com/office/drawing/2014/main" id="{CB4E2169-DF0F-491D-817B-A8EE6B6754B5}"/>
              </a:ext>
            </a:extLst>
          </p:cNvPr>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2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D69B2718-87A6-4983-B010-E3CFA8F92DAE}"/>
              </a:ext>
            </a:extLst>
          </p:cNvPr>
          <p:cNvCxnSpPr>
            <a:cxnSpLocks noChangeShapeType="1"/>
          </p:cNvCxnSpPr>
          <p:nvPr/>
        </p:nvCxnSpPr>
        <p:spPr bwMode="auto">
          <a:xfrm flipH="1">
            <a:off x="1844824" y="827584"/>
            <a:ext cx="4838700" cy="0"/>
          </a:xfrm>
          <a:prstGeom prst="straightConnector1">
            <a:avLst/>
          </a:prstGeom>
          <a:noFill/>
          <a:ln w="76200">
            <a:solidFill>
              <a:srgbClr val="FF0000"/>
            </a:solidFill>
            <a:round/>
            <a:headEnd/>
            <a:tailEnd/>
          </a:ln>
        </p:spPr>
      </p:cxnSp>
      <p:sp>
        <p:nvSpPr>
          <p:cNvPr id="8" name="TextBox 7">
            <a:extLst>
              <a:ext uri="{FF2B5EF4-FFF2-40B4-BE49-F238E27FC236}">
                <a16:creationId xmlns:a16="http://schemas.microsoft.com/office/drawing/2014/main" id="{8B762CD5-D0C7-4AE7-B1D3-4913E06A979E}"/>
              </a:ext>
            </a:extLst>
          </p:cNvPr>
          <p:cNvSpPr txBox="1"/>
          <p:nvPr/>
        </p:nvSpPr>
        <p:spPr>
          <a:xfrm>
            <a:off x="272562" y="3716215"/>
            <a:ext cx="6225678" cy="1754326"/>
          </a:xfrm>
          <a:prstGeom prst="rect">
            <a:avLst/>
          </a:prstGeom>
          <a:noFill/>
        </p:spPr>
        <p:txBody>
          <a:bodyPr wrap="square" lIns="91440" tIns="45720" rIns="91440" bIns="45720" rtlCol="0" anchor="t">
            <a:spAutoFit/>
          </a:bodyPr>
          <a:lstStyle/>
          <a:p>
            <a:r>
              <a:rPr lang="en-GB" sz="1200" dirty="0">
                <a:latin typeface="Trebuchet MS"/>
                <a:cs typeface="Segoe UI Light"/>
              </a:rPr>
              <a:t>At Lent Rise, we instil a love of reading within school and encourage for this to be embedded at home.</a:t>
            </a:r>
            <a:endParaRPr lang="en-US" sz="1200" dirty="0">
              <a:latin typeface="Trebuchet MS"/>
              <a:cs typeface="Segoe UI Light"/>
            </a:endParaRPr>
          </a:p>
          <a:p>
            <a:endParaRPr lang="en-GB" sz="1200" dirty="0">
              <a:latin typeface="Trebuchet MS"/>
              <a:cs typeface="Segoe UI Light" panose="020B0502040204020203" pitchFamily="34" charset="0"/>
            </a:endParaRPr>
          </a:p>
          <a:p>
            <a:r>
              <a:rPr lang="en-GB" sz="1200" dirty="0">
                <a:latin typeface="Trebuchet MS"/>
                <a:cs typeface="Segoe UI Light"/>
              </a:rPr>
              <a:t>To support your child’s reading further, please record daily readings in your child’s reading record. This can include any reading successes or challenges which we will check daily and follow up within school.</a:t>
            </a:r>
            <a:endParaRPr lang="en-US" sz="1200" dirty="0">
              <a:latin typeface="Trebuchet MS"/>
              <a:cs typeface="Segoe UI Light"/>
            </a:endParaRPr>
          </a:p>
          <a:p>
            <a:endParaRPr lang="en-GB" sz="1200" dirty="0">
              <a:latin typeface="Trebuchet MS"/>
              <a:cs typeface="Segoe UI Light" panose="020B0502040204020203" pitchFamily="34" charset="0"/>
            </a:endParaRPr>
          </a:p>
          <a:p>
            <a:r>
              <a:rPr lang="en-GB" sz="1200" dirty="0">
                <a:latin typeface="Trebuchet MS"/>
                <a:cs typeface="Segoe UI Light"/>
              </a:rPr>
              <a:t>Homework is catered to your child's current learning. Answers will be sent home weekly to support you and your child. </a:t>
            </a:r>
            <a:endParaRPr lang="en-GB" dirty="0">
              <a:cs typeface="Segoe UI Light"/>
            </a:endParaRPr>
          </a:p>
        </p:txBody>
      </p:sp>
      <p:pic>
        <p:nvPicPr>
          <p:cNvPr id="1026" name="Picture 2" descr="91,952 Book Clipart Illustrations &amp; Clip Art - iStock">
            <a:extLst>
              <a:ext uri="{FF2B5EF4-FFF2-40B4-BE49-F238E27FC236}">
                <a16:creationId xmlns:a16="http://schemas.microsoft.com/office/drawing/2014/main" id="{4103D3C9-9F9E-4B1C-8E69-BF2BBADD0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697" y="5888466"/>
            <a:ext cx="2899894" cy="28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1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CURRICULUM</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27584"/>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84215" y="994539"/>
            <a:ext cx="6381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dirty="0">
                <a:ln>
                  <a:noFill/>
                </a:ln>
                <a:effectLst/>
                <a:latin typeface="Segoe UI Light"/>
                <a:ea typeface="Times New Roman" pitchFamily="18" charset="0"/>
                <a:cs typeface="Segoe UI Light"/>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a:t>
            </a:r>
            <a:r>
              <a:rPr lang="en-GB" sz="1200" dirty="0">
                <a:latin typeface="Segoe UI Light"/>
                <a:ea typeface="Times New Roman" pitchFamily="18" charset="0"/>
                <a:cs typeface="Segoe UI Light"/>
              </a:rPr>
              <a:t>, etc. </a:t>
            </a:r>
            <a:endParaRPr lang="en-GB" sz="1200" b="0" i="0" u="none" strike="noStrike" cap="none" normalizeH="0" baseline="0" dirty="0">
              <a:ln>
                <a:noFill/>
              </a:ln>
              <a:effectLst/>
              <a:latin typeface="Segoe UI Light" panose="020B0502040204020203" pitchFamily="34" charset="0"/>
              <a:cs typeface="Segoe UI Light" panose="020B0502040204020203" pitchFamily="34" charset="0"/>
            </a:endParaRPr>
          </a:p>
        </p:txBody>
      </p:sp>
      <p:sp>
        <p:nvSpPr>
          <p:cNvPr id="19458" name="Rectangle 2"/>
          <p:cNvSpPr>
            <a:spLocks noChangeArrowheads="1"/>
          </p:cNvSpPr>
          <p:nvPr/>
        </p:nvSpPr>
        <p:spPr bwMode="auto">
          <a:xfrm>
            <a:off x="212207" y="8317479"/>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Segoe UI Light"/>
                <a:cs typeface="Segoe UI Light"/>
              </a:rPr>
              <a:t>Each year group will take part in Educational visits designed to enhance the children's learning of the curriculum. Visits may change from year to year but in previous years, Year 2 have visited the Roald Dahl Story Centre, Zoo visit and </a:t>
            </a:r>
            <a:r>
              <a:rPr lang="en-GB" sz="1200" dirty="0" err="1">
                <a:latin typeface="Segoe UI Light"/>
                <a:cs typeface="Segoe UI Light"/>
              </a:rPr>
              <a:t>Dramahub</a:t>
            </a:r>
            <a:r>
              <a:rPr lang="en-GB" sz="1200" dirty="0">
                <a:latin typeface="Segoe UI Light"/>
                <a:cs typeface="Segoe UI Light"/>
              </a:rPr>
              <a:t> workshops.  </a:t>
            </a:r>
            <a:endParaRPr kumimoji="0" lang="en-GB"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1792178" y="6193683"/>
            <a:ext cx="0" cy="33855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B9F4A53-4584-00A0-5298-BB226E686EA4}"/>
              </a:ext>
            </a:extLst>
          </p:cNvPr>
          <p:cNvPicPr>
            <a:picLocks noChangeAspect="1"/>
          </p:cNvPicPr>
          <p:nvPr/>
        </p:nvPicPr>
        <p:blipFill>
          <a:blip r:embed="rId2"/>
          <a:stretch>
            <a:fillRect/>
          </a:stretch>
        </p:blipFill>
        <p:spPr>
          <a:xfrm>
            <a:off x="973317" y="1609558"/>
            <a:ext cx="4758178" cy="6714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a:solidFill>
                  <a:srgbClr val="FF0000"/>
                </a:solidFill>
                <a:latin typeface="Segoe UI Light" panose="020B0502040204020203" pitchFamily="34" charset="0"/>
                <a:cs typeface="Segoe UI Light" panose="020B0502040204020203" pitchFamily="34" charset="0"/>
              </a:rPr>
              <a:t>ATTENDANCE AND PUNCTUALITY</a:t>
            </a:r>
            <a:endParaRPr kumimoji="0" lang="en-GB" sz="24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7409" name="Rectangle 1"/>
          <p:cNvSpPr>
            <a:spLocks noChangeArrowheads="1"/>
          </p:cNvSpPr>
          <p:nvPr/>
        </p:nvSpPr>
        <p:spPr bwMode="auto">
          <a:xfrm>
            <a:off x="260648" y="1074967"/>
            <a:ext cx="638132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i="0" u="none" strike="noStrike" cap="none" normalizeH="0" baseline="0" dirty="0">
                <a:ln>
                  <a:noFill/>
                </a:ln>
                <a:solidFill>
                  <a:srgbClr val="000000"/>
                </a:solidFill>
                <a:effectLst/>
                <a:latin typeface="Segoe UI Light"/>
                <a:ea typeface="Trebuchet MS" pitchFamily="34" charset="0"/>
                <a:cs typeface="Segoe UI Light"/>
              </a:rPr>
              <a:t>As parents you all have a legal responsibility to make sure that your child attends school every day. If your child is going to be absent from school please log the reason via the ParentMail </a:t>
            </a:r>
            <a:r>
              <a:rPr lang="en-GB" sz="1200" dirty="0">
                <a:solidFill>
                  <a:srgbClr val="000000"/>
                </a:solidFill>
                <a:latin typeface="Segoe UI Light"/>
                <a:ea typeface="Trebuchet MS" pitchFamily="34" charset="0"/>
                <a:cs typeface="Segoe UI Light"/>
              </a:rPr>
              <a:t>absence portal on the </a:t>
            </a:r>
            <a:r>
              <a:rPr lang="en-GB" sz="1200" u="sng" dirty="0">
                <a:solidFill>
                  <a:srgbClr val="000000"/>
                </a:solidFill>
                <a:latin typeface="Segoe UI Light"/>
                <a:ea typeface="Trebuchet MS" pitchFamily="34" charset="0"/>
                <a:cs typeface="Segoe UI Light"/>
              </a:rPr>
              <a:t>first day</a:t>
            </a:r>
            <a:r>
              <a:rPr lang="en-GB" sz="1200" dirty="0">
                <a:solidFill>
                  <a:srgbClr val="000000"/>
                </a:solidFill>
                <a:latin typeface="Segoe UI Light"/>
                <a:ea typeface="Trebuchet MS" pitchFamily="34" charset="0"/>
                <a:cs typeface="Segoe UI Light"/>
              </a:rPr>
              <a:t> of their absence</a:t>
            </a:r>
            <a:r>
              <a:rPr kumimoji="0" lang="en-GB" sz="1200" i="0" u="none" strike="noStrike" cap="none" normalizeH="0" baseline="0" dirty="0">
                <a:ln>
                  <a:noFill/>
                </a:ln>
                <a:solidFill>
                  <a:srgbClr val="000000"/>
                </a:solidFill>
                <a:effectLst/>
                <a:latin typeface="Segoe UI Light"/>
                <a:ea typeface="Trebuchet MS" pitchFamily="34" charset="0"/>
                <a:cs typeface="Segoe UI Light"/>
              </a:rPr>
              <a:t>. This is important, as we will be contacting parents if a child is not at school and no reason has been given. Parents may be asked to provide medical evidence</a:t>
            </a:r>
            <a:r>
              <a:rPr kumimoji="0" lang="en-GB" sz="1200" i="0" u="none" strike="noStrike" cap="none" normalizeH="0" dirty="0">
                <a:ln>
                  <a:noFill/>
                </a:ln>
                <a:solidFill>
                  <a:srgbClr val="000000"/>
                </a:solidFill>
                <a:effectLst/>
                <a:latin typeface="Segoe UI Light"/>
                <a:ea typeface="Trebuchet MS" pitchFamily="34" charset="0"/>
                <a:cs typeface="Segoe UI Light"/>
              </a:rPr>
              <a:t> in the form of an appointment card or prescription where there are repeated absences due to reported illness.</a:t>
            </a:r>
            <a:r>
              <a:rPr lang="en-GB" sz="1200" dirty="0">
                <a:solidFill>
                  <a:srgbClr val="000000"/>
                </a:solidFill>
                <a:latin typeface="Segoe UI Light"/>
                <a:ea typeface="Trebuchet MS" pitchFamily="34" charset="0"/>
                <a:cs typeface="Segoe UI Light"/>
              </a:rPr>
              <a:t> </a:t>
            </a:r>
            <a:endPar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endParaRPr>
          </a:p>
          <a:p>
            <a:pPr lvl="0" algn="just" fontAlgn="base">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Regular attendance and punctuality is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fundamental</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enabling your child to achieve the highest levels of attainment. We ensure </a:t>
            </a:r>
            <a:r>
              <a:rPr kumimoji="0" lang="en-GB" sz="1200"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all</a:t>
            </a:r>
            <a:r>
              <a:rPr kumimoji="0" lang="en-GB" sz="1200" i="0"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children are aware of the importance of attendance and punctuality.</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p>
          <a:p>
            <a:pPr algn="just" eaLnBrk="0" fontAlgn="base" hangingPunct="0">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i="0" u="none" strike="noStrike" cap="none" normalizeH="0" baseline="0" dirty="0">
                <a:ln>
                  <a:noFill/>
                </a:ln>
                <a:solidFill>
                  <a:srgbClr val="000000"/>
                </a:solidFill>
                <a:effectLst/>
                <a:latin typeface="Segoe UI Light"/>
                <a:ea typeface="Trebuchet MS" pitchFamily="34" charset="0"/>
                <a:cs typeface="Segoe UI Light"/>
              </a:rPr>
              <a:t>The attendance target set by the Governing Body for </a:t>
            </a:r>
            <a:r>
              <a:rPr lang="en-GB" sz="1200" u="sng" dirty="0">
                <a:solidFill>
                  <a:srgbClr val="000000"/>
                </a:solidFill>
                <a:latin typeface="Segoe UI Light"/>
                <a:ea typeface="Trebuchet MS" pitchFamily="34" charset="0"/>
                <a:cs typeface="Segoe UI Light"/>
              </a:rPr>
              <a:t>2024-2024</a:t>
            </a:r>
            <a:r>
              <a:rPr kumimoji="0" lang="en-GB" sz="1200" i="0" u="sng" strike="noStrike" cap="none" normalizeH="0" baseline="0" dirty="0">
                <a:ln>
                  <a:noFill/>
                </a:ln>
                <a:solidFill>
                  <a:srgbClr val="000000"/>
                </a:solidFill>
                <a:effectLst/>
                <a:latin typeface="Segoe UI Light"/>
                <a:ea typeface="Trebuchet MS" pitchFamily="34" charset="0"/>
                <a:cs typeface="Segoe UI Light"/>
              </a:rPr>
              <a:t> is 96%.</a:t>
            </a:r>
            <a:r>
              <a:rPr kumimoji="0" lang="en-GB" sz="1200" i="0" u="none" strike="noStrike" cap="none" normalizeH="0" baseline="0" dirty="0">
                <a:ln>
                  <a:noFill/>
                </a:ln>
                <a:solidFill>
                  <a:srgbClr val="000000"/>
                </a:solidFill>
                <a:effectLst/>
                <a:latin typeface="Segoe UI Light"/>
                <a:ea typeface="Trebuchet MS" pitchFamily="34" charset="0"/>
                <a:cs typeface="Segoe UI Light"/>
              </a:rPr>
              <a:t> We expect </a:t>
            </a:r>
            <a:r>
              <a:rPr kumimoji="0" lang="en-GB" sz="1200" i="0" u="sng" strike="noStrike" cap="none" normalizeH="0" baseline="0" dirty="0">
                <a:ln>
                  <a:noFill/>
                </a:ln>
                <a:solidFill>
                  <a:srgbClr val="000000"/>
                </a:solidFill>
                <a:effectLst/>
                <a:latin typeface="Segoe UI Light"/>
                <a:ea typeface="Trebuchet MS" pitchFamily="34" charset="0"/>
                <a:cs typeface="Segoe UI Light"/>
              </a:rPr>
              <a:t>ALL </a:t>
            </a:r>
            <a:r>
              <a:rPr kumimoji="0" lang="en-GB" sz="1200" i="0" u="none" strike="noStrike" cap="none" normalizeH="0" baseline="0" dirty="0">
                <a:ln>
                  <a:noFill/>
                </a:ln>
                <a:solidFill>
                  <a:srgbClr val="000000"/>
                </a:solidFill>
                <a:effectLst/>
                <a:latin typeface="Segoe UI Light"/>
                <a:ea typeface="Trebuchet MS" pitchFamily="34" charset="0"/>
                <a:cs typeface="Segoe UI Light"/>
              </a:rPr>
              <a:t>children to achieve this.</a:t>
            </a:r>
            <a:endParaRPr lang="en-GB" sz="1200" i="0" u="none" strike="noStrike" cap="none" normalizeH="0" baseline="0" dirty="0">
              <a:ln>
                <a:noFill/>
              </a:ln>
              <a:solidFill>
                <a:srgbClr val="000000"/>
              </a:solidFill>
              <a:effectLst/>
              <a:latin typeface="Segoe UI Light"/>
              <a:ea typeface="Trebuchet MS" pitchFamily="34" charset="0"/>
              <a:cs typeface="Segoe UI Ligh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your child is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too</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unwell to come to school, or has a medical appointment, please log the reason</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via our ParentMail absence portal.</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help you, the NHS has compiled a list of guidelines about how long children should be kept off school when they have a common illnesses: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r>
            <a:b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b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Learning begins promptly at the beginning of the day with instructions and explanations and it is vital that your child does not miss this part of the day. We monitor lateness and send letters to parents whose children regularly arrive to school late. </a:t>
            </a:r>
            <a:r>
              <a:rPr lang="en-GB" sz="1200" dirty="0">
                <a:solidFill>
                  <a:srgbClr val="000000"/>
                </a:solidFill>
                <a:latin typeface="Segoe UI Light"/>
                <a:ea typeface="Trebuchet MS" pitchFamily="34" charset="0"/>
                <a:cs typeface="Segoe UI Light"/>
              </a:rPr>
              <a:t>The playground gates will open at 8:40am and close at 8:55am. </a:t>
            </a:r>
            <a:r>
              <a:rPr lang="en-GB" sz="1200" dirty="0">
                <a:solidFill>
                  <a:srgbClr val="000000"/>
                </a:solidFill>
                <a:latin typeface="Segoe UI Light"/>
                <a:ea typeface="Times New Roman" pitchFamily="18" charset="0"/>
                <a:cs typeface="Segoe UI Light"/>
              </a:rPr>
              <a:t>Your child may come into school between these times and head straight to class. However if your child does miss the gate to go into class, please bring them to the School Office where a member of staff will sign them in.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Family holidays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should always</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be taken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during the school holidays</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and we will only authorise absence in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very special circumstances</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On these occasions permission </a:t>
            </a:r>
            <a:r>
              <a:rPr kumimoji="0" lang="en-GB" sz="1200" b="1" i="0" u="sng" strike="noStrike" cap="none" normalizeH="0" baseline="0" dirty="0">
                <a:ln>
                  <a:noFill/>
                </a:ln>
                <a:solidFill>
                  <a:srgbClr val="000000"/>
                </a:solidFill>
                <a:effectLst/>
                <a:latin typeface="Segoe UI Light"/>
                <a:ea typeface="Trebuchet MS" pitchFamily="34" charset="0"/>
                <a:cs typeface="Segoe UI Light"/>
              </a:rPr>
              <a:t>must </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be sought in advance from the </a:t>
            </a:r>
            <a:r>
              <a:rPr lang="en-GB" sz="1200" dirty="0">
                <a:solidFill>
                  <a:srgbClr val="000000"/>
                </a:solidFill>
                <a:latin typeface="Segoe UI Light"/>
                <a:ea typeface="Trebuchet MS" pitchFamily="34" charset="0"/>
                <a:cs typeface="Segoe UI Light"/>
              </a:rPr>
              <a:t>H</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eadteacher. Absence request forms are available from the school office or a letter should be written to the </a:t>
            </a:r>
            <a:r>
              <a:rPr lang="en-GB" sz="1200" dirty="0">
                <a:solidFill>
                  <a:srgbClr val="000000"/>
                </a:solidFill>
                <a:latin typeface="Segoe UI Light"/>
                <a:ea typeface="Trebuchet MS" pitchFamily="34" charset="0"/>
                <a:cs typeface="Segoe UI Light"/>
              </a:rPr>
              <a:t>H</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eadteacher.</a:t>
            </a:r>
            <a:r>
              <a:rPr lang="en-GB" sz="1200" dirty="0">
                <a:solidFill>
                  <a:srgbClr val="000000"/>
                </a:solidFill>
                <a:latin typeface="Segoe UI Light"/>
                <a:ea typeface="Trebuchet MS" pitchFamily="34" charset="0"/>
                <a:cs typeface="Segoe UI Light"/>
              </a:rPr>
              <a:t> </a:t>
            </a:r>
            <a:r>
              <a:rPr kumimoji="0" lang="en-GB" sz="1200" b="0" i="0" u="none" strike="noStrike" cap="none" normalizeH="0" baseline="0" dirty="0">
                <a:ln>
                  <a:noFill/>
                </a:ln>
                <a:solidFill>
                  <a:srgbClr val="000000"/>
                </a:solidFill>
                <a:effectLst/>
                <a:latin typeface="Segoe UI Light"/>
                <a:ea typeface="Trebuchet MS" pitchFamily="34" charset="0"/>
                <a:cs typeface="Segoe UI Light"/>
              </a:rPr>
              <a:t>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a:t>
            </a:r>
            <a:r>
              <a:rPr kumimoji="0" lang="en-GB" sz="1200" b="0" i="0" u="none" strike="noStrike" cap="none" normalizeH="0" dirty="0">
                <a:ln>
                  <a:noFill/>
                </a:ln>
                <a:solidFill>
                  <a:srgbClr val="000000"/>
                </a:solidFill>
                <a:effectLst/>
                <a:latin typeface="Segoe UI Light"/>
                <a:ea typeface="Trebuchet MS" pitchFamily="34" charset="0"/>
                <a:cs typeface="Segoe UI Light"/>
              </a:rPr>
              <a:t> Service who may issues a Penalty notice.</a:t>
            </a:r>
            <a:r>
              <a:rPr lang="en-GB" sz="1200" dirty="0">
                <a:solidFill>
                  <a:srgbClr val="000000"/>
                </a:solidFill>
                <a:latin typeface="Segoe UI Light"/>
                <a:ea typeface="Trebuchet MS" pitchFamily="34" charset="0"/>
                <a:cs typeface="Segoe UI Light"/>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4200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8433" name="Rectangle 1"/>
          <p:cNvSpPr>
            <a:spLocks noChangeArrowheads="1"/>
          </p:cNvSpPr>
          <p:nvPr/>
        </p:nvSpPr>
        <p:spPr bwMode="auto">
          <a:xfrm>
            <a:off x="288032" y="1259632"/>
            <a:ext cx="630932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R="0" lvl="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Approach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c</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2</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Talk to a member of the Senior Leadership Team</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3</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The Headteacher, Mrs Watson, is always happy to see parents, but she will go to the Class Teacher to discuss issues, therefore it makes sense for you to have spoken to the teacher first.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Contacting the Headteacher if she is not in School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Complaints and Resolution Procedure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The following is the strategy that is suggested if difficulties arise – we recommend that you use this structure.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Talk to the Class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2. 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3. 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4. Make Representations to the Governing Body in writing to: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Mrs Maggie Young, Chair of Governors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by e-mail: govs@lrschool.co.uk or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 Lent Rise School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Coulson Way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Burnham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Slough      </a:t>
            </a: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5. 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Street, London, SW1 3BT.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 would like to read our full complaints and resolution procedure, please contact the school office for a copy or visit the school website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www.lentriseschool.co.uk</a:t>
            </a:r>
            <a:r>
              <a:rPr kumimoji="0" lang="en-GB" sz="1200" b="1"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9251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FREE SCHOOL MEALS AND PUPIL PREMIUM FUNDING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804338"/>
            <a:ext cx="619268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Do you receive any of the following benefits: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Segoe UI Light" panose="020B0502040204020203" pitchFamily="34" charset="0"/>
                <a:ea typeface="Times New Roman" pitchFamily="18" charset="0"/>
                <a:cs typeface="Segoe UI Light" panose="020B0502040204020203"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For the school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a:latin typeface="Segoe UI Light" panose="020B0502040204020203" pitchFamily="34" charset="0"/>
                <a:cs typeface="Segoe UI Light" panose="020B0502040204020203" pitchFamily="34" charset="0"/>
                <a:hlinkClick r:id="rId2"/>
              </a:rPr>
              <a:t>https://www.lentriseschool.co.uk/website</a:t>
            </a: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For you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Signing-up takes less than 5 minutes</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ctr" eaLnBrk="0" fontAlgn="base" hangingPunct="0">
              <a:spcBef>
                <a:spcPct val="0"/>
              </a:spcBef>
              <a:spcAft>
                <a:spcPct val="0"/>
              </a:spcAft>
            </a:pPr>
            <a:r>
              <a:rPr lang="en-GB" sz="1200" dirty="0">
                <a:solidFill>
                  <a:srgbClr val="FF0000"/>
                </a:solidFill>
                <a:latin typeface="Segoe UI Light" panose="020B0502040204020203" pitchFamily="34" charset="0"/>
                <a:cs typeface="Segoe UI Light" panose="020B0502040204020203" pitchFamily="34" charset="0"/>
              </a:rPr>
              <a:t>All applications are dealt with in confidence.</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2406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571500"/>
            <a:ext cx="18288000" cy="10287000"/>
          </a:xfrm>
          <a:prstGeom prst="rect">
            <a:avLst/>
          </a:prstGeom>
        </p:spPr>
      </p:pic>
    </p:spTree>
    <p:extLst>
      <p:ext uri="{BB962C8B-B14F-4D97-AF65-F5344CB8AC3E}">
        <p14:creationId xmlns:p14="http://schemas.microsoft.com/office/powerpoint/2010/main" val="341833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6016" y="-396552"/>
            <a:ext cx="18288000" cy="10287000"/>
          </a:xfrm>
          <a:prstGeom prst="rect">
            <a:avLst/>
          </a:prstGeom>
        </p:spPr>
      </p:pic>
    </p:spTree>
    <p:extLst>
      <p:ext uri="{BB962C8B-B14F-4D97-AF65-F5344CB8AC3E}">
        <p14:creationId xmlns:p14="http://schemas.microsoft.com/office/powerpoint/2010/main" val="69145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1" ma:contentTypeDescription="Create a new document." ma:contentTypeScope="" ma:versionID="f9590e0b06d5be67ae3b0ead29dbb221">
  <xsd:schema xmlns:xsd="http://www.w3.org/2001/XMLSchema" xmlns:xs="http://www.w3.org/2001/XMLSchema" xmlns:p="http://schemas.microsoft.com/office/2006/metadata/properties" xmlns:ns2="e09d7e67-2c89-4a82-b064-15c58d415fdd" xmlns:ns3="ee017583-9929-48b6-a040-67954c603aab" targetNamespace="http://schemas.microsoft.com/office/2006/metadata/properties" ma:root="true" ma:fieldsID="6e08b5c1297cf299a9c16d90be257550" ns2:_="" ns3:_="">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306B9-221D-480C-8DD6-40ECF1FE5D0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09d7e67-2c89-4a82-b064-15c58d415fdd"/>
    <ds:schemaRef ds:uri="ee017583-9929-48b6-a040-67954c603aab"/>
    <ds:schemaRef ds:uri="http://www.w3.org/XML/1998/namespace"/>
    <ds:schemaRef ds:uri="http://purl.org/dc/dcmitype/"/>
  </ds:schemaRefs>
</ds:datastoreItem>
</file>

<file path=customXml/itemProps2.xml><?xml version="1.0" encoding="utf-8"?>
<ds:datastoreItem xmlns:ds="http://schemas.openxmlformats.org/officeDocument/2006/customXml" ds:itemID="{E79EF32D-5ED8-4FF0-B926-198C66FAC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BCAA36-E7C6-4362-9A81-47F2C23A32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TotalTime>
  <Words>2775</Words>
  <Application>Microsoft Office PowerPoint</Application>
  <PresentationFormat>On-screen Show (4:3)</PresentationFormat>
  <Paragraphs>206</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Unicode MS</vt:lpstr>
      <vt:lpstr>Calibri</vt:lpstr>
      <vt:lpstr>Helvetica</vt:lpstr>
      <vt:lpstr>Segoe UI Black</vt:lpstr>
      <vt:lpstr>Segoe UI Historic</vt:lpstr>
      <vt:lpstr>Segoe UI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100</cp:revision>
  <dcterms:created xsi:type="dcterms:W3CDTF">2019-06-07T09:27:03Z</dcterms:created>
  <dcterms:modified xsi:type="dcterms:W3CDTF">2023-09-06T11:39:31Z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