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sldIdLst>
    <p:sldId id="277" r:id="rId5"/>
    <p:sldId id="259" r:id="rId6"/>
    <p:sldId id="276" r:id="rId7"/>
    <p:sldId id="261" r:id="rId8"/>
    <p:sldId id="278" r:id="rId9"/>
    <p:sldId id="279" r:id="rId10"/>
    <p:sldId id="280" r:id="rId11"/>
    <p:sldId id="285" r:id="rId12"/>
    <p:sldId id="286" r:id="rId13"/>
    <p:sldId id="283" r:id="rId14"/>
    <p:sldId id="284" r:id="rId15"/>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68BF1D-3BCC-46C4-AB09-5DD75046BE5C}" v="2" dt="2023-07-26T10:30:11.310"/>
    <p1510:client id="{BC60356F-7FBD-6078-AF1B-076DDB914B8B}" v="307" dt="2023-09-05T09:29:57.6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3042" y="102"/>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5D2C67-AB2E-418A-92BD-DF46CF003A57}" type="datetimeFigureOut">
              <a:rPr lang="en-GB" smtClean="0"/>
              <a:t>06/09/2023</a:t>
            </a:fld>
            <a:endParaRPr lang="en-GB"/>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F9F390-8191-4136-BF41-05B4BA044B6F}" type="slidenum">
              <a:rPr lang="en-GB" smtClean="0"/>
              <a:t>‹#›</a:t>
            </a:fld>
            <a:endParaRPr lang="en-GB"/>
          </a:p>
        </p:txBody>
      </p:sp>
    </p:spTree>
    <p:extLst>
      <p:ext uri="{BB962C8B-B14F-4D97-AF65-F5344CB8AC3E}">
        <p14:creationId xmlns:p14="http://schemas.microsoft.com/office/powerpoint/2010/main" val="20900394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CF9F390-8191-4136-BF41-05B4BA044B6F}" type="slidenum">
              <a:rPr lang="en-GB" smtClean="0"/>
              <a:t>2</a:t>
            </a:fld>
            <a:endParaRPr lang="en-GB"/>
          </a:p>
        </p:txBody>
      </p:sp>
    </p:spTree>
    <p:extLst>
      <p:ext uri="{BB962C8B-B14F-4D97-AF65-F5344CB8AC3E}">
        <p14:creationId xmlns:p14="http://schemas.microsoft.com/office/powerpoint/2010/main" val="33792279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endParaRPr lang="en-GB"/>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B5A9AE8B-A9D8-498D-94D3-781C507F04C3}" type="datetimeFigureOut">
              <a:rPr lang="en-GB" smtClean="0"/>
              <a:pPr/>
              <a:t>06/09/2023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6A714AA-4A1C-4112-8C89-6A77BDD6168F}" type="slidenum">
              <a:rPr lang="en-GB" smtClean="0"/>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5A9AE8B-A9D8-498D-94D3-781C507F04C3}" type="datetimeFigureOut">
              <a:rPr lang="en-GB" smtClean="0"/>
              <a:pPr/>
              <a:t>06/09/2023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6A714AA-4A1C-4112-8C89-6A77BDD6168F}" type="slidenum">
              <a:rPr lang="en-GB" smtClean="0"/>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5A9AE8B-A9D8-498D-94D3-781C507F04C3}" type="datetimeFigureOut">
              <a:rPr lang="en-GB" smtClean="0"/>
              <a:pPr/>
              <a:t>06/09/2023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6A714AA-4A1C-4112-8C89-6A77BDD6168F}" type="slidenum">
              <a:rPr lang="en-GB" smtClean="0"/>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5A9AE8B-A9D8-498D-94D3-781C507F04C3}" type="datetimeFigureOut">
              <a:rPr lang="en-GB" smtClean="0"/>
              <a:pPr/>
              <a:t>06/09/2023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6A714AA-4A1C-4112-8C89-6A77BDD6168F}" type="slidenum">
              <a:rPr lang="en-GB" smtClean="0"/>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5A9AE8B-A9D8-498D-94D3-781C507F04C3}" type="datetimeFigureOut">
              <a:rPr lang="en-GB" smtClean="0"/>
              <a:pPr/>
              <a:t>06/09/2023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26A714AA-4A1C-4112-8C89-6A77BDD6168F}" type="slidenum">
              <a:rPr lang="en-GB" smtClean="0"/>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5A9AE8B-A9D8-498D-94D3-781C507F04C3}" type="datetimeFigureOut">
              <a:rPr lang="en-GB" smtClean="0"/>
              <a:pPr/>
              <a:t>06/09/2023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6A714AA-4A1C-4112-8C89-6A77BDD6168F}" type="slidenum">
              <a:rPr lang="en-GB" smtClean="0"/>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B5A9AE8B-A9D8-498D-94D3-781C507F04C3}" type="datetimeFigureOut">
              <a:rPr lang="en-GB" smtClean="0"/>
              <a:pPr/>
              <a:t>06/09/2023</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26A714AA-4A1C-4112-8C89-6A77BDD6168F}" type="slidenum">
              <a:rPr lang="en-GB" smtClean="0"/>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5A9AE8B-A9D8-498D-94D3-781C507F04C3}" type="datetimeFigureOut">
              <a:rPr lang="en-GB" smtClean="0"/>
              <a:pPr/>
              <a:t>06/09/2023</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26A714AA-4A1C-4112-8C89-6A77BDD6168F}" type="slidenum">
              <a:rPr lang="en-GB" smtClean="0"/>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A9AE8B-A9D8-498D-94D3-781C507F04C3}" type="datetimeFigureOut">
              <a:rPr lang="en-GB" smtClean="0"/>
              <a:pPr/>
              <a:t>06/09/2023</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26A714AA-4A1C-4112-8C89-6A77BDD6168F}" type="slidenum">
              <a:rPr lang="en-GB" smtClean="0"/>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5A9AE8B-A9D8-498D-94D3-781C507F04C3}" type="datetimeFigureOut">
              <a:rPr lang="en-GB" smtClean="0"/>
              <a:pPr/>
              <a:t>06/09/2023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6A714AA-4A1C-4112-8C89-6A77BDD6168F}" type="slidenum">
              <a:rPr lang="en-GB" smtClean="0"/>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5A9AE8B-A9D8-498D-94D3-781C507F04C3}" type="datetimeFigureOut">
              <a:rPr lang="en-GB" smtClean="0"/>
              <a:pPr/>
              <a:t>06/09/2023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26A714AA-4A1C-4112-8C89-6A77BDD6168F}" type="slidenum">
              <a:rPr lang="en-GB" smtClean="0"/>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B5A9AE8B-A9D8-498D-94D3-781C507F04C3}" type="datetimeFigureOut">
              <a:rPr lang="en-GB" smtClean="0"/>
              <a:pPr/>
              <a:t>06/09/2023</a:t>
            </a:fld>
            <a:endParaRPr lang="en-GB" dirty="0"/>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26A714AA-4A1C-4112-8C89-6A77BDD6168F}"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http://www.lentriseschool.co.uk/" TargetMode="External"/><Relationship Id="rId5" Type="http://schemas.openxmlformats.org/officeDocument/2006/relationships/hyperlink" Target="mailto:office@lrschool.co.uk" TargetMode="External"/><Relationship Id="rId4" Type="http://schemas.openxmlformats.org/officeDocument/2006/relationships/hyperlink" Target="mailto:office@lentrise.bucks.sch.uk" TargetMode="External"/></Relationships>
</file>

<file path=ppt/slides/_rels/slide10.xml.rels><?xml version="1.0" encoding="UTF-8" standalone="yes"?>
<Relationships xmlns="http://schemas.openxmlformats.org/package/2006/relationships"><Relationship Id="rId2" Type="http://schemas.openxmlformats.org/officeDocument/2006/relationships/hyperlink" Target="http://www.lentriseschool.co.uk/"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nhs.uk/Livewell/Yourchildatschool/Pages/Illness.aspx"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hyperlink" Target="http://www.lentriseschool.co.uk/"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www.lentriseschool.co.uk/website"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22"/>
          <p:cNvPicPr>
            <a:picLocks noChangeAspect="1" noChangeArrowheads="1"/>
          </p:cNvPicPr>
          <p:nvPr/>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l="23083" t="32941" r="22482" b="25388"/>
          <a:stretch>
            <a:fillRect/>
          </a:stretch>
        </p:blipFill>
        <p:spPr bwMode="auto">
          <a:xfrm>
            <a:off x="0" y="1866379"/>
            <a:ext cx="6858000" cy="364172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3" descr="logo for mug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114300"/>
            <a:ext cx="942975" cy="9906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
          <p:cNvSpPr>
            <a:spLocks noChangeArrowheads="1"/>
          </p:cNvSpPr>
          <p:nvPr/>
        </p:nvSpPr>
        <p:spPr bwMode="auto">
          <a:xfrm>
            <a:off x="2250511" y="182587"/>
            <a:ext cx="4470400" cy="13096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2600" b="1" i="0" u="none" strike="noStrike" cap="none" normalizeH="0" baseline="0" dirty="0">
                <a:ln>
                  <a:noFill/>
                </a:ln>
                <a:solidFill>
                  <a:srgbClr val="FF0000"/>
                </a:solidFill>
                <a:effectLst/>
                <a:latin typeface="Segoe UI Historic" panose="020B0502040204020203" pitchFamily="34" charset="0"/>
                <a:ea typeface="Segoe UI Historic" panose="020B0502040204020203" pitchFamily="34" charset="0"/>
                <a:cs typeface="Segoe UI Historic" panose="020B0502040204020203" pitchFamily="34" charset="0"/>
              </a:rPr>
              <a:t>LENT RISE SCHOOL</a:t>
            </a:r>
            <a:endParaRPr kumimoji="0" lang="en-US" altLang="en-US" sz="1200" b="1" i="0" u="none" strike="noStrike" cap="none" normalizeH="0" baseline="0" dirty="0">
              <a:ln>
                <a:noFill/>
              </a:ln>
              <a:solidFill>
                <a:schemeClr val="tx1"/>
              </a:solidFill>
              <a:effectLst/>
              <a:latin typeface="Segoe UI Historic" panose="020B0502040204020203" pitchFamily="34" charset="0"/>
              <a:ea typeface="Segoe UI Historic" panose="020B0502040204020203" pitchFamily="34" charset="0"/>
              <a:cs typeface="Segoe UI Historic" panose="020B0502040204020203"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1600" b="0" i="1" u="none" strike="noStrike" cap="none" normalizeH="0" baseline="0" dirty="0">
                <a:ln>
                  <a:noFill/>
                </a:ln>
                <a:solidFill>
                  <a:srgbClr val="FF0000"/>
                </a:solidFill>
                <a:effectLst/>
                <a:latin typeface="Segoe UI Light" panose="020B0502040204020203" pitchFamily="34" charset="0"/>
                <a:ea typeface="Times New Roman" panose="02020603050405020304" pitchFamily="18" charset="0"/>
                <a:cs typeface="Segoe UI Light" panose="020B0502040204020203" pitchFamily="34" charset="0"/>
              </a:rPr>
              <a:t>‘Learn, Reach, Shine’</a:t>
            </a:r>
            <a:endParaRPr kumimoji="0" lang="en-US" altLang="en-US" sz="18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p:txBody>
      </p:sp>
      <p:cxnSp>
        <p:nvCxnSpPr>
          <p:cNvPr id="9" name="Straight Connector 8"/>
          <p:cNvCxnSpPr/>
          <p:nvPr/>
        </p:nvCxnSpPr>
        <p:spPr>
          <a:xfrm>
            <a:off x="1614487" y="971600"/>
            <a:ext cx="51054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Rectangle 7"/>
          <p:cNvSpPr>
            <a:spLocks noChangeArrowheads="1"/>
          </p:cNvSpPr>
          <p:nvPr/>
        </p:nvSpPr>
        <p:spPr bwMode="auto">
          <a:xfrm>
            <a:off x="152400" y="15240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8" name="Rectangle 9"/>
          <p:cNvSpPr>
            <a:spLocks noChangeArrowheads="1"/>
          </p:cNvSpPr>
          <p:nvPr/>
        </p:nvSpPr>
        <p:spPr bwMode="auto">
          <a:xfrm>
            <a:off x="152400" y="60960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800" b="0" i="0" u="none" strike="noStrike" cap="none" normalizeH="0" baseline="0">
                <a:ln>
                  <a:noFill/>
                </a:ln>
                <a:solidFill>
                  <a:schemeClr val="tx1"/>
                </a:solidFill>
                <a:effectLst/>
                <a:latin typeface="Arial" panose="020B0604020202020204" pitchFamily="34" charset="0"/>
              </a:rPr>
              <a:t/>
            </a:r>
            <a:br>
              <a:rPr kumimoji="0" lang="en-GB" altLang="en-US" sz="1800" b="0" i="0" u="none" strike="noStrike" cap="none" normalizeH="0" baseline="0">
                <a:ln>
                  <a:noFill/>
                </a:ln>
                <a:solidFill>
                  <a:schemeClr val="tx1"/>
                </a:solidFill>
                <a:effectLst/>
                <a:latin typeface="Arial" panose="020B0604020202020204" pitchFamily="34" charset="0"/>
              </a:rPr>
            </a:br>
            <a:endParaRPr kumimoji="0" lang="en-GB" altLang="en-US" sz="12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10" name="Rectangle 10"/>
          <p:cNvSpPr>
            <a:spLocks noChangeArrowheads="1"/>
          </p:cNvSpPr>
          <p:nvPr/>
        </p:nvSpPr>
        <p:spPr bwMode="auto">
          <a:xfrm>
            <a:off x="152400" y="106680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11" name="Rectangle 12"/>
          <p:cNvSpPr>
            <a:spLocks noChangeArrowheads="1"/>
          </p:cNvSpPr>
          <p:nvPr/>
        </p:nvSpPr>
        <p:spPr bwMode="auto">
          <a:xfrm>
            <a:off x="152400" y="106680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4" name="Rectangle 2"/>
          <p:cNvSpPr>
            <a:spLocks noChangeArrowheads="1"/>
          </p:cNvSpPr>
          <p:nvPr/>
        </p:nvSpPr>
        <p:spPr bwMode="auto">
          <a:xfrm>
            <a:off x="27384" y="3131840"/>
            <a:ext cx="6858000" cy="1309688"/>
          </a:xfrm>
          <a:prstGeom prst="rect">
            <a:avLst/>
          </a:prstGeom>
          <a:noFill/>
          <a:ln>
            <a:noFill/>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4400" b="1" dirty="0">
                <a:latin typeface="Segoe UI Historic" panose="020B0502040204020203" pitchFamily="34" charset="0"/>
                <a:ea typeface="Segoe UI Historic" panose="020B0502040204020203" pitchFamily="34" charset="0"/>
                <a:cs typeface="Segoe UI Historic" panose="020B0502040204020203" pitchFamily="34" charset="0"/>
              </a:rPr>
              <a:t>YEAR 2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4400" b="1" u="none" strike="noStrike" cap="none" normalizeH="0" baseline="0" dirty="0">
                <a:ln>
                  <a:noFill/>
                </a:ln>
                <a:effectLst/>
                <a:latin typeface="Segoe UI Historic" panose="020B0502040204020203" pitchFamily="34" charset="0"/>
                <a:ea typeface="Segoe UI Historic" panose="020B0502040204020203" pitchFamily="34" charset="0"/>
                <a:cs typeface="Segoe UI Historic" panose="020B0502040204020203" pitchFamily="34" charset="0"/>
              </a:rPr>
              <a:t>PARENT</a:t>
            </a:r>
            <a:r>
              <a:rPr kumimoji="0" lang="en-US" altLang="en-US" sz="4400" b="1" u="none" strike="noStrike" cap="none" normalizeH="0" dirty="0">
                <a:ln>
                  <a:noFill/>
                </a:ln>
                <a:effectLst/>
                <a:latin typeface="Segoe UI Historic" panose="020B0502040204020203" pitchFamily="34" charset="0"/>
                <a:ea typeface="Segoe UI Historic" panose="020B0502040204020203" pitchFamily="34" charset="0"/>
                <a:cs typeface="Segoe UI Historic" panose="020B0502040204020203" pitchFamily="34" charset="0"/>
              </a:rPr>
              <a:t> PACK</a:t>
            </a:r>
            <a:endParaRPr kumimoji="0" lang="en-US" altLang="en-US" sz="4800" b="1" u="none" strike="noStrike" cap="none" normalizeH="0" baseline="0" dirty="0">
              <a:ln>
                <a:noFill/>
              </a:ln>
              <a:effectLst/>
              <a:latin typeface="Segoe UI Historic" panose="020B0502040204020203" pitchFamily="34" charset="0"/>
              <a:ea typeface="Segoe UI Historic" panose="020B0502040204020203" pitchFamily="34" charset="0"/>
              <a:cs typeface="Segoe UI Historic" panose="020B0502040204020203" pitchFamily="34" charset="0"/>
            </a:endParaRPr>
          </a:p>
        </p:txBody>
      </p:sp>
      <p:sp>
        <p:nvSpPr>
          <p:cNvPr id="12" name="Rectangle 11"/>
          <p:cNvSpPr/>
          <p:nvPr/>
        </p:nvSpPr>
        <p:spPr>
          <a:xfrm>
            <a:off x="1866900" y="6876256"/>
            <a:ext cx="3429000" cy="1815882"/>
          </a:xfrm>
          <a:prstGeom prst="rect">
            <a:avLst/>
          </a:prstGeom>
        </p:spPr>
        <p:txBody>
          <a:bodyPr>
            <a:spAutoFit/>
          </a:bodyPr>
          <a:lstStyle/>
          <a:p>
            <a:pPr algn="ctr"/>
            <a:r>
              <a:rPr lang="en-GB" sz="1400" b="1" dirty="0">
                <a:latin typeface="Segoe UI Light" panose="020B0502040204020203" pitchFamily="34" charset="0"/>
                <a:cs typeface="Segoe UI Light" panose="020B0502040204020203" pitchFamily="34" charset="0"/>
              </a:rPr>
              <a:t>Lent Rise School</a:t>
            </a:r>
          </a:p>
          <a:p>
            <a:pPr algn="ctr"/>
            <a:r>
              <a:rPr lang="en-GB" sz="1400" dirty="0">
                <a:latin typeface="Segoe UI Light" panose="020B0502040204020203" pitchFamily="34" charset="0"/>
                <a:cs typeface="Segoe UI Light" panose="020B0502040204020203" pitchFamily="34" charset="0"/>
              </a:rPr>
              <a:t>Coulson Way, Burnham, Slough, SL17NP</a:t>
            </a:r>
          </a:p>
          <a:p>
            <a:pPr algn="ctr"/>
            <a:endParaRPr lang="en-GB" sz="1400" dirty="0">
              <a:latin typeface="Segoe UI Light" panose="020B0502040204020203" pitchFamily="34" charset="0"/>
              <a:cs typeface="Segoe UI Light" panose="020B0502040204020203" pitchFamily="34" charset="0"/>
            </a:endParaRPr>
          </a:p>
          <a:p>
            <a:pPr algn="ctr"/>
            <a:r>
              <a:rPr lang="en-GB" sz="1400" dirty="0">
                <a:latin typeface="Segoe UI Light" panose="020B0502040204020203" pitchFamily="34" charset="0"/>
                <a:cs typeface="Segoe UI Light" panose="020B0502040204020203" pitchFamily="34" charset="0"/>
              </a:rPr>
              <a:t>Headteacher : Mrs J Watson</a:t>
            </a:r>
          </a:p>
          <a:p>
            <a:pPr algn="ctr"/>
            <a:endParaRPr lang="en-GB" sz="1400" dirty="0">
              <a:latin typeface="Segoe UI Light" panose="020B0502040204020203" pitchFamily="34" charset="0"/>
              <a:cs typeface="Segoe UI Light" panose="020B0502040204020203" pitchFamily="34" charset="0"/>
            </a:endParaRPr>
          </a:p>
          <a:p>
            <a:pPr algn="ctr"/>
            <a:r>
              <a:rPr lang="en-GB" sz="1400" dirty="0">
                <a:latin typeface="Segoe UI Light" panose="020B0502040204020203" pitchFamily="34" charset="0"/>
                <a:cs typeface="Segoe UI Light" panose="020B0502040204020203" pitchFamily="34" charset="0"/>
              </a:rPr>
              <a:t>Telephone : 01628 662913</a:t>
            </a:r>
            <a:endParaRPr lang="en-GB" sz="1400" dirty="0">
              <a:latin typeface="Segoe UI Light" panose="020B0502040204020203" pitchFamily="34" charset="0"/>
              <a:cs typeface="Segoe UI Light" panose="020B0502040204020203" pitchFamily="34" charset="0"/>
              <a:hlinkClick r:id="rId4"/>
            </a:endParaRPr>
          </a:p>
          <a:p>
            <a:pPr algn="ctr"/>
            <a:r>
              <a:rPr lang="en-GB" sz="1400" dirty="0">
                <a:latin typeface="Segoe UI Light" panose="020B0502040204020203" pitchFamily="34" charset="0"/>
                <a:cs typeface="Segoe UI Light" panose="020B0502040204020203" pitchFamily="34" charset="0"/>
                <a:hlinkClick r:id="rId5"/>
              </a:rPr>
              <a:t>office@lrschool.co.uk</a:t>
            </a:r>
            <a:r>
              <a:rPr lang="en-GB" sz="1400" dirty="0">
                <a:latin typeface="Segoe UI Light" panose="020B0502040204020203" pitchFamily="34" charset="0"/>
                <a:cs typeface="Segoe UI Light" panose="020B0502040204020203" pitchFamily="34" charset="0"/>
              </a:rPr>
              <a:t> </a:t>
            </a:r>
          </a:p>
          <a:p>
            <a:pPr algn="ctr"/>
            <a:r>
              <a:rPr lang="en-GB" sz="1400" dirty="0">
                <a:latin typeface="Segoe UI Light" panose="020B0502040204020203" pitchFamily="34" charset="0"/>
                <a:cs typeface="Segoe UI Light" panose="020B0502040204020203" pitchFamily="34" charset="0"/>
                <a:hlinkClick r:id="rId6"/>
              </a:rPr>
              <a:t>www.lentriseschool.co.uk</a:t>
            </a:r>
            <a:r>
              <a:rPr lang="en-GB" sz="1400" dirty="0">
                <a:latin typeface="Segoe UI Light" panose="020B0502040204020203" pitchFamily="34" charset="0"/>
                <a:cs typeface="Segoe UI Light" panose="020B0502040204020203" pitchFamily="34" charset="0"/>
              </a:rPr>
              <a:t> </a:t>
            </a:r>
            <a:endParaRPr lang="en-GB" sz="1600" dirty="0">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535420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Segoe UI Light" panose="020B0502040204020203" pitchFamily="34" charset="0"/>
                <a:cs typeface="Segoe UI Light" panose="020B0502040204020203" pitchFamily="34" charset="0"/>
              </a:rPr>
              <a:t>SAFEGUARDING</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26625" name="Rectangle 1"/>
          <p:cNvSpPr>
            <a:spLocks noChangeArrowheads="1"/>
          </p:cNvSpPr>
          <p:nvPr/>
        </p:nvSpPr>
        <p:spPr bwMode="auto">
          <a:xfrm>
            <a:off x="260648" y="1466065"/>
            <a:ext cx="6309320" cy="58169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en-US" sz="1200" b="1" dirty="0">
                <a:latin typeface="Segoe UI Light" panose="020B0502040204020203" pitchFamily="34" charset="0"/>
                <a:ea typeface="Times New Roman" pitchFamily="18" charset="0"/>
                <a:cs typeface="Segoe UI Light" panose="020B0502040204020203" pitchFamily="34" charset="0"/>
              </a:rPr>
              <a:t>“</a:t>
            </a:r>
            <a:r>
              <a:rPr lang="en-GB" sz="1200" dirty="0">
                <a:latin typeface="Segoe UI Light" panose="020B0502040204020203" pitchFamily="34" charset="0"/>
                <a:ea typeface="Times New Roman" pitchFamily="18" charset="0"/>
                <a:cs typeface="Segoe UI Light" panose="020B0502040204020203" pitchFamily="34" charset="0"/>
              </a:rPr>
              <a:t>At this school, the health, safety and well-being of every child are our paramount concern. We listen to our pupils and take seriously what they tell us. Our aim is for children to enjoy their time as pupils in this school. We want to work in partnership with you to help your child achieve their full potential and make a positive contribution.</a:t>
            </a:r>
          </a:p>
          <a:p>
            <a:pPr lvl="0" algn="just" fontAlgn="base">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 </a:t>
            </a: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To promote a safe environment for pupils, our selection and recruitment policy includes all checks on staff and regular volunteers’ suitability, including Criminal Records Bureau checks, as recommended by Buckinghamshire County Council in accordance with current legislation. </a:t>
            </a:r>
          </a:p>
          <a:p>
            <a:pPr lvl="0" algn="just"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algn="just" eaLnBrk="0" fontAlgn="base" hangingPunct="0">
              <a:spcBef>
                <a:spcPct val="0"/>
              </a:spcBef>
              <a:spcAft>
                <a:spcPct val="0"/>
              </a:spcAft>
            </a:pPr>
            <a:r>
              <a:rPr lang="en-GB" sz="1200" dirty="0">
                <a:latin typeface="Segoe UI Light"/>
                <a:ea typeface="Times New Roman" pitchFamily="18" charset="0"/>
                <a:cs typeface="Segoe UI Light"/>
              </a:rPr>
              <a:t>In accordance with our responsibilities under section 175/157 of the Education Act 2002 and “Keeping Children Safe in Education“ Sept 2023. There are four trained Designated Safeguarding Leads, the Headteacher Mrs J Watson, Deputy Headteacher Mrs R Small, and the two Assistant Headteachers Miss Boxall and Miss Johns, this ensures there is a DSL on duty at all times.   It is their responsibility to ensure that all staff in contact with children receive child protection awareness training on a regular basis.</a:t>
            </a:r>
          </a:p>
          <a:p>
            <a:pPr lvl="0" algn="just"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algn="just" eaLnBrk="0" fontAlgn="base" hangingPunct="0">
              <a:spcBef>
                <a:spcPct val="0"/>
              </a:spcBef>
              <a:spcAft>
                <a:spcPct val="0"/>
              </a:spcAft>
            </a:pPr>
            <a:r>
              <a:rPr lang="en-GB" sz="1200" dirty="0">
                <a:latin typeface="Segoe UI Light"/>
                <a:ea typeface="Times New Roman" pitchFamily="18" charset="0"/>
                <a:cs typeface="Segoe UI Light"/>
              </a:rPr>
              <a:t>Occasions do arise when our concern about a child means  we have to consult other agencies.  Whilst we would always aim to work in partnership with parents there may be exceptions to this when concerns are raised for the protection of a child.</a:t>
            </a:r>
          </a:p>
          <a:p>
            <a:pPr lvl="0" algn="just"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On very rare occasions Social Care, whilst undertaking an investigation under s47 of the Children Act 1989, may want to speak to a child without a parents’ knowledge.   This would be a decision made in collaboration with partner agencies and would only be done in situations where a child might be at immediate risk.  To gain consent at this point may increase the level of risk to the child or cause evidence of a crime to be lost.</a:t>
            </a:r>
          </a:p>
          <a:p>
            <a:pPr lvl="0" algn="just"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algn="just" eaLnBrk="0" fontAlgn="base" hangingPunct="0">
              <a:spcBef>
                <a:spcPct val="0"/>
              </a:spcBef>
              <a:spcAft>
                <a:spcPct val="0"/>
              </a:spcAft>
            </a:pPr>
            <a:r>
              <a:rPr lang="en-GB" sz="1200" dirty="0">
                <a:latin typeface="Segoe UI Light" panose="020B0502040204020203" pitchFamily="34" charset="0"/>
                <a:ea typeface="Times New Roman" pitchFamily="18" charset="0"/>
                <a:cs typeface="Segoe UI Light" panose="020B0502040204020203" pitchFamily="34" charset="0"/>
              </a:rPr>
              <a:t>The procedures, which we follow, have been laid down by the Local Safeguarding Children’s Board, and the school has adopted a Child Protection Policy in line with this for the safety of all. If you want to know more about our procedures, please speak to the Headteacher, Mrs J Watson or your child’s class teacher: the Policy can be found on the school’s website </a:t>
            </a:r>
            <a:r>
              <a:rPr lang="en-GB" sz="1200" dirty="0">
                <a:latin typeface="Segoe UI Light" panose="020B0502040204020203" pitchFamily="34" charset="0"/>
                <a:ea typeface="Times New Roman" pitchFamily="18" charset="0"/>
                <a:cs typeface="Segoe UI Light" panose="020B0502040204020203" pitchFamily="34" charset="0"/>
                <a:hlinkClick r:id="rId2"/>
              </a:rPr>
              <a:t>www.lentriseschool.co.uk</a:t>
            </a:r>
            <a:r>
              <a:rPr lang="en-GB" sz="1200" dirty="0">
                <a:latin typeface="Segoe UI Light" panose="020B0502040204020203" pitchFamily="34" charset="0"/>
                <a:ea typeface="Times New Roman" pitchFamily="18" charset="0"/>
                <a:cs typeface="Segoe UI Light" panose="020B0502040204020203" pitchFamily="34" charset="0"/>
              </a:rPr>
              <a:t> </a:t>
            </a:r>
            <a:endParaRPr lang="en-GB" sz="1200" dirty="0">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5366399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Segoe UI Light" panose="020B0502040204020203" pitchFamily="34" charset="0"/>
                <a:cs typeface="Segoe UI Light" panose="020B0502040204020203" pitchFamily="34" charset="0"/>
              </a:rPr>
              <a:t>TERM DATES 2023-2024</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3" name="AutoShape 3"/>
          <p:cNvCxnSpPr>
            <a:cxnSpLocks noChangeShapeType="1"/>
          </p:cNvCxnSpPr>
          <p:nvPr/>
        </p:nvCxnSpPr>
        <p:spPr bwMode="auto">
          <a:xfrm flipH="1">
            <a:off x="1772816" y="827584"/>
            <a:ext cx="4838700" cy="0"/>
          </a:xfrm>
          <a:prstGeom prst="straightConnector1">
            <a:avLst/>
          </a:prstGeom>
          <a:noFill/>
          <a:ln w="57150">
            <a:solidFill>
              <a:srgbClr val="FF0000"/>
            </a:solidFill>
            <a:round/>
            <a:headEnd/>
            <a:tailEnd/>
          </a:ln>
        </p:spPr>
      </p:cxnSp>
      <p:sp>
        <p:nvSpPr>
          <p:cNvPr id="4" name="Rectangle 3"/>
          <p:cNvSpPr/>
          <p:nvPr/>
        </p:nvSpPr>
        <p:spPr>
          <a:xfrm>
            <a:off x="260648" y="890870"/>
            <a:ext cx="6408712" cy="8402300"/>
          </a:xfrm>
          <a:prstGeom prst="rect">
            <a:avLst/>
          </a:prstGeom>
        </p:spPr>
        <p:txBody>
          <a:bodyPr wrap="square" lIns="91440" tIns="45720" rIns="91440" bIns="45720" anchor="t">
            <a:spAutoFit/>
          </a:bodyPr>
          <a:lstStyle/>
          <a:p>
            <a:r>
              <a:rPr lang="x-none" sz="1200" b="1" u="sng">
                <a:solidFill>
                  <a:srgbClr val="FF0000"/>
                </a:solidFill>
                <a:latin typeface="Segoe UI Light"/>
                <a:cs typeface="Segoe UI Light"/>
              </a:rPr>
              <a:t>A</a:t>
            </a:r>
            <a:r>
              <a:rPr lang="x-none" sz="1200" b="1" u="sng">
                <a:solidFill>
                  <a:srgbClr val="FF0000"/>
                </a:solidFill>
                <a:latin typeface="Calibri"/>
                <a:cs typeface="Calibri"/>
              </a:rPr>
              <a:t>tumn Term 20</a:t>
            </a:r>
            <a:r>
              <a:rPr lang="en-GB" sz="1200" b="1" u="sng" dirty="0">
                <a:solidFill>
                  <a:srgbClr val="FF0000"/>
                </a:solidFill>
                <a:latin typeface="Calibri"/>
                <a:cs typeface="Calibri"/>
              </a:rPr>
              <a:t>23</a:t>
            </a:r>
            <a:endParaRPr lang="en-GB" sz="1200" dirty="0">
              <a:solidFill>
                <a:srgbClr val="FF0000"/>
              </a:solidFill>
              <a:latin typeface="Calibri"/>
              <a:cs typeface="Calibri"/>
            </a:endParaRPr>
          </a:p>
          <a:p>
            <a:endParaRPr lang="en-GB" sz="1200" dirty="0">
              <a:cs typeface="Calibri"/>
            </a:endParaRPr>
          </a:p>
          <a:p>
            <a:r>
              <a:rPr lang="en-GB" sz="1200" b="1" dirty="0">
                <a:latin typeface="Calibri"/>
                <a:cs typeface="Calibri"/>
              </a:rPr>
              <a:t>Open on the morning of:                                 Close at end of afternoon on:</a:t>
            </a:r>
            <a:endParaRPr lang="en-GB" sz="1200" dirty="0">
              <a:latin typeface="Calibri"/>
              <a:cs typeface="Calibri"/>
            </a:endParaRPr>
          </a:p>
          <a:p>
            <a:r>
              <a:rPr lang="en-GB" sz="1200" dirty="0">
                <a:latin typeface="Calibri"/>
                <a:cs typeface="Calibri"/>
              </a:rPr>
              <a:t>Tuesday 5</a:t>
            </a:r>
            <a:r>
              <a:rPr lang="en-GB" sz="800" baseline="30000" dirty="0">
                <a:latin typeface="Calibri"/>
                <a:cs typeface="Calibri"/>
              </a:rPr>
              <a:t>th</a:t>
            </a:r>
            <a:r>
              <a:rPr lang="en-GB" sz="1200" dirty="0">
                <a:latin typeface="Calibri"/>
                <a:cs typeface="Calibri"/>
              </a:rPr>
              <a:t> September                                       Friday 20</a:t>
            </a:r>
            <a:r>
              <a:rPr lang="en-GB" sz="800" baseline="30000" dirty="0">
                <a:latin typeface="Calibri"/>
                <a:cs typeface="Calibri"/>
              </a:rPr>
              <a:t>th</a:t>
            </a:r>
            <a:r>
              <a:rPr lang="en-GB" sz="1200" dirty="0">
                <a:latin typeface="Calibri"/>
                <a:cs typeface="Calibri"/>
              </a:rPr>
              <a:t> October</a:t>
            </a:r>
          </a:p>
          <a:p>
            <a:r>
              <a:rPr lang="en-GB" sz="1200" dirty="0">
                <a:latin typeface="Calibri"/>
                <a:cs typeface="Calibri"/>
              </a:rPr>
              <a:t>(*INSET: Friday 1</a:t>
            </a:r>
            <a:r>
              <a:rPr lang="en-GB" sz="800" baseline="30000" dirty="0">
                <a:latin typeface="Calibri"/>
                <a:cs typeface="Calibri"/>
              </a:rPr>
              <a:t>st</a:t>
            </a:r>
            <a:r>
              <a:rPr lang="en-GB" sz="1200" dirty="0">
                <a:latin typeface="Calibri"/>
                <a:cs typeface="Calibri"/>
              </a:rPr>
              <a:t> September, Monday 4</a:t>
            </a:r>
            <a:r>
              <a:rPr lang="en-GB" sz="800" baseline="30000" dirty="0">
                <a:latin typeface="Calibri"/>
                <a:cs typeface="Calibri"/>
              </a:rPr>
              <a:t>th</a:t>
            </a:r>
            <a:r>
              <a:rPr lang="en-GB" sz="1200" dirty="0">
                <a:latin typeface="Calibri"/>
                <a:cs typeface="Calibri"/>
              </a:rPr>
              <a:t> September) </a:t>
            </a:r>
          </a:p>
          <a:p>
            <a:endParaRPr lang="en-GB" sz="1200" dirty="0">
              <a:cs typeface="Calibri"/>
            </a:endParaRPr>
          </a:p>
          <a:p>
            <a:r>
              <a:rPr lang="en-GB" sz="1200" b="1" dirty="0">
                <a:latin typeface="Calibri"/>
                <a:cs typeface="Calibri"/>
              </a:rPr>
              <a:t>(Half Term – Monday 23</a:t>
            </a:r>
            <a:r>
              <a:rPr lang="en-GB" sz="800" b="1" baseline="30000" dirty="0">
                <a:latin typeface="Calibri"/>
                <a:cs typeface="Calibri"/>
              </a:rPr>
              <a:t>rd</a:t>
            </a:r>
            <a:r>
              <a:rPr lang="en-GB" sz="1200" b="1" dirty="0">
                <a:latin typeface="Calibri"/>
                <a:cs typeface="Calibri"/>
              </a:rPr>
              <a:t> October – Friday 27</a:t>
            </a:r>
            <a:r>
              <a:rPr lang="en-GB" sz="800" b="1" baseline="30000" dirty="0">
                <a:latin typeface="Calibri"/>
                <a:cs typeface="Calibri"/>
              </a:rPr>
              <a:t>th</a:t>
            </a:r>
            <a:r>
              <a:rPr lang="en-GB" sz="1200" b="1" dirty="0">
                <a:latin typeface="Calibri"/>
                <a:cs typeface="Calibri"/>
              </a:rPr>
              <a:t> October)</a:t>
            </a:r>
            <a:endParaRPr lang="en-GB" sz="1200" dirty="0">
              <a:latin typeface="Calibri"/>
              <a:cs typeface="Calibri"/>
            </a:endParaRPr>
          </a:p>
          <a:p>
            <a:endParaRPr lang="en-GB" sz="1200" dirty="0">
              <a:latin typeface="Calibri"/>
              <a:cs typeface="Calibri"/>
            </a:endParaRPr>
          </a:p>
          <a:p>
            <a:r>
              <a:rPr lang="en-GB" sz="1200" dirty="0">
                <a:latin typeface="Calibri"/>
                <a:cs typeface="Calibri"/>
              </a:rPr>
              <a:t>Monday 30</a:t>
            </a:r>
            <a:r>
              <a:rPr lang="en-GB" sz="800" baseline="30000" dirty="0">
                <a:latin typeface="Calibri"/>
                <a:cs typeface="Calibri"/>
              </a:rPr>
              <a:t>th</a:t>
            </a:r>
            <a:r>
              <a:rPr lang="en-GB" sz="1200" dirty="0">
                <a:latin typeface="Calibri"/>
                <a:cs typeface="Calibri"/>
              </a:rPr>
              <a:t> October                                         Friday 15</a:t>
            </a:r>
            <a:r>
              <a:rPr lang="en-GB" sz="800" baseline="30000" dirty="0">
                <a:latin typeface="Calibri"/>
                <a:cs typeface="Calibri"/>
              </a:rPr>
              <a:t>th</a:t>
            </a:r>
            <a:r>
              <a:rPr lang="en-GB" sz="1200" dirty="0">
                <a:latin typeface="Calibri"/>
                <a:cs typeface="Calibri"/>
              </a:rPr>
              <a:t> December</a:t>
            </a:r>
            <a:endParaRPr lang="en-US" sz="1200" dirty="0">
              <a:latin typeface="Calibri"/>
              <a:cs typeface="Calibri"/>
            </a:endParaRPr>
          </a:p>
          <a:p>
            <a:endParaRPr lang="en-GB" sz="1200" dirty="0">
              <a:cs typeface="Calibri"/>
            </a:endParaRPr>
          </a:p>
          <a:p>
            <a:r>
              <a:rPr lang="en-GB" sz="1200" b="1" dirty="0">
                <a:latin typeface="Calibri"/>
                <a:cs typeface="Calibri"/>
              </a:rPr>
              <a:t>(Christmas – Tuesday 19</a:t>
            </a:r>
            <a:r>
              <a:rPr lang="en-GB" sz="800" b="1" baseline="30000" dirty="0">
                <a:latin typeface="Calibri"/>
                <a:cs typeface="Calibri"/>
              </a:rPr>
              <a:t>th</a:t>
            </a:r>
            <a:r>
              <a:rPr lang="en-GB" sz="1200" b="1" dirty="0">
                <a:latin typeface="Calibri"/>
                <a:cs typeface="Calibri"/>
              </a:rPr>
              <a:t> December – Tuesday 2</a:t>
            </a:r>
            <a:r>
              <a:rPr lang="en-GB" sz="800" b="1" baseline="30000" dirty="0">
                <a:latin typeface="Calibri"/>
                <a:cs typeface="Calibri"/>
              </a:rPr>
              <a:t>nd</a:t>
            </a:r>
            <a:r>
              <a:rPr lang="en-GB" sz="1200" b="1" dirty="0">
                <a:latin typeface="Calibri"/>
                <a:cs typeface="Calibri"/>
              </a:rPr>
              <a:t> January)</a:t>
            </a:r>
            <a:endParaRPr lang="en-GB" sz="1200" dirty="0">
              <a:latin typeface="Calibri"/>
              <a:cs typeface="Calibri"/>
            </a:endParaRPr>
          </a:p>
          <a:p>
            <a:r>
              <a:rPr lang="en-GB" sz="1200" dirty="0">
                <a:latin typeface="Calibri"/>
                <a:cs typeface="Calibri"/>
              </a:rPr>
              <a:t>(*INSET: Monday 18</a:t>
            </a:r>
            <a:r>
              <a:rPr lang="en-GB" sz="800" baseline="30000" dirty="0">
                <a:latin typeface="Calibri"/>
                <a:cs typeface="Calibri"/>
              </a:rPr>
              <a:t>th</a:t>
            </a:r>
            <a:r>
              <a:rPr lang="en-GB" sz="1200" dirty="0">
                <a:latin typeface="Calibri"/>
                <a:cs typeface="Calibri"/>
              </a:rPr>
              <a:t> December)</a:t>
            </a:r>
          </a:p>
          <a:p>
            <a:endParaRPr lang="en-GB" sz="1200" dirty="0">
              <a:latin typeface="Calibri"/>
              <a:cs typeface="Calibri"/>
            </a:endParaRPr>
          </a:p>
          <a:p>
            <a:endParaRPr lang="en-GB" sz="1200" dirty="0">
              <a:latin typeface="Calibri"/>
              <a:cs typeface="Calibri"/>
            </a:endParaRPr>
          </a:p>
          <a:p>
            <a:r>
              <a:rPr lang="en-GB" sz="1200" b="1" u="sng" dirty="0">
                <a:solidFill>
                  <a:srgbClr val="FF0000"/>
                </a:solidFill>
                <a:latin typeface="Calibri"/>
                <a:cs typeface="Calibri"/>
              </a:rPr>
              <a:t>Spring Term 2024</a:t>
            </a:r>
            <a:endParaRPr lang="en-GB" sz="1200" dirty="0">
              <a:solidFill>
                <a:srgbClr val="FF0000"/>
              </a:solidFill>
              <a:latin typeface="Calibri"/>
              <a:cs typeface="Calibri"/>
            </a:endParaRPr>
          </a:p>
          <a:p>
            <a:endParaRPr lang="en-GB" sz="1200" dirty="0">
              <a:latin typeface="Calibri"/>
              <a:cs typeface="Calibri"/>
            </a:endParaRPr>
          </a:p>
          <a:p>
            <a:r>
              <a:rPr lang="en-GB" sz="1200" b="1" dirty="0">
                <a:latin typeface="Calibri"/>
                <a:cs typeface="Calibri"/>
              </a:rPr>
              <a:t>Open on the morning of:                                 Close at end of afternoon on:</a:t>
            </a:r>
            <a:endParaRPr lang="en-GB" sz="1200" dirty="0">
              <a:latin typeface="Calibri"/>
              <a:cs typeface="Calibri"/>
            </a:endParaRPr>
          </a:p>
          <a:p>
            <a:r>
              <a:rPr lang="en-GB" sz="1200" dirty="0">
                <a:latin typeface="Calibri"/>
                <a:cs typeface="Calibri"/>
              </a:rPr>
              <a:t>Thursday 4</a:t>
            </a:r>
            <a:r>
              <a:rPr lang="en-GB" sz="800" baseline="30000" dirty="0">
                <a:latin typeface="Calibri"/>
                <a:cs typeface="Calibri"/>
              </a:rPr>
              <a:t>th</a:t>
            </a:r>
            <a:r>
              <a:rPr lang="en-GB" sz="1200" dirty="0">
                <a:latin typeface="Calibri"/>
                <a:cs typeface="Calibri"/>
              </a:rPr>
              <a:t> January                                          Friday 9</a:t>
            </a:r>
            <a:r>
              <a:rPr lang="en-GB" sz="800" baseline="30000" dirty="0">
                <a:latin typeface="Calibri"/>
                <a:cs typeface="Calibri"/>
              </a:rPr>
              <a:t>th</a:t>
            </a:r>
            <a:r>
              <a:rPr lang="en-GB" sz="1200" dirty="0">
                <a:latin typeface="Calibri"/>
                <a:cs typeface="Calibri"/>
              </a:rPr>
              <a:t> February </a:t>
            </a:r>
            <a:endParaRPr lang="en-US" sz="1200" dirty="0">
              <a:latin typeface="Calibri"/>
              <a:cs typeface="Calibri"/>
            </a:endParaRPr>
          </a:p>
          <a:p>
            <a:r>
              <a:rPr lang="en-GB" sz="1200" dirty="0">
                <a:latin typeface="Calibri"/>
                <a:cs typeface="Calibri"/>
              </a:rPr>
              <a:t>(*INSET: Wednesday 3</a:t>
            </a:r>
            <a:r>
              <a:rPr lang="en-GB" sz="800" baseline="30000" dirty="0">
                <a:latin typeface="Calibri"/>
                <a:cs typeface="Calibri"/>
              </a:rPr>
              <a:t>rd</a:t>
            </a:r>
            <a:r>
              <a:rPr lang="en-GB" sz="1200" dirty="0">
                <a:latin typeface="Calibri"/>
                <a:cs typeface="Calibri"/>
              </a:rPr>
              <a:t> January)</a:t>
            </a:r>
            <a:endParaRPr lang="en-US" sz="1200" dirty="0">
              <a:latin typeface="Calibri"/>
              <a:cs typeface="Calibri"/>
            </a:endParaRPr>
          </a:p>
          <a:p>
            <a:endParaRPr lang="en-GB" sz="1200" dirty="0">
              <a:cs typeface="Calibri"/>
            </a:endParaRPr>
          </a:p>
          <a:p>
            <a:r>
              <a:rPr lang="en-GB" sz="1200" b="1" dirty="0">
                <a:latin typeface="Calibri"/>
                <a:cs typeface="Calibri"/>
              </a:rPr>
              <a:t>(Half Term – Monday 12</a:t>
            </a:r>
            <a:r>
              <a:rPr lang="en-GB" sz="800" b="1" baseline="30000" dirty="0">
                <a:latin typeface="Calibri"/>
                <a:cs typeface="Calibri"/>
              </a:rPr>
              <a:t>th</a:t>
            </a:r>
            <a:r>
              <a:rPr lang="en-GB" sz="1200" b="1" dirty="0">
                <a:latin typeface="Calibri"/>
                <a:cs typeface="Calibri"/>
              </a:rPr>
              <a:t> February – Friday 16</a:t>
            </a:r>
            <a:r>
              <a:rPr lang="en-GB" sz="800" b="1" baseline="30000" dirty="0">
                <a:latin typeface="Calibri"/>
                <a:cs typeface="Calibri"/>
              </a:rPr>
              <a:t>th</a:t>
            </a:r>
            <a:r>
              <a:rPr lang="en-GB" sz="1200" b="1" dirty="0">
                <a:latin typeface="Calibri"/>
                <a:cs typeface="Calibri"/>
              </a:rPr>
              <a:t> February)</a:t>
            </a:r>
            <a:endParaRPr lang="en-GB" sz="1200" dirty="0">
              <a:latin typeface="Calibri"/>
              <a:cs typeface="Calibri"/>
            </a:endParaRPr>
          </a:p>
          <a:p>
            <a:endParaRPr lang="en-GB" sz="1200" dirty="0">
              <a:latin typeface="Calibri"/>
              <a:cs typeface="Calibri"/>
            </a:endParaRPr>
          </a:p>
          <a:p>
            <a:r>
              <a:rPr lang="en-GB" sz="1200" dirty="0">
                <a:latin typeface="Calibri"/>
                <a:cs typeface="Calibri"/>
              </a:rPr>
              <a:t>Monday 19</a:t>
            </a:r>
            <a:r>
              <a:rPr lang="en-GB" sz="800" baseline="30000" dirty="0">
                <a:latin typeface="Calibri"/>
                <a:cs typeface="Calibri"/>
              </a:rPr>
              <a:t>th</a:t>
            </a:r>
            <a:r>
              <a:rPr lang="en-GB" sz="1200" dirty="0">
                <a:latin typeface="Calibri"/>
                <a:cs typeface="Calibri"/>
              </a:rPr>
              <a:t> February                                        Thursday 28</a:t>
            </a:r>
            <a:r>
              <a:rPr lang="en-GB" sz="800" baseline="30000" dirty="0">
                <a:latin typeface="Calibri"/>
                <a:cs typeface="Calibri"/>
              </a:rPr>
              <a:t>th</a:t>
            </a:r>
            <a:r>
              <a:rPr lang="en-GB" sz="1200" dirty="0">
                <a:latin typeface="Calibri"/>
                <a:cs typeface="Calibri"/>
              </a:rPr>
              <a:t> March </a:t>
            </a:r>
          </a:p>
          <a:p>
            <a:endParaRPr lang="en-GB" sz="1200" dirty="0">
              <a:cs typeface="Calibri"/>
            </a:endParaRPr>
          </a:p>
          <a:p>
            <a:r>
              <a:rPr lang="en-GB" sz="1200" b="1" dirty="0">
                <a:latin typeface="Calibri"/>
                <a:cs typeface="Calibri"/>
              </a:rPr>
              <a:t>(Easter – Friday 29</a:t>
            </a:r>
            <a:r>
              <a:rPr lang="en-GB" sz="800" b="1" baseline="30000" dirty="0">
                <a:latin typeface="Calibri"/>
                <a:cs typeface="Calibri"/>
              </a:rPr>
              <a:t>th</a:t>
            </a:r>
            <a:r>
              <a:rPr lang="en-GB" sz="1200" b="1" dirty="0">
                <a:latin typeface="Calibri"/>
                <a:cs typeface="Calibri"/>
              </a:rPr>
              <a:t> March – Friday 12</a:t>
            </a:r>
            <a:r>
              <a:rPr lang="en-GB" sz="800" b="1" baseline="30000" dirty="0">
                <a:latin typeface="Calibri"/>
                <a:cs typeface="Calibri"/>
              </a:rPr>
              <a:t>th</a:t>
            </a:r>
            <a:r>
              <a:rPr lang="en-GB" sz="1200" b="1" dirty="0">
                <a:latin typeface="Calibri"/>
                <a:cs typeface="Calibri"/>
              </a:rPr>
              <a:t> April)</a:t>
            </a:r>
            <a:endParaRPr lang="en-GB" sz="1200" dirty="0">
              <a:latin typeface="Calibri"/>
              <a:cs typeface="Calibri"/>
            </a:endParaRPr>
          </a:p>
          <a:p>
            <a:endParaRPr lang="en-GB" sz="1200" dirty="0">
              <a:latin typeface="Calibri"/>
              <a:cs typeface="Calibri"/>
            </a:endParaRPr>
          </a:p>
          <a:p>
            <a:endParaRPr lang="en-GB" sz="1200" dirty="0">
              <a:solidFill>
                <a:srgbClr val="000000"/>
              </a:solidFill>
              <a:latin typeface="Calibri"/>
              <a:cs typeface="Calibri"/>
            </a:endParaRPr>
          </a:p>
          <a:p>
            <a:r>
              <a:rPr lang="en-GB" sz="1200" b="1" u="sng" dirty="0">
                <a:solidFill>
                  <a:srgbClr val="FF0000"/>
                </a:solidFill>
                <a:latin typeface="Calibri"/>
                <a:cs typeface="Calibri"/>
              </a:rPr>
              <a:t>Summer Term 2024</a:t>
            </a:r>
            <a:endParaRPr lang="en-GB" sz="1200" dirty="0">
              <a:solidFill>
                <a:srgbClr val="FF0000"/>
              </a:solidFill>
              <a:latin typeface="Calibri"/>
              <a:cs typeface="Calibri"/>
            </a:endParaRPr>
          </a:p>
          <a:p>
            <a:endParaRPr lang="en-GB" sz="1200" dirty="0">
              <a:latin typeface="Calibri"/>
              <a:cs typeface="Calibri"/>
            </a:endParaRPr>
          </a:p>
          <a:p>
            <a:r>
              <a:rPr lang="en-GB" sz="1200" b="1" dirty="0">
                <a:latin typeface="Calibri"/>
                <a:cs typeface="Calibri"/>
              </a:rPr>
              <a:t>Open on the morning of:                                 Close at end of afternoon on:</a:t>
            </a:r>
            <a:endParaRPr lang="en-GB" sz="1200" dirty="0">
              <a:latin typeface="Calibri"/>
              <a:cs typeface="Calibri"/>
            </a:endParaRPr>
          </a:p>
          <a:p>
            <a:r>
              <a:rPr lang="en-GB" sz="1200" dirty="0">
                <a:cs typeface="Calibri"/>
              </a:rPr>
              <a:t>Monday 15</a:t>
            </a:r>
            <a:r>
              <a:rPr lang="en-GB" sz="800" baseline="30000" dirty="0">
                <a:cs typeface="Calibri"/>
              </a:rPr>
              <a:t>th</a:t>
            </a:r>
            <a:r>
              <a:rPr lang="en-GB" sz="1200" dirty="0">
                <a:cs typeface="Calibri"/>
              </a:rPr>
              <a:t> </a:t>
            </a:r>
            <a:r>
              <a:rPr lang="en-GB" sz="1200" dirty="0">
                <a:latin typeface="Calibri"/>
                <a:cs typeface="Calibri"/>
              </a:rPr>
              <a:t>April                                              Thursday 23</a:t>
            </a:r>
            <a:r>
              <a:rPr lang="en-GB" sz="800" baseline="30000" dirty="0">
                <a:latin typeface="Calibri"/>
                <a:cs typeface="Calibri"/>
              </a:rPr>
              <a:t>rd</a:t>
            </a:r>
            <a:r>
              <a:rPr lang="en-GB" sz="1200" dirty="0">
                <a:latin typeface="Calibri"/>
                <a:cs typeface="Calibri"/>
              </a:rPr>
              <a:t> May</a:t>
            </a:r>
            <a:endParaRPr lang="en-US" sz="1200" dirty="0">
              <a:latin typeface="Calibri"/>
              <a:cs typeface="Calibri"/>
            </a:endParaRPr>
          </a:p>
          <a:p>
            <a:r>
              <a:rPr lang="en-GB" sz="1200" dirty="0">
                <a:latin typeface="Calibri"/>
                <a:cs typeface="Calibri"/>
              </a:rPr>
              <a:t>(*INSET: Friday 24</a:t>
            </a:r>
            <a:r>
              <a:rPr lang="en-GB" sz="800" baseline="30000" dirty="0">
                <a:latin typeface="Calibri"/>
                <a:cs typeface="Calibri"/>
              </a:rPr>
              <a:t>th</a:t>
            </a:r>
            <a:r>
              <a:rPr lang="en-GB" sz="1200" dirty="0">
                <a:latin typeface="Calibri"/>
                <a:cs typeface="Calibri"/>
              </a:rPr>
              <a:t> May)</a:t>
            </a:r>
            <a:endParaRPr lang="en-US" sz="1200" dirty="0">
              <a:latin typeface="Calibri"/>
              <a:cs typeface="Calibri"/>
            </a:endParaRPr>
          </a:p>
          <a:p>
            <a:endParaRPr lang="en-GB" sz="1200" dirty="0">
              <a:cs typeface="Calibri"/>
            </a:endParaRPr>
          </a:p>
          <a:p>
            <a:r>
              <a:rPr lang="en-GB" sz="1200" b="1" dirty="0">
                <a:latin typeface="Calibri"/>
                <a:cs typeface="Calibri"/>
              </a:rPr>
              <a:t>(Half Term – Monday 27</a:t>
            </a:r>
            <a:r>
              <a:rPr lang="en-GB" sz="800" b="1" baseline="30000" dirty="0">
                <a:latin typeface="Calibri"/>
                <a:cs typeface="Calibri"/>
              </a:rPr>
              <a:t>th</a:t>
            </a:r>
            <a:r>
              <a:rPr lang="en-GB" sz="1200" b="1" dirty="0">
                <a:latin typeface="Calibri"/>
                <a:cs typeface="Calibri"/>
              </a:rPr>
              <a:t> May – Friday 31</a:t>
            </a:r>
            <a:r>
              <a:rPr lang="en-GB" sz="800" b="1" baseline="30000" dirty="0">
                <a:latin typeface="Calibri"/>
                <a:cs typeface="Calibri"/>
              </a:rPr>
              <a:t>st</a:t>
            </a:r>
            <a:r>
              <a:rPr lang="en-GB" sz="1200" b="1" dirty="0">
                <a:latin typeface="Calibri"/>
                <a:cs typeface="Calibri"/>
              </a:rPr>
              <a:t> May)</a:t>
            </a:r>
            <a:endParaRPr lang="en-GB" sz="1200" dirty="0">
              <a:latin typeface="Calibri"/>
              <a:cs typeface="Calibri"/>
            </a:endParaRPr>
          </a:p>
          <a:p>
            <a:endParaRPr lang="en-GB" sz="1200" dirty="0">
              <a:latin typeface="Calibri"/>
              <a:cs typeface="Calibri"/>
            </a:endParaRPr>
          </a:p>
          <a:p>
            <a:r>
              <a:rPr lang="en-GB" sz="1200" dirty="0">
                <a:latin typeface="Calibri"/>
                <a:cs typeface="Calibri"/>
              </a:rPr>
              <a:t>Monday 3</a:t>
            </a:r>
            <a:r>
              <a:rPr lang="en-GB" sz="800" baseline="30000" dirty="0">
                <a:latin typeface="Calibri"/>
                <a:cs typeface="Calibri"/>
              </a:rPr>
              <a:t>rd</a:t>
            </a:r>
            <a:r>
              <a:rPr lang="en-GB" sz="1200" dirty="0">
                <a:latin typeface="Calibri"/>
                <a:cs typeface="Calibri"/>
              </a:rPr>
              <a:t> June                                                Friday </a:t>
            </a:r>
            <a:r>
              <a:rPr lang="en-GB" sz="1200" dirty="0">
                <a:cs typeface="Calibri"/>
              </a:rPr>
              <a:t>19</a:t>
            </a:r>
            <a:r>
              <a:rPr lang="en-GB" sz="800" baseline="30000" dirty="0">
                <a:latin typeface="Calibri"/>
                <a:cs typeface="Calibri"/>
              </a:rPr>
              <a:t>th</a:t>
            </a:r>
            <a:r>
              <a:rPr lang="en-GB" sz="1200" dirty="0">
                <a:latin typeface="Calibri"/>
                <a:cs typeface="Calibri"/>
              </a:rPr>
              <a:t> July</a:t>
            </a:r>
            <a:endParaRPr lang="en-US" sz="1200" dirty="0">
              <a:latin typeface="Calibri"/>
              <a:cs typeface="Calibri"/>
            </a:endParaRPr>
          </a:p>
          <a:p>
            <a:r>
              <a:rPr lang="en-GB" sz="1200" dirty="0">
                <a:latin typeface="Calibri"/>
                <a:cs typeface="Calibri"/>
              </a:rPr>
              <a:t>(*INSET: Monday 22</a:t>
            </a:r>
            <a:r>
              <a:rPr lang="en-GB" sz="800" baseline="30000" dirty="0">
                <a:latin typeface="Calibri"/>
                <a:cs typeface="Calibri"/>
              </a:rPr>
              <a:t>nd</a:t>
            </a:r>
            <a:r>
              <a:rPr lang="en-GB" sz="1200" dirty="0">
                <a:latin typeface="Calibri"/>
                <a:cs typeface="Calibri"/>
              </a:rPr>
              <a:t> July, Tuesday 23</a:t>
            </a:r>
            <a:r>
              <a:rPr lang="en-GB" sz="800" baseline="30000" dirty="0">
                <a:latin typeface="Calibri"/>
                <a:cs typeface="Calibri"/>
              </a:rPr>
              <a:t>rd</a:t>
            </a:r>
            <a:r>
              <a:rPr lang="en-GB" sz="1200" dirty="0">
                <a:latin typeface="Calibri"/>
                <a:cs typeface="Calibri"/>
              </a:rPr>
              <a:t> </a:t>
            </a:r>
            <a:r>
              <a:rPr lang="en-GB" sz="1200" dirty="0">
                <a:cs typeface="Calibri"/>
              </a:rPr>
              <a:t>July</a:t>
            </a:r>
            <a:r>
              <a:rPr lang="en-GB" sz="1200" dirty="0">
                <a:latin typeface="Calibri"/>
                <a:cs typeface="Calibri"/>
              </a:rPr>
              <a:t>)</a:t>
            </a:r>
            <a:endParaRPr lang="en-US" sz="1200" dirty="0">
              <a:latin typeface="Calibri"/>
              <a:cs typeface="Calibri"/>
            </a:endParaRPr>
          </a:p>
          <a:p>
            <a:endParaRPr lang="en-GB" sz="1200" dirty="0">
              <a:cs typeface="Calibri"/>
            </a:endParaRPr>
          </a:p>
          <a:p>
            <a:endParaRPr lang="en-GB" sz="1200" dirty="0">
              <a:latin typeface="Calibri"/>
              <a:cs typeface="Calibri"/>
            </a:endParaRPr>
          </a:p>
          <a:p>
            <a:r>
              <a:rPr lang="en-GB" sz="1200" b="1" dirty="0">
                <a:latin typeface="Calibri"/>
                <a:cs typeface="Calibri"/>
              </a:rPr>
              <a:t>Early May Bank Holiday: Monday 6</a:t>
            </a:r>
            <a:r>
              <a:rPr lang="en-GB" sz="800" b="1" baseline="30000" dirty="0">
                <a:latin typeface="Calibri"/>
                <a:cs typeface="Calibri"/>
              </a:rPr>
              <a:t>th</a:t>
            </a:r>
            <a:r>
              <a:rPr lang="en-GB" sz="1200" b="1" dirty="0">
                <a:latin typeface="Calibri"/>
                <a:cs typeface="Calibri"/>
              </a:rPr>
              <a:t> May </a:t>
            </a:r>
            <a:endParaRPr lang="en-GB" sz="1200" dirty="0">
              <a:latin typeface="Calibri"/>
              <a:cs typeface="Calibri"/>
            </a:endParaRPr>
          </a:p>
          <a:p>
            <a:endParaRPr lang="en-GB" sz="1200" dirty="0">
              <a:cs typeface="Calibri"/>
            </a:endParaRPr>
          </a:p>
          <a:p>
            <a:r>
              <a:rPr lang="en-GB" sz="1200" dirty="0">
                <a:latin typeface="Calibri"/>
                <a:cs typeface="Calibri"/>
              </a:rPr>
              <a:t>* Inset days are for the staff only.</a:t>
            </a:r>
            <a:endParaRPr lang="en-US" sz="1200" dirty="0">
              <a:latin typeface="Calibri"/>
              <a:cs typeface="Calibri"/>
            </a:endParaRPr>
          </a:p>
          <a:p>
            <a:r>
              <a:rPr lang="en-GB" sz="1200" dirty="0">
                <a:latin typeface="Calibri"/>
                <a:cs typeface="Calibri"/>
              </a:rPr>
              <a:t>Whether term is starting or ending, the school start and finish times are the same.     </a:t>
            </a:r>
          </a:p>
          <a:p>
            <a:endParaRPr lang="x-none" sz="1200" b="1" u="sng" dirty="0">
              <a:solidFill>
                <a:srgbClr val="FF0000"/>
              </a:solidFill>
              <a:highlight>
                <a:srgbClr val="FFFF00"/>
              </a:highlight>
              <a:latin typeface="Segoe UI Light"/>
              <a:cs typeface="Segoe UI Light"/>
            </a:endParaRPr>
          </a:p>
        </p:txBody>
      </p:sp>
    </p:spTree>
    <p:extLst>
      <p:ext uri="{BB962C8B-B14F-4D97-AF65-F5344CB8AC3E}">
        <p14:creationId xmlns:p14="http://schemas.microsoft.com/office/powerpoint/2010/main" val="30571547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Segoe UI Light" panose="020B0502040204020203" pitchFamily="34" charset="0"/>
                <a:cs typeface="Segoe UI Light" panose="020B0502040204020203" pitchFamily="34" charset="0"/>
              </a:rPr>
              <a:t>YEAR 2 INFORMATION</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5" name="AutoShape 3"/>
          <p:cNvCxnSpPr>
            <a:cxnSpLocks noChangeShapeType="1"/>
          </p:cNvCxnSpPr>
          <p:nvPr/>
        </p:nvCxnSpPr>
        <p:spPr bwMode="auto">
          <a:xfrm flipH="1">
            <a:off x="1844824" y="827584"/>
            <a:ext cx="4838700" cy="0"/>
          </a:xfrm>
          <a:prstGeom prst="straightConnector1">
            <a:avLst/>
          </a:prstGeom>
          <a:noFill/>
          <a:ln w="76200">
            <a:solidFill>
              <a:srgbClr val="FF0000"/>
            </a:solidFill>
            <a:round/>
            <a:headEnd/>
            <a:tailEnd/>
          </a:ln>
        </p:spPr>
      </p:cxnSp>
      <p:sp>
        <p:nvSpPr>
          <p:cNvPr id="17409" name="Rectangle 1"/>
          <p:cNvSpPr>
            <a:spLocks noChangeArrowheads="1"/>
          </p:cNvSpPr>
          <p:nvPr/>
        </p:nvSpPr>
        <p:spPr bwMode="auto">
          <a:xfrm>
            <a:off x="332656" y="1074380"/>
            <a:ext cx="6264696"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en-GB" sz="1200" b="0" i="0" u="none" strike="noStrike" cap="none" normalizeH="0" baseline="0" dirty="0">
                <a:ln>
                  <a:noFill/>
                </a:ln>
                <a:solidFill>
                  <a:srgbClr val="000000"/>
                </a:solidFill>
                <a:effectLst/>
                <a:latin typeface="Segoe UI Light"/>
                <a:ea typeface="Arial Unicode MS"/>
                <a:cs typeface="Segoe UI Light"/>
              </a:rPr>
              <a:t>Year 2 is part of Key Stage 1 (KS1).</a:t>
            </a:r>
            <a:r>
              <a:rPr lang="en-GB" sz="1200" dirty="0">
                <a:solidFill>
                  <a:srgbClr val="000000"/>
                </a:solidFill>
                <a:latin typeface="Segoe UI Light"/>
                <a:ea typeface="Arial Unicode MS"/>
                <a:cs typeface="Segoe UI Light"/>
              </a:rPr>
              <a:t> </a:t>
            </a:r>
            <a:r>
              <a:rPr kumimoji="0" lang="en-GB" sz="1200" b="0" i="0" u="none" strike="noStrike" cap="none" normalizeH="0" baseline="0" dirty="0">
                <a:ln>
                  <a:noFill/>
                </a:ln>
                <a:solidFill>
                  <a:srgbClr val="000000"/>
                </a:solidFill>
                <a:effectLst/>
                <a:latin typeface="Segoe UI Light"/>
                <a:ea typeface="Arial Unicode MS"/>
                <a:cs typeface="Segoe UI Light"/>
              </a:rPr>
              <a:t> We will often abbreviate Year 2 to Y2 or use the class name e.g. </a:t>
            </a:r>
            <a:r>
              <a:rPr lang="en-GB" sz="1200" dirty="0">
                <a:solidFill>
                  <a:srgbClr val="000000"/>
                </a:solidFill>
                <a:latin typeface="Segoe UI Light"/>
                <a:ea typeface="Arial Unicode MS"/>
                <a:cs typeface="Segoe UI Light"/>
              </a:rPr>
              <a:t>2W</a:t>
            </a:r>
            <a:r>
              <a:rPr kumimoji="0" lang="en-GB" sz="1200" b="0" i="0" u="none" strike="noStrike" cap="none" normalizeH="0" baseline="0" dirty="0">
                <a:ln>
                  <a:noFill/>
                </a:ln>
                <a:solidFill>
                  <a:srgbClr val="000000"/>
                </a:solidFill>
                <a:effectLst/>
                <a:latin typeface="Segoe UI Light"/>
                <a:ea typeface="Arial Unicode MS"/>
                <a:cs typeface="Segoe UI Light"/>
              </a:rPr>
              <a:t> (Miss Ward’s class).</a:t>
            </a:r>
            <a:r>
              <a:rPr lang="en-GB" sz="1200" dirty="0">
                <a:solidFill>
                  <a:srgbClr val="000000"/>
                </a:solidFill>
                <a:latin typeface="Segoe UI Light"/>
                <a:ea typeface="Arial Unicode MS"/>
                <a:cs typeface="Segoe UI Light"/>
              </a:rPr>
              <a:t> </a:t>
            </a:r>
            <a:r>
              <a:rPr kumimoji="0" lang="en-GB" sz="1200" b="0" i="0" u="none" strike="noStrike" cap="none" normalizeH="0" baseline="0" dirty="0">
                <a:ln>
                  <a:noFill/>
                </a:ln>
                <a:solidFill>
                  <a:srgbClr val="000000"/>
                </a:solidFill>
                <a:effectLst/>
                <a:latin typeface="Segoe UI Light"/>
                <a:ea typeface="Arial Unicode MS"/>
                <a:cs typeface="Segoe UI Light"/>
              </a:rPr>
              <a:t> The Phase</a:t>
            </a:r>
            <a:r>
              <a:rPr kumimoji="0" lang="en-GB" sz="1200" b="0" i="0" u="none" strike="noStrike" cap="none" normalizeH="0" dirty="0">
                <a:ln>
                  <a:noFill/>
                </a:ln>
                <a:solidFill>
                  <a:srgbClr val="000000"/>
                </a:solidFill>
                <a:effectLst/>
                <a:latin typeface="Segoe UI Light"/>
                <a:ea typeface="Arial Unicode MS"/>
                <a:cs typeface="Segoe UI Light"/>
              </a:rPr>
              <a:t> Leade</a:t>
            </a:r>
            <a:r>
              <a:rPr kumimoji="0" lang="en-GB" sz="1200" b="0" i="0" u="none" strike="noStrike" cap="none" normalizeH="0" baseline="0" dirty="0">
                <a:ln>
                  <a:noFill/>
                </a:ln>
                <a:solidFill>
                  <a:srgbClr val="000000"/>
                </a:solidFill>
                <a:effectLst/>
                <a:latin typeface="Segoe UI Light"/>
                <a:ea typeface="Arial Unicode MS"/>
                <a:cs typeface="Segoe UI Light"/>
              </a:rPr>
              <a:t>rs are Mrs Joyce and Mr Harman.</a:t>
            </a:r>
            <a:r>
              <a:rPr lang="en-GB" sz="1200" dirty="0">
                <a:solidFill>
                  <a:srgbClr val="000000"/>
                </a:solidFill>
                <a:latin typeface="Segoe UI Light"/>
                <a:ea typeface="Arial Unicode MS"/>
                <a:cs typeface="Segoe UI Light"/>
              </a:rPr>
              <a:t>    </a:t>
            </a:r>
            <a:endParaRPr kumimoji="0" lang="en-GB" sz="1200" b="0"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rPr>
              <a:t>KS1 timings</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Segoe UI Light"/>
                <a:ea typeface="Arial Unicode MS"/>
                <a:cs typeface="Segoe UI Light"/>
              </a:rPr>
              <a:t>	</a:t>
            </a:r>
            <a:r>
              <a:rPr lang="en-GB" sz="1200" dirty="0">
                <a:solidFill>
                  <a:srgbClr val="000000"/>
                </a:solidFill>
                <a:latin typeface="Segoe UI Light"/>
                <a:ea typeface="Arial Unicode MS"/>
                <a:cs typeface="Segoe UI Light"/>
              </a:rPr>
              <a:t>8.40 </a:t>
            </a:r>
            <a:r>
              <a:rPr kumimoji="0" lang="en-GB" sz="1200" b="0" i="0" u="none" strike="noStrike" cap="none" normalizeH="0" baseline="0" dirty="0">
                <a:ln>
                  <a:noFill/>
                </a:ln>
                <a:solidFill>
                  <a:srgbClr val="000000"/>
                </a:solidFill>
                <a:effectLst/>
                <a:latin typeface="Segoe UI Light"/>
                <a:ea typeface="Arial Unicode MS"/>
                <a:cs typeface="Segoe UI Light"/>
              </a:rPr>
              <a:t>am</a:t>
            </a:r>
            <a:r>
              <a:rPr lang="en-GB" sz="1200" dirty="0">
                <a:solidFill>
                  <a:srgbClr val="000000"/>
                </a:solidFill>
                <a:latin typeface="Segoe UI Light"/>
                <a:ea typeface="Arial Unicode MS"/>
                <a:cs typeface="Segoe UI Light"/>
              </a:rPr>
              <a:t> </a:t>
            </a:r>
            <a:r>
              <a:rPr kumimoji="0" lang="en-GB" sz="1200" b="0" i="0" u="none" strike="noStrike" cap="none" normalizeH="0" baseline="0" dirty="0">
                <a:ln>
                  <a:noFill/>
                </a:ln>
                <a:solidFill>
                  <a:srgbClr val="000000"/>
                </a:solidFill>
                <a:effectLst/>
                <a:latin typeface="Segoe UI Light"/>
                <a:ea typeface="Arial Unicode MS"/>
                <a:cs typeface="Segoe UI Light"/>
              </a:rPr>
              <a:t> 		</a:t>
            </a:r>
            <a:r>
              <a:rPr lang="en-GB" sz="1200" dirty="0">
                <a:solidFill>
                  <a:srgbClr val="000000"/>
                </a:solidFill>
                <a:latin typeface="Segoe UI Light"/>
                <a:ea typeface="Arial Unicode MS"/>
                <a:cs typeface="Segoe UI Light"/>
              </a:rPr>
              <a:t>Gates open</a:t>
            </a:r>
            <a:endParaRPr lang="en-GB" sz="1200" b="0" i="0" u="none" strike="noStrike" cap="none" normalizeH="0" baseline="0" dirty="0">
              <a:ln>
                <a:noFill/>
              </a:ln>
              <a:solidFill>
                <a:srgbClr val="000000"/>
              </a:solidFill>
              <a:effectLst/>
              <a:latin typeface="Segoe UI Light"/>
              <a:ea typeface="Arial Unicode MS"/>
              <a:cs typeface="Segoe UI Light"/>
            </a:endParaRPr>
          </a:p>
          <a:p>
            <a:pPr>
              <a:spcBef>
                <a:spcPct val="0"/>
              </a:spcBef>
              <a:spcAft>
                <a:spcPct val="0"/>
              </a:spcAft>
            </a:pPr>
            <a:r>
              <a:rPr lang="en-GB" sz="1200" dirty="0">
                <a:latin typeface="Segoe UI Light"/>
                <a:ea typeface="Arial Unicode MS"/>
                <a:cs typeface="Segoe UI Light"/>
              </a:rPr>
              <a:t>                      8.55am Morning Registration</a:t>
            </a:r>
          </a:p>
          <a:p>
            <a:pPr eaLnBrk="0" fontAlgn="base" hangingPunct="0">
              <a:spcBef>
                <a:spcPct val="0"/>
              </a:spcBef>
              <a:spcAft>
                <a:spcPct val="0"/>
              </a:spcAft>
            </a:pPr>
            <a:r>
              <a:rPr lang="en-GB" sz="1200" dirty="0">
                <a:latin typeface="Segoe UI Light"/>
                <a:cs typeface="Segoe UI Light"/>
              </a:rPr>
              <a:t>                     </a:t>
            </a:r>
            <a:r>
              <a:rPr kumimoji="0" lang="en-GB" sz="1200" b="0" i="0" u="none" strike="noStrike" cap="none" normalizeH="0" baseline="0" dirty="0">
                <a:ln>
                  <a:noFill/>
                </a:ln>
                <a:effectLst/>
                <a:latin typeface="Segoe UI Light"/>
                <a:cs typeface="Segoe UI Light"/>
              </a:rPr>
              <a:t> 9.00 am</a:t>
            </a:r>
            <a:r>
              <a:rPr lang="en-GB" sz="1200" dirty="0">
                <a:latin typeface="Segoe UI Light"/>
                <a:cs typeface="Segoe UI Light"/>
              </a:rPr>
              <a:t> </a:t>
            </a:r>
            <a:r>
              <a:rPr kumimoji="0" lang="en-GB" sz="1200" b="0" i="0" u="none" strike="noStrike" cap="none" normalizeH="0" baseline="0" dirty="0">
                <a:ln>
                  <a:noFill/>
                </a:ln>
                <a:effectLst/>
                <a:latin typeface="Segoe UI Light"/>
                <a:cs typeface="Segoe UI Light"/>
              </a:rPr>
              <a:t> Mastering Number</a:t>
            </a:r>
            <a:endParaRPr lang="en-GB" sz="1200" b="0" i="0" u="none" strike="noStrike" cap="none" normalizeH="0" baseline="0" dirty="0">
              <a:ln>
                <a:noFill/>
              </a:ln>
              <a:effectLst/>
              <a:latin typeface="Segoe UI Light"/>
              <a:cs typeface="Segoe UI Light"/>
            </a:endParaRPr>
          </a:p>
          <a:p>
            <a:pPr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Segoe UI Light"/>
                <a:ea typeface="Arial Unicode MS"/>
                <a:cs typeface="Segoe UI Light"/>
              </a:rPr>
              <a:t>	9.20 am		</a:t>
            </a:r>
            <a:r>
              <a:rPr lang="en-GB" sz="1200" dirty="0">
                <a:solidFill>
                  <a:srgbClr val="000000"/>
                </a:solidFill>
                <a:latin typeface="Segoe UI Light"/>
                <a:ea typeface="Arial Unicode MS"/>
                <a:cs typeface="Segoe UI Light"/>
              </a:rPr>
              <a:t>English/ RWI Phonics</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Segoe UI Light"/>
                <a:ea typeface="Arial Unicode MS"/>
                <a:cs typeface="Segoe UI Light"/>
              </a:rPr>
              <a:t>	10.20 am</a:t>
            </a:r>
            <a:r>
              <a:rPr lang="en-GB" sz="1200" dirty="0">
                <a:solidFill>
                  <a:srgbClr val="000000"/>
                </a:solidFill>
                <a:latin typeface="Segoe UI Light"/>
                <a:ea typeface="Arial Unicode MS"/>
                <a:cs typeface="Segoe UI Light"/>
              </a:rPr>
              <a:t> Assembly</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rPr>
              <a:t>	10.40 am 	  	Morning break</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rPr>
              <a:t>	11.00 am	  	</a:t>
            </a:r>
            <a:r>
              <a:rPr lang="en-GB" sz="1200" dirty="0">
                <a:solidFill>
                  <a:srgbClr val="000000"/>
                </a:solidFill>
                <a:latin typeface="Segoe UI Light" panose="020B0502040204020203" pitchFamily="34" charset="0"/>
                <a:ea typeface="Arial Unicode MS" pitchFamily="34" charset="-128"/>
                <a:cs typeface="Segoe UI Light" panose="020B0502040204020203" pitchFamily="34" charset="0"/>
              </a:rPr>
              <a:t>Maths</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rPr>
              <a:t>	12.00 noon	 	Lunch</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rPr>
              <a:t>	12.45 pm     		Afternoon registration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rPr>
              <a:t>	12.50 pm		Guided Reading</a:t>
            </a:r>
          </a:p>
          <a:p>
            <a:pPr marL="0" marR="0" lvl="0" indent="0" algn="l" defTabSz="914400" rtl="0" eaLnBrk="0" fontAlgn="base" latinLnBrk="0" hangingPunct="0">
              <a:lnSpc>
                <a:spcPct val="100000"/>
              </a:lnSpc>
              <a:spcBef>
                <a:spcPct val="0"/>
              </a:spcBef>
              <a:spcAft>
                <a:spcPct val="0"/>
              </a:spcAft>
              <a:buClrTx/>
              <a:buSzTx/>
              <a:buFontTx/>
              <a:buNone/>
              <a:tabLst/>
            </a:pPr>
            <a:r>
              <a:rPr lang="en-GB" sz="1200" dirty="0">
                <a:solidFill>
                  <a:srgbClr val="000000"/>
                </a:solidFill>
                <a:latin typeface="Segoe UI Light" panose="020B0502040204020203" pitchFamily="34" charset="0"/>
                <a:ea typeface="Arial Unicode MS" pitchFamily="34" charset="-128"/>
                <a:cs typeface="Segoe UI Light" panose="020B0502040204020203" pitchFamily="34" charset="0"/>
              </a:rPr>
              <a:t>	1.10 pm		Topic session 1</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rPr>
              <a:t>	2.00 pm		Afternoon break</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rPr>
              <a:t>	2.10 pm 		</a:t>
            </a:r>
            <a:r>
              <a:rPr lang="en-GB" sz="1200" dirty="0">
                <a:solidFill>
                  <a:srgbClr val="000000"/>
                </a:solidFill>
                <a:latin typeface="Segoe UI Light" panose="020B0502040204020203" pitchFamily="34" charset="0"/>
                <a:ea typeface="Arial Unicode MS" pitchFamily="34" charset="-128"/>
                <a:cs typeface="Segoe UI Light" panose="020B0502040204020203" pitchFamily="34" charset="0"/>
              </a:rPr>
              <a:t>Topic session </a:t>
            </a:r>
            <a:r>
              <a:rPr kumimoji="0" lang="en-GB" sz="1200" b="0"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rPr>
              <a:t>2/ RWI Spellings</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rPr>
              <a:t>	3.15 pm		Home time</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GB" sz="1200" dirty="0">
              <a:solidFill>
                <a:srgbClr val="000000"/>
              </a:solidFill>
              <a:latin typeface="Segoe UI Light" panose="020B0502040204020203" pitchFamily="34" charset="0"/>
              <a:ea typeface="Arial Unicode MS" pitchFamily="34" charset="-128"/>
              <a:cs typeface="Segoe UI Light" panose="020B0502040204020203" pitchFamily="34" charset="0"/>
            </a:endParaRPr>
          </a:p>
          <a:p>
            <a:pPr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Segoe UI Light"/>
                <a:ea typeface="Arial Unicode MS"/>
                <a:cs typeface="Segoe UI Light"/>
              </a:rPr>
              <a:t>PE Days: </a:t>
            </a:r>
            <a:r>
              <a:rPr lang="en-GB" sz="1200" dirty="0">
                <a:solidFill>
                  <a:srgbClr val="000000"/>
                </a:solidFill>
                <a:latin typeface="Segoe UI Light"/>
                <a:ea typeface="Arial Unicode MS"/>
                <a:cs typeface="Segoe UI Light"/>
              </a:rPr>
              <a:t>Tuesday and Wednesday. PE kits are to be worn on a </a:t>
            </a:r>
            <a:r>
              <a:rPr lang="en-GB" sz="1200" b="1" dirty="0">
                <a:solidFill>
                  <a:srgbClr val="000000"/>
                </a:solidFill>
                <a:latin typeface="Segoe UI Light"/>
                <a:ea typeface="Arial Unicode MS"/>
                <a:cs typeface="Segoe UI Light"/>
              </a:rPr>
              <a:t>Wednesday. </a:t>
            </a:r>
            <a:endParaRPr kumimoji="0" lang="en-GB" sz="1200" b="1"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p:txBody>
      </p:sp>
      <p:sp>
        <p:nvSpPr>
          <p:cNvPr id="17410" name="Rectangle 2"/>
          <p:cNvSpPr>
            <a:spLocks noChangeArrowheads="1"/>
          </p:cNvSpPr>
          <p:nvPr/>
        </p:nvSpPr>
        <p:spPr bwMode="auto">
          <a:xfrm>
            <a:off x="332656" y="5079538"/>
            <a:ext cx="6264696"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a:ln>
                  <a:noFill/>
                </a:ln>
                <a:solidFill>
                  <a:srgbClr val="000000"/>
                </a:solidFill>
                <a:effectLst/>
                <a:latin typeface="Segoe UI Light" panose="020B0502040204020203" pitchFamily="34" charset="0"/>
                <a:ea typeface="Arial Unicode MS" pitchFamily="34" charset="-128"/>
                <a:cs typeface="Segoe UI Light" panose="020B0502040204020203" pitchFamily="34" charset="0"/>
              </a:rPr>
              <a:t>A Message from Year 2</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Welcome! We hope that you find all of the information in this pack useful. If you have any questions after reading this Parent Pack or would like to talk to us about the year ahead, please do let us know so that we can arrange a time to call you.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Parents can leave messages for class teachers in the children’s reading record or contact the office</a:t>
            </a:r>
            <a:r>
              <a:rPr kumimoji="0" lang="en-GB" sz="1200" b="0" i="0" u="none" strike="noStrike" cap="none" normalizeH="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 to arrange a phone call with the teacher.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p:txBody>
      </p:sp>
      <p:graphicFrame>
        <p:nvGraphicFramePr>
          <p:cNvPr id="9" name="Table 8"/>
          <p:cNvGraphicFramePr>
            <a:graphicFrameLocks noGrp="1"/>
          </p:cNvGraphicFramePr>
          <p:nvPr>
            <p:extLst>
              <p:ext uri="{D42A27DB-BD31-4B8C-83A1-F6EECF244321}">
                <p14:modId xmlns:p14="http://schemas.microsoft.com/office/powerpoint/2010/main" val="3012000895"/>
              </p:ext>
            </p:extLst>
          </p:nvPr>
        </p:nvGraphicFramePr>
        <p:xfrm>
          <a:off x="638201" y="6732240"/>
          <a:ext cx="5256584" cy="1246706"/>
        </p:xfrm>
        <a:graphic>
          <a:graphicData uri="http://schemas.openxmlformats.org/drawingml/2006/table">
            <a:tbl>
              <a:tblPr/>
              <a:tblGrid>
                <a:gridCol w="1766068">
                  <a:extLst>
                    <a:ext uri="{9D8B030D-6E8A-4147-A177-3AD203B41FA5}">
                      <a16:colId xmlns:a16="http://schemas.microsoft.com/office/drawing/2014/main" val="20000"/>
                    </a:ext>
                  </a:extLst>
                </a:gridCol>
                <a:gridCol w="1745258">
                  <a:extLst>
                    <a:ext uri="{9D8B030D-6E8A-4147-A177-3AD203B41FA5}">
                      <a16:colId xmlns:a16="http://schemas.microsoft.com/office/drawing/2014/main" val="20001"/>
                    </a:ext>
                  </a:extLst>
                </a:gridCol>
                <a:gridCol w="1745258">
                  <a:extLst>
                    <a:ext uri="{9D8B030D-6E8A-4147-A177-3AD203B41FA5}">
                      <a16:colId xmlns:a16="http://schemas.microsoft.com/office/drawing/2014/main" val="20002"/>
                    </a:ext>
                  </a:extLst>
                </a:gridCol>
              </a:tblGrid>
              <a:tr h="9745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50" b="0" dirty="0">
                          <a:latin typeface="Segoe UI Light" panose="020B0502040204020203" pitchFamily="34" charset="0"/>
                          <a:ea typeface="Times New Roman"/>
                          <a:cs typeface="Segoe UI Light" panose="020B0502040204020203" pitchFamily="34" charset="0"/>
                        </a:rPr>
                        <a:t>2W Class Teacher                  Miss Ward</a:t>
                      </a:r>
                    </a:p>
                    <a:p>
                      <a:pPr algn="ctr">
                        <a:spcAft>
                          <a:spcPts val="0"/>
                        </a:spcAft>
                      </a:pPr>
                      <a:endParaRPr lang="en-GB" sz="1050" b="0" dirty="0">
                        <a:latin typeface="Segoe UI Light" panose="020B0502040204020203" pitchFamily="34" charset="0"/>
                        <a:ea typeface="Times New Roman"/>
                        <a:cs typeface="Segoe UI Light" panose="020B0502040204020203" pitchFamily="34" charset="0"/>
                      </a:endParaRPr>
                    </a:p>
                  </a:txBody>
                  <a:tcPr marL="54190" marR="54190" marT="0" marB="0">
                    <a:lnL>
                      <a:noFill/>
                    </a:lnL>
                    <a:lnR>
                      <a:noFill/>
                    </a:lnR>
                    <a:lnT>
                      <a:noFill/>
                    </a:lnT>
                    <a:lnB>
                      <a:noFill/>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50" b="0" dirty="0">
                          <a:solidFill>
                            <a:schemeClr val="tx1"/>
                          </a:solidFill>
                          <a:latin typeface="Segoe UI Light" panose="020B0502040204020203" pitchFamily="34" charset="0"/>
                          <a:ea typeface="Times New Roman"/>
                          <a:cs typeface="Segoe UI Light" panose="020B0502040204020203" pitchFamily="34" charset="0"/>
                        </a:rPr>
                        <a:t>      2B</a:t>
                      </a:r>
                      <a:r>
                        <a:rPr lang="en-GB" sz="1050" b="0" dirty="0">
                          <a:latin typeface="Segoe UI Light" panose="020B0502040204020203" pitchFamily="34" charset="0"/>
                          <a:ea typeface="Times New Roman"/>
                          <a:cs typeface="Segoe UI Light" panose="020B0502040204020203" pitchFamily="34" charset="0"/>
                        </a:rPr>
                        <a:t> Class Teacher                              Miss Boxall</a:t>
                      </a:r>
                    </a:p>
                    <a:p>
                      <a:pPr algn="ctr">
                        <a:spcAft>
                          <a:spcPts val="0"/>
                        </a:spcAft>
                      </a:pPr>
                      <a:endParaRPr lang="en-GB" sz="1050" b="0" dirty="0">
                        <a:latin typeface="Segoe UI Light" panose="020B0502040204020203" pitchFamily="34" charset="0"/>
                        <a:ea typeface="Times New Roman"/>
                        <a:cs typeface="Segoe UI Light" panose="020B0502040204020203" pitchFamily="34" charset="0"/>
                      </a:endParaRPr>
                    </a:p>
                  </a:txBody>
                  <a:tcPr marL="54190" marR="54190" marT="0" marB="0">
                    <a:lnL>
                      <a:noFill/>
                    </a:lnL>
                    <a:lnR>
                      <a:noFill/>
                    </a:lnR>
                    <a:lnT>
                      <a:noFill/>
                    </a:lnT>
                    <a:lnB>
                      <a:noFill/>
                    </a:lnB>
                  </a:tcPr>
                </a:tc>
                <a:tc>
                  <a:txBody>
                    <a:bodyPr/>
                    <a:lstStyle/>
                    <a:p>
                      <a:pPr algn="ctr">
                        <a:spcAft>
                          <a:spcPts val="0"/>
                        </a:spcAft>
                      </a:pPr>
                      <a:r>
                        <a:rPr lang="en-GB" sz="1050" b="0" dirty="0">
                          <a:latin typeface="Segoe UI Light" panose="020B0502040204020203" pitchFamily="34" charset="0"/>
                          <a:ea typeface="Times New Roman"/>
                          <a:cs typeface="Segoe UI Light" panose="020B0502040204020203" pitchFamily="34" charset="0"/>
                        </a:rPr>
                        <a:t>           2B</a:t>
                      </a:r>
                      <a:r>
                        <a:rPr lang="en-GB" sz="1050" b="0" baseline="0" dirty="0">
                          <a:latin typeface="Segoe UI Light" panose="020B0502040204020203" pitchFamily="34" charset="0"/>
                          <a:ea typeface="Times New Roman"/>
                          <a:cs typeface="Segoe UI Light" panose="020B0502040204020203" pitchFamily="34" charset="0"/>
                        </a:rPr>
                        <a:t> Class Teacher</a:t>
                      </a:r>
                    </a:p>
                    <a:p>
                      <a:pPr algn="ctr">
                        <a:spcAft>
                          <a:spcPts val="0"/>
                        </a:spcAft>
                      </a:pPr>
                      <a:r>
                        <a:rPr lang="en-GB" sz="1050" b="0" baseline="0" dirty="0">
                          <a:latin typeface="Segoe UI Light" panose="020B0502040204020203" pitchFamily="34" charset="0"/>
                          <a:ea typeface="Times New Roman"/>
                          <a:cs typeface="Segoe UI Light" panose="020B0502040204020203" pitchFamily="34" charset="0"/>
                        </a:rPr>
                        <a:t>           Mrs Foley</a:t>
                      </a:r>
                      <a:endParaRPr lang="en-GB" sz="1050" b="0" dirty="0">
                        <a:latin typeface="Segoe UI Light" panose="020B0502040204020203" pitchFamily="34" charset="0"/>
                        <a:ea typeface="Times New Roman"/>
                        <a:cs typeface="Segoe UI Light" panose="020B0502040204020203" pitchFamily="34" charset="0"/>
                      </a:endParaRPr>
                    </a:p>
                  </a:txBody>
                  <a:tcPr marL="54190" marR="54190" marT="0" marB="0">
                    <a:lnL>
                      <a:noFill/>
                    </a:lnL>
                    <a:lnR>
                      <a:noFill/>
                    </a:lnR>
                    <a:lnT>
                      <a:noFill/>
                    </a:lnT>
                    <a:lnB>
                      <a:noFill/>
                    </a:lnB>
                  </a:tcPr>
                </a:tc>
                <a:extLst>
                  <a:ext uri="{0D108BD9-81ED-4DB2-BD59-A6C34878D82A}">
                    <a16:rowId xmlns:a16="http://schemas.microsoft.com/office/drawing/2014/main" val="10000"/>
                  </a:ext>
                </a:extLst>
              </a:tr>
              <a:tr h="766646">
                <a:tc>
                  <a:txBody>
                    <a:bodyPr/>
                    <a:lstStyle/>
                    <a:p>
                      <a:pPr algn="ctr">
                        <a:spcAft>
                          <a:spcPts val="0"/>
                        </a:spcAft>
                      </a:pPr>
                      <a:r>
                        <a:rPr lang="en-GB" sz="1050" b="0" dirty="0">
                          <a:latin typeface="Segoe UI Light" panose="020B0502040204020203" pitchFamily="34" charset="0"/>
                          <a:ea typeface="Times New Roman"/>
                          <a:cs typeface="Segoe UI Light" panose="020B0502040204020203" pitchFamily="34" charset="0"/>
                        </a:rPr>
                        <a:t>                                                   </a:t>
                      </a:r>
                    </a:p>
                  </a:txBody>
                  <a:tcPr marL="54190" marR="54190" marT="0" marB="0">
                    <a:lnL>
                      <a:noFill/>
                    </a:lnL>
                    <a:lnR>
                      <a:noFill/>
                    </a:lnR>
                    <a:lnT>
                      <a:noFill/>
                    </a:lnT>
                    <a:lnB>
                      <a:noFill/>
                    </a:lnB>
                  </a:tcPr>
                </a:tc>
                <a:tc>
                  <a:txBody>
                    <a:bodyPr/>
                    <a:lstStyle/>
                    <a:p>
                      <a:pPr algn="ctr">
                        <a:spcAft>
                          <a:spcPts val="0"/>
                        </a:spcAft>
                      </a:pPr>
                      <a:endParaRPr lang="en-GB" sz="1050" b="0" dirty="0">
                        <a:latin typeface="Segoe UI Light" panose="020B0502040204020203" pitchFamily="34" charset="0"/>
                        <a:ea typeface="Times New Roman"/>
                        <a:cs typeface="Segoe UI Light" panose="020B0502040204020203" pitchFamily="34" charset="0"/>
                      </a:endParaRPr>
                    </a:p>
                  </a:txBody>
                  <a:tcPr marL="54190" marR="54190" marT="0" marB="0">
                    <a:lnL>
                      <a:noFill/>
                    </a:lnL>
                    <a:lnR>
                      <a:noFill/>
                    </a:lnR>
                    <a:lnT>
                      <a:noFill/>
                    </a:lnT>
                    <a:lnB>
                      <a:noFill/>
                    </a:lnB>
                  </a:tcPr>
                </a:tc>
                <a:tc>
                  <a:txBody>
                    <a:bodyPr/>
                    <a:lstStyle/>
                    <a:p>
                      <a:pPr algn="ctr">
                        <a:spcAft>
                          <a:spcPts val="0"/>
                        </a:spcAft>
                      </a:pPr>
                      <a:endParaRPr lang="en-GB" sz="1050" b="0" dirty="0">
                        <a:latin typeface="Segoe UI Light" panose="020B0502040204020203" pitchFamily="34" charset="0"/>
                        <a:ea typeface="Times New Roman"/>
                        <a:cs typeface="Segoe UI Light" panose="020B0502040204020203" pitchFamily="34" charset="0"/>
                      </a:endParaRPr>
                    </a:p>
                    <a:p>
                      <a:pPr algn="ctr">
                        <a:spcAft>
                          <a:spcPts val="0"/>
                        </a:spcAft>
                      </a:pPr>
                      <a:endParaRPr lang="en-GB" sz="1050" b="0" dirty="0">
                        <a:latin typeface="Segoe UI Light" panose="020B0502040204020203" pitchFamily="34" charset="0"/>
                        <a:ea typeface="Times New Roman"/>
                        <a:cs typeface="Segoe UI Light" panose="020B0502040204020203" pitchFamily="34" charset="0"/>
                      </a:endParaRPr>
                    </a:p>
                    <a:p>
                      <a:pPr algn="ctr">
                        <a:spcAft>
                          <a:spcPts val="0"/>
                        </a:spcAft>
                      </a:pPr>
                      <a:endParaRPr lang="en-GB" sz="1050" b="0" dirty="0">
                        <a:latin typeface="Segoe UI Light" panose="020B0502040204020203" pitchFamily="34" charset="0"/>
                        <a:ea typeface="Times New Roman"/>
                        <a:cs typeface="Segoe UI Light" panose="020B0502040204020203" pitchFamily="34" charset="0"/>
                      </a:endParaRPr>
                    </a:p>
                    <a:p>
                      <a:pPr algn="ctr">
                        <a:spcAft>
                          <a:spcPts val="0"/>
                        </a:spcAft>
                      </a:pPr>
                      <a:endParaRPr lang="en-GB" sz="1050" b="0" dirty="0">
                        <a:latin typeface="Segoe UI Light" panose="020B0502040204020203" pitchFamily="34" charset="0"/>
                        <a:ea typeface="Times New Roman"/>
                        <a:cs typeface="Segoe UI Light" panose="020B0502040204020203" pitchFamily="34" charset="0"/>
                      </a:endParaRPr>
                    </a:p>
                  </a:txBody>
                  <a:tcPr marL="54190" marR="54190" marT="0" marB="0">
                    <a:lnL>
                      <a:noFill/>
                    </a:lnL>
                    <a:lnR>
                      <a:noFill/>
                    </a:lnR>
                    <a:lnT>
                      <a:noFill/>
                    </a:lnT>
                    <a:lnB>
                      <a:noFill/>
                    </a:lnB>
                  </a:tcPr>
                </a:tc>
                <a:extLst>
                  <a:ext uri="{0D108BD9-81ED-4DB2-BD59-A6C34878D82A}">
                    <a16:rowId xmlns:a16="http://schemas.microsoft.com/office/drawing/2014/main" val="10001"/>
                  </a:ext>
                </a:extLst>
              </a:tr>
            </a:tbl>
          </a:graphicData>
        </a:graphic>
      </p:graphicFrame>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7911" y="7163415"/>
            <a:ext cx="1385748" cy="1847664"/>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26894" y="7163415"/>
            <a:ext cx="1385748" cy="1847664"/>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08920" y="7164288"/>
            <a:ext cx="1385748" cy="184766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B8E5B830-3B46-48A6-AEF5-05A819516B7A}"/>
              </a:ext>
            </a:extLst>
          </p:cNvPr>
          <p:cNvGraphicFramePr>
            <a:graphicFrameLocks noGrp="1"/>
          </p:cNvGraphicFramePr>
          <p:nvPr>
            <p:extLst>
              <p:ext uri="{D42A27DB-BD31-4B8C-83A1-F6EECF244321}">
                <p14:modId xmlns:p14="http://schemas.microsoft.com/office/powerpoint/2010/main" val="3457644622"/>
              </p:ext>
            </p:extLst>
          </p:nvPr>
        </p:nvGraphicFramePr>
        <p:xfrm>
          <a:off x="359760" y="2310967"/>
          <a:ext cx="6138480" cy="1233819"/>
        </p:xfrm>
        <a:graphic>
          <a:graphicData uri="http://schemas.openxmlformats.org/drawingml/2006/table">
            <a:tbl>
              <a:tblPr/>
              <a:tblGrid>
                <a:gridCol w="1227696">
                  <a:extLst>
                    <a:ext uri="{9D8B030D-6E8A-4147-A177-3AD203B41FA5}">
                      <a16:colId xmlns:a16="http://schemas.microsoft.com/office/drawing/2014/main" val="20000"/>
                    </a:ext>
                  </a:extLst>
                </a:gridCol>
                <a:gridCol w="1227696">
                  <a:extLst>
                    <a:ext uri="{9D8B030D-6E8A-4147-A177-3AD203B41FA5}">
                      <a16:colId xmlns:a16="http://schemas.microsoft.com/office/drawing/2014/main" val="20001"/>
                    </a:ext>
                  </a:extLst>
                </a:gridCol>
                <a:gridCol w="1227696">
                  <a:extLst>
                    <a:ext uri="{9D8B030D-6E8A-4147-A177-3AD203B41FA5}">
                      <a16:colId xmlns:a16="http://schemas.microsoft.com/office/drawing/2014/main" val="20002"/>
                    </a:ext>
                  </a:extLst>
                </a:gridCol>
                <a:gridCol w="1227696">
                  <a:extLst>
                    <a:ext uri="{9D8B030D-6E8A-4147-A177-3AD203B41FA5}">
                      <a16:colId xmlns:a16="http://schemas.microsoft.com/office/drawing/2014/main" val="20003"/>
                    </a:ext>
                  </a:extLst>
                </a:gridCol>
                <a:gridCol w="1227696">
                  <a:extLst>
                    <a:ext uri="{9D8B030D-6E8A-4147-A177-3AD203B41FA5}">
                      <a16:colId xmlns:a16="http://schemas.microsoft.com/office/drawing/2014/main" val="20004"/>
                    </a:ext>
                  </a:extLst>
                </a:gridCol>
              </a:tblGrid>
              <a:tr h="167019">
                <a:tc>
                  <a:txBody>
                    <a:bodyPr/>
                    <a:lstStyle/>
                    <a:p>
                      <a:pPr>
                        <a:spcAft>
                          <a:spcPts val="0"/>
                        </a:spcAft>
                      </a:pPr>
                      <a:r>
                        <a:rPr lang="en-GB" sz="1000" dirty="0">
                          <a:solidFill>
                            <a:srgbClr val="000000"/>
                          </a:solidFill>
                          <a:latin typeface="Segoe UI Light"/>
                          <a:ea typeface="Arial Unicode MS"/>
                          <a:cs typeface="Segoe UI Light"/>
                        </a:rPr>
                        <a:t>Monday</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a:solidFill>
                            <a:srgbClr val="000000"/>
                          </a:solidFill>
                          <a:latin typeface="Segoe UI Light"/>
                          <a:ea typeface="Arial Unicode MS"/>
                          <a:cs typeface="Segoe UI Light"/>
                        </a:rPr>
                        <a:t>Tuesday</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a:solidFill>
                            <a:srgbClr val="000000"/>
                          </a:solidFill>
                          <a:latin typeface="Segoe UI Light"/>
                          <a:ea typeface="Arial Unicode MS"/>
                          <a:cs typeface="Segoe UI Light"/>
                        </a:rPr>
                        <a:t>Wednesday </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a:solidFill>
                            <a:srgbClr val="000000"/>
                          </a:solidFill>
                          <a:latin typeface="Segoe UI Light"/>
                          <a:ea typeface="Arial Unicode MS"/>
                          <a:cs typeface="Segoe UI Light"/>
                        </a:rPr>
                        <a:t>Thursday</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GB" sz="1000" dirty="0">
                          <a:solidFill>
                            <a:srgbClr val="000000"/>
                          </a:solidFill>
                          <a:latin typeface="Segoe UI Light"/>
                          <a:ea typeface="Arial Unicode MS"/>
                          <a:cs typeface="Segoe UI Light"/>
                        </a:rPr>
                        <a:t>Friday</a:t>
                      </a: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844828">
                <a:tc>
                  <a:txBody>
                    <a:bodyPr/>
                    <a:lstStyle/>
                    <a:p>
                      <a:pPr algn="ctr">
                        <a:spcAft>
                          <a:spcPts val="0"/>
                        </a:spcAft>
                      </a:pPr>
                      <a:r>
                        <a:rPr lang="en-GB" sz="1000" dirty="0">
                          <a:solidFill>
                            <a:srgbClr val="000000"/>
                          </a:solidFill>
                          <a:latin typeface="Segoe UI Light"/>
                          <a:ea typeface="Arial Unicode MS"/>
                          <a:cs typeface="Segoe UI Light"/>
                        </a:rPr>
                        <a:t>Reading comprehension</a:t>
                      </a:r>
                    </a:p>
                    <a:p>
                      <a:pPr>
                        <a:spcBef>
                          <a:spcPts val="300"/>
                        </a:spcBef>
                        <a:spcAft>
                          <a:spcPts val="300"/>
                        </a:spcAft>
                      </a:pPr>
                      <a:endParaRPr lang="en-GB" sz="1000" dirty="0">
                        <a:latin typeface="Segoe UI Light"/>
                        <a:ea typeface="Times New Roman"/>
                        <a:cs typeface="Segoe UI Light"/>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Bef>
                          <a:spcPts val="300"/>
                        </a:spcBef>
                        <a:spcAft>
                          <a:spcPts val="300"/>
                        </a:spcAft>
                      </a:pPr>
                      <a:r>
                        <a:rPr lang="en-GB" sz="1000" dirty="0">
                          <a:latin typeface="Segoe UI Light"/>
                          <a:ea typeface="Times New Roman"/>
                          <a:cs typeface="Segoe UI Light"/>
                        </a:rPr>
                        <a:t>Reading</a:t>
                      </a:r>
                      <a:endParaRPr lang="en-GB" sz="1000" dirty="0">
                        <a:solidFill>
                          <a:srgbClr val="000000"/>
                        </a:solidFill>
                        <a:latin typeface="Segoe UI Light"/>
                        <a:ea typeface="Arial Unicode MS"/>
                        <a:cs typeface="Segoe UI Light"/>
                      </a:endParaRPr>
                    </a:p>
                    <a:p>
                      <a:pPr algn="ctr">
                        <a:spcBef>
                          <a:spcPts val="300"/>
                        </a:spcBef>
                        <a:spcAft>
                          <a:spcPts val="300"/>
                        </a:spcAft>
                      </a:pPr>
                      <a:r>
                        <a:rPr lang="en-GB" sz="1000" dirty="0">
                          <a:solidFill>
                            <a:srgbClr val="000000"/>
                          </a:solidFill>
                          <a:latin typeface="Segoe UI Light"/>
                          <a:ea typeface="Arial Unicode MS"/>
                          <a:cs typeface="Segoe UI Light"/>
                        </a:rPr>
                        <a:t>Maths Homework</a:t>
                      </a:r>
                      <a:endParaRPr lang="en-GB" sz="1000" dirty="0">
                        <a:latin typeface="Segoe UI Light"/>
                        <a:ea typeface="Times New Roman"/>
                        <a:cs typeface="Segoe UI Light"/>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GB" sz="1000" dirty="0">
                        <a:solidFill>
                          <a:srgbClr val="000000"/>
                        </a:solidFill>
                        <a:latin typeface="Segoe UI Light"/>
                        <a:ea typeface="Arial Unicode MS"/>
                        <a:cs typeface="Segoe UI Light"/>
                      </a:endParaRPr>
                    </a:p>
                    <a:p>
                      <a:pPr algn="ctr">
                        <a:spcAft>
                          <a:spcPts val="0"/>
                        </a:spcAft>
                      </a:pPr>
                      <a:r>
                        <a:rPr lang="en-GB" sz="1000" dirty="0">
                          <a:solidFill>
                            <a:srgbClr val="000000"/>
                          </a:solidFill>
                          <a:latin typeface="Segoe UI Light"/>
                          <a:ea typeface="Arial Unicode MS"/>
                          <a:cs typeface="Segoe UI Light"/>
                        </a:rPr>
                        <a:t>Reading</a:t>
                      </a:r>
                    </a:p>
                    <a:p>
                      <a:pPr algn="ctr">
                        <a:spcAft>
                          <a:spcPts val="0"/>
                        </a:spcAft>
                      </a:pPr>
                      <a:endParaRPr lang="en-GB" sz="1000" dirty="0">
                        <a:solidFill>
                          <a:srgbClr val="000000"/>
                        </a:solidFill>
                        <a:latin typeface="Segoe UI Light"/>
                        <a:ea typeface="Arial Unicode MS"/>
                        <a:cs typeface="Segoe UI Light"/>
                      </a:endParaRPr>
                    </a:p>
                    <a:p>
                      <a:pPr marL="0" marR="0" lvl="0" indent="0" algn="ctr" rtl="0" eaLnBrk="1" fontAlgn="auto" latinLnBrk="0" hangingPunct="1">
                        <a:lnSpc>
                          <a:spcPct val="100000"/>
                        </a:lnSpc>
                        <a:spcBef>
                          <a:spcPts val="0"/>
                        </a:spcBef>
                        <a:spcAft>
                          <a:spcPts val="0"/>
                        </a:spcAft>
                        <a:buClrTx/>
                        <a:buSzTx/>
                        <a:buFontTx/>
                        <a:buNone/>
                      </a:pPr>
                      <a:r>
                        <a:rPr lang="en-GB" sz="1000" dirty="0">
                          <a:solidFill>
                            <a:srgbClr val="000000"/>
                          </a:solidFill>
                          <a:latin typeface="Segoe UI Light"/>
                          <a:ea typeface="Arial Unicode MS"/>
                          <a:cs typeface="Segoe UI Light"/>
                        </a:rPr>
                        <a:t>Phonics/Spelling </a:t>
                      </a:r>
                    </a:p>
                    <a:p>
                      <a:pPr algn="ctr">
                        <a:spcAft>
                          <a:spcPts val="0"/>
                        </a:spcAft>
                      </a:pPr>
                      <a:endParaRPr lang="en-GB" sz="1000" dirty="0">
                        <a:solidFill>
                          <a:srgbClr val="000000"/>
                        </a:solidFill>
                        <a:latin typeface="Segoe UI Light"/>
                        <a:ea typeface="Arial Unicode MS"/>
                        <a:cs typeface="Segoe UI Light"/>
                      </a:endParaRPr>
                    </a:p>
                    <a:p>
                      <a:pPr>
                        <a:spcAft>
                          <a:spcPts val="0"/>
                        </a:spcAft>
                      </a:pPr>
                      <a:endParaRPr lang="en-GB" sz="1000" dirty="0">
                        <a:solidFill>
                          <a:srgbClr val="000000"/>
                        </a:solidFill>
                        <a:latin typeface="Segoe UI Light"/>
                        <a:ea typeface="Arial Unicode MS"/>
                        <a:cs typeface="Segoe UI Light"/>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00" dirty="0">
                        <a:solidFill>
                          <a:srgbClr val="000000"/>
                        </a:solidFill>
                        <a:latin typeface="Segoe UI Light"/>
                        <a:ea typeface="Arial Unicode MS"/>
                        <a:cs typeface="Segoe UI Light"/>
                      </a:endParaRPr>
                    </a:p>
                    <a:p>
                      <a:pPr marL="0" marR="0" lvl="0" indent="0" algn="ctr" rtl="0" eaLnBrk="1" fontAlgn="auto" latinLnBrk="0" hangingPunct="1">
                        <a:lnSpc>
                          <a:spcPct val="100000"/>
                        </a:lnSpc>
                        <a:spcBef>
                          <a:spcPts val="0"/>
                        </a:spcBef>
                        <a:spcAft>
                          <a:spcPts val="0"/>
                        </a:spcAft>
                        <a:buClrTx/>
                        <a:buSzTx/>
                        <a:buFontTx/>
                        <a:buNone/>
                      </a:pPr>
                      <a:r>
                        <a:rPr lang="en-GB" sz="1000" dirty="0">
                          <a:solidFill>
                            <a:srgbClr val="000000"/>
                          </a:solidFill>
                          <a:latin typeface="Segoe UI Light"/>
                          <a:ea typeface="Arial Unicode MS"/>
                          <a:cs typeface="Segoe UI Light"/>
                        </a:rPr>
                        <a:t>Reading </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000" dirty="0">
                        <a:solidFill>
                          <a:srgbClr val="000000"/>
                        </a:solidFill>
                        <a:latin typeface="Segoe UI Light"/>
                        <a:ea typeface="Arial Unicode MS"/>
                        <a:cs typeface="Segoe UI Ligh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dirty="0">
                          <a:solidFill>
                            <a:srgbClr val="000000"/>
                          </a:solidFill>
                          <a:latin typeface="Segoe UI Light"/>
                          <a:ea typeface="Arial Unicode MS"/>
                          <a:cs typeface="Segoe UI Light"/>
                        </a:rPr>
                        <a:t>Times Table Rockstars</a:t>
                      </a:r>
                    </a:p>
                    <a:p>
                      <a:pPr algn="ctr">
                        <a:spcAft>
                          <a:spcPts val="0"/>
                        </a:spcAft>
                      </a:pPr>
                      <a:endParaRPr lang="en-GB" sz="1000" dirty="0">
                        <a:solidFill>
                          <a:srgbClr val="000000"/>
                        </a:solidFill>
                        <a:latin typeface="Segoe UI Light"/>
                        <a:ea typeface="Arial Unicode MS"/>
                        <a:cs typeface="Segoe UI Light"/>
                      </a:endParaRPr>
                    </a:p>
                    <a:p>
                      <a:pPr algn="ctr">
                        <a:spcAft>
                          <a:spcPts val="0"/>
                        </a:spcAft>
                      </a:pPr>
                      <a:endParaRPr lang="en-GB" sz="1000" dirty="0">
                        <a:solidFill>
                          <a:srgbClr val="000000"/>
                        </a:solidFill>
                        <a:latin typeface="Segoe UI Light"/>
                        <a:ea typeface="Arial Unicode MS"/>
                        <a:cs typeface="Segoe UI Light"/>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a:lnSpc>
                          <a:spcPct val="100000"/>
                        </a:lnSpc>
                        <a:spcBef>
                          <a:spcPts val="0"/>
                        </a:spcBef>
                        <a:spcAft>
                          <a:spcPts val="0"/>
                        </a:spcAft>
                        <a:buNone/>
                      </a:pPr>
                      <a:r>
                        <a:rPr lang="en-GB" sz="1000" b="0" i="0" u="none" strike="noStrike" noProof="0" dirty="0">
                          <a:solidFill>
                            <a:srgbClr val="000000"/>
                          </a:solidFill>
                          <a:latin typeface="Segoe UI Light"/>
                        </a:rPr>
                        <a:t>Reading </a:t>
                      </a:r>
                      <a:endParaRPr lang="en-US" dirty="0"/>
                    </a:p>
                    <a:p>
                      <a:pPr marL="0" marR="0" lvl="0" indent="0" algn="ctr">
                        <a:lnSpc>
                          <a:spcPct val="100000"/>
                        </a:lnSpc>
                        <a:spcBef>
                          <a:spcPts val="0"/>
                        </a:spcBef>
                        <a:spcAft>
                          <a:spcPts val="0"/>
                        </a:spcAft>
                        <a:buNone/>
                      </a:pPr>
                      <a:endParaRPr lang="en-GB" sz="1000" b="0" i="0" u="none" strike="noStrike" noProof="0" dirty="0">
                        <a:solidFill>
                          <a:srgbClr val="000000"/>
                        </a:solidFill>
                        <a:latin typeface="Helvetica"/>
                      </a:endParaRPr>
                    </a:p>
                    <a:p>
                      <a:pPr marL="0" marR="0" lvl="0" indent="0" algn="ctr">
                        <a:lnSpc>
                          <a:spcPct val="100000"/>
                        </a:lnSpc>
                        <a:spcBef>
                          <a:spcPts val="0"/>
                        </a:spcBef>
                        <a:spcAft>
                          <a:spcPts val="0"/>
                        </a:spcAft>
                        <a:buNone/>
                      </a:pPr>
                      <a:r>
                        <a:rPr lang="en-GB" sz="1000" b="0" i="0" u="none" strike="noStrike" noProof="0" dirty="0">
                          <a:solidFill>
                            <a:srgbClr val="000000"/>
                          </a:solidFill>
                          <a:latin typeface="Segoe UI Light"/>
                        </a:rPr>
                        <a:t>Times Table Rockstars</a:t>
                      </a:r>
                      <a:endParaRPr lang="en-US" b="0">
                        <a:latin typeface="Segoe UI Light"/>
                      </a:endParaRPr>
                    </a:p>
                    <a:p>
                      <a:pPr algn="ctr">
                        <a:spcAft>
                          <a:spcPts val="0"/>
                        </a:spcAft>
                      </a:pPr>
                      <a:endParaRPr lang="en-GB" sz="1000" dirty="0">
                        <a:solidFill>
                          <a:srgbClr val="000000"/>
                        </a:solidFill>
                        <a:latin typeface="Segoe UI Light"/>
                        <a:ea typeface="Arial Unicode MS"/>
                        <a:cs typeface="Segoe UI Light"/>
                      </a:endParaRPr>
                    </a:p>
                  </a:txBody>
                  <a:tcPr marL="54423" marR="5442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5" name="Rectangle 4">
            <a:extLst>
              <a:ext uri="{FF2B5EF4-FFF2-40B4-BE49-F238E27FC236}">
                <a16:creationId xmlns:a16="http://schemas.microsoft.com/office/drawing/2014/main" id="{D12775A0-2D86-4505-A01B-AF709B179D98}"/>
              </a:ext>
            </a:extLst>
          </p:cNvPr>
          <p:cNvSpPr/>
          <p:nvPr/>
        </p:nvSpPr>
        <p:spPr>
          <a:xfrm>
            <a:off x="272562" y="1564250"/>
            <a:ext cx="3429000" cy="553998"/>
          </a:xfrm>
          <a:prstGeom prst="rect">
            <a:avLst/>
          </a:prstGeom>
        </p:spPr>
        <p:txBody>
          <a:bodyPr lIns="91440" tIns="45720" rIns="91440" bIns="45720" anchor="t">
            <a:spAutoFit/>
          </a:bodyPr>
          <a:lstStyle/>
          <a:p>
            <a:pPr lvl="0" eaLnBrk="0" fontAlgn="base" hangingPunct="0">
              <a:spcBef>
                <a:spcPct val="0"/>
              </a:spcBef>
              <a:spcAft>
                <a:spcPct val="0"/>
              </a:spcAft>
            </a:pPr>
            <a:endParaRPr lang="en-GB" dirty="0">
              <a:latin typeface="Segoe UI Light" panose="020B0502040204020203" pitchFamily="34" charset="0"/>
              <a:cs typeface="Segoe UI Light" panose="020B0502040204020203" pitchFamily="34" charset="0"/>
            </a:endParaRPr>
          </a:p>
          <a:p>
            <a:pPr eaLnBrk="0" fontAlgn="base" hangingPunct="0">
              <a:spcBef>
                <a:spcPct val="0"/>
              </a:spcBef>
              <a:spcAft>
                <a:spcPct val="0"/>
              </a:spcAft>
            </a:pPr>
            <a:r>
              <a:rPr lang="en-GB" sz="1200" dirty="0">
                <a:solidFill>
                  <a:srgbClr val="000000"/>
                </a:solidFill>
                <a:latin typeface="Segoe UI Light"/>
                <a:ea typeface="Arial Unicode MS"/>
                <a:cs typeface="Segoe UI Light"/>
              </a:rPr>
              <a:t>Homework Schedule </a:t>
            </a:r>
            <a:endParaRPr lang="en-GB" sz="1200">
              <a:latin typeface="Segoe UI Light"/>
              <a:cs typeface="Segoe UI Light"/>
            </a:endParaRPr>
          </a:p>
        </p:txBody>
      </p:sp>
      <p:sp>
        <p:nvSpPr>
          <p:cNvPr id="6" name="Rectangle 2">
            <a:extLst>
              <a:ext uri="{FF2B5EF4-FFF2-40B4-BE49-F238E27FC236}">
                <a16:creationId xmlns:a16="http://schemas.microsoft.com/office/drawing/2014/main" id="{CB4E2169-DF0F-491D-817B-A8EE6B6754B5}"/>
              </a:ext>
            </a:extLst>
          </p:cNvPr>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Segoe UI Light" panose="020B0502040204020203" pitchFamily="34" charset="0"/>
                <a:cs typeface="Segoe UI Light" panose="020B0502040204020203" pitchFamily="34" charset="0"/>
              </a:rPr>
              <a:t>YEAR 2 HOMEWORK</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7" name="AutoShape 3">
            <a:extLst>
              <a:ext uri="{FF2B5EF4-FFF2-40B4-BE49-F238E27FC236}">
                <a16:creationId xmlns:a16="http://schemas.microsoft.com/office/drawing/2014/main" id="{D69B2718-87A6-4983-B010-E3CFA8F92DAE}"/>
              </a:ext>
            </a:extLst>
          </p:cNvPr>
          <p:cNvCxnSpPr>
            <a:cxnSpLocks noChangeShapeType="1"/>
          </p:cNvCxnSpPr>
          <p:nvPr/>
        </p:nvCxnSpPr>
        <p:spPr bwMode="auto">
          <a:xfrm flipH="1">
            <a:off x="1844824" y="827584"/>
            <a:ext cx="4838700" cy="0"/>
          </a:xfrm>
          <a:prstGeom prst="straightConnector1">
            <a:avLst/>
          </a:prstGeom>
          <a:noFill/>
          <a:ln w="76200">
            <a:solidFill>
              <a:srgbClr val="FF0000"/>
            </a:solidFill>
            <a:round/>
            <a:headEnd/>
            <a:tailEnd/>
          </a:ln>
        </p:spPr>
      </p:cxnSp>
      <p:sp>
        <p:nvSpPr>
          <p:cNvPr id="8" name="TextBox 7">
            <a:extLst>
              <a:ext uri="{FF2B5EF4-FFF2-40B4-BE49-F238E27FC236}">
                <a16:creationId xmlns:a16="http://schemas.microsoft.com/office/drawing/2014/main" id="{8B762CD5-D0C7-4AE7-B1D3-4913E06A979E}"/>
              </a:ext>
            </a:extLst>
          </p:cNvPr>
          <p:cNvSpPr txBox="1"/>
          <p:nvPr/>
        </p:nvSpPr>
        <p:spPr>
          <a:xfrm>
            <a:off x="272562" y="3716215"/>
            <a:ext cx="6225678" cy="1754326"/>
          </a:xfrm>
          <a:prstGeom prst="rect">
            <a:avLst/>
          </a:prstGeom>
          <a:noFill/>
        </p:spPr>
        <p:txBody>
          <a:bodyPr wrap="square" lIns="91440" tIns="45720" rIns="91440" bIns="45720" rtlCol="0" anchor="t">
            <a:spAutoFit/>
          </a:bodyPr>
          <a:lstStyle/>
          <a:p>
            <a:r>
              <a:rPr lang="en-GB" sz="1200" dirty="0">
                <a:latin typeface="Trebuchet MS"/>
                <a:cs typeface="Segoe UI Light"/>
              </a:rPr>
              <a:t>At Lent Rise, we instil a love of reading within school and encourage for this to be embedded at home.</a:t>
            </a:r>
            <a:endParaRPr lang="en-US" sz="1200" dirty="0">
              <a:latin typeface="Trebuchet MS"/>
              <a:cs typeface="Segoe UI Light"/>
            </a:endParaRPr>
          </a:p>
          <a:p>
            <a:endParaRPr lang="en-GB" sz="1200" dirty="0">
              <a:latin typeface="Trebuchet MS"/>
              <a:cs typeface="Segoe UI Light" panose="020B0502040204020203" pitchFamily="34" charset="0"/>
            </a:endParaRPr>
          </a:p>
          <a:p>
            <a:r>
              <a:rPr lang="en-GB" sz="1200" dirty="0">
                <a:latin typeface="Trebuchet MS"/>
                <a:cs typeface="Segoe UI Light"/>
              </a:rPr>
              <a:t>To support your child’s reading further, please record daily readings in your child’s reading record. This can include any reading successes or challenges which we will check daily and follow up within school.</a:t>
            </a:r>
            <a:endParaRPr lang="en-US" sz="1200" dirty="0">
              <a:latin typeface="Trebuchet MS"/>
              <a:cs typeface="Segoe UI Light"/>
            </a:endParaRPr>
          </a:p>
          <a:p>
            <a:endParaRPr lang="en-GB" sz="1200" dirty="0">
              <a:latin typeface="Trebuchet MS"/>
              <a:cs typeface="Segoe UI Light" panose="020B0502040204020203" pitchFamily="34" charset="0"/>
            </a:endParaRPr>
          </a:p>
          <a:p>
            <a:r>
              <a:rPr lang="en-GB" sz="1200" dirty="0">
                <a:latin typeface="Trebuchet MS"/>
                <a:cs typeface="Segoe UI Light"/>
              </a:rPr>
              <a:t>Homework is catered to your child's current learning. Answers will be sent home weekly to support you and your child. </a:t>
            </a:r>
            <a:endParaRPr lang="en-GB" dirty="0">
              <a:cs typeface="Segoe UI Light"/>
            </a:endParaRPr>
          </a:p>
        </p:txBody>
      </p:sp>
      <p:pic>
        <p:nvPicPr>
          <p:cNvPr id="1026" name="Picture 2" descr="91,952 Book Clipart Illustrations &amp; Clip Art - iStock">
            <a:extLst>
              <a:ext uri="{FF2B5EF4-FFF2-40B4-BE49-F238E27FC236}">
                <a16:creationId xmlns:a16="http://schemas.microsoft.com/office/drawing/2014/main" id="{4103D3C9-9F9E-4B1C-8E69-BF2BBADD0E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3697" y="5888466"/>
            <a:ext cx="2899894" cy="28998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45145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Segoe UI Light" panose="020B0502040204020203" pitchFamily="34" charset="0"/>
                <a:cs typeface="Segoe UI Light" panose="020B0502040204020203" pitchFamily="34" charset="0"/>
              </a:rPr>
              <a:t>CURRICULUM</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5" name="AutoShape 3"/>
          <p:cNvCxnSpPr>
            <a:cxnSpLocks noChangeShapeType="1"/>
          </p:cNvCxnSpPr>
          <p:nvPr/>
        </p:nvCxnSpPr>
        <p:spPr bwMode="auto">
          <a:xfrm flipH="1">
            <a:off x="1844824" y="827584"/>
            <a:ext cx="4838700" cy="0"/>
          </a:xfrm>
          <a:prstGeom prst="straightConnector1">
            <a:avLst/>
          </a:prstGeom>
          <a:noFill/>
          <a:ln w="76200">
            <a:solidFill>
              <a:srgbClr val="FF0000"/>
            </a:solidFill>
            <a:round/>
            <a:headEnd/>
            <a:tailEnd/>
          </a:ln>
        </p:spPr>
      </p:cxnSp>
      <p:sp>
        <p:nvSpPr>
          <p:cNvPr id="19457" name="Rectangle 1"/>
          <p:cNvSpPr>
            <a:spLocks noChangeArrowheads="1"/>
          </p:cNvSpPr>
          <p:nvPr/>
        </p:nvSpPr>
        <p:spPr bwMode="auto">
          <a:xfrm>
            <a:off x="284215" y="994539"/>
            <a:ext cx="6381328"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kumimoji="0" lang="en-GB" sz="1200" b="0" i="0" u="none" strike="noStrike" cap="none" normalizeH="0" baseline="0" dirty="0">
                <a:ln>
                  <a:noFill/>
                </a:ln>
                <a:effectLst/>
                <a:latin typeface="Segoe UI Light"/>
                <a:ea typeface="Times New Roman" pitchFamily="18" charset="0"/>
                <a:cs typeface="Segoe UI Light"/>
              </a:rPr>
              <a:t>During the course of the year your child, in addition to English and Maths, will be studying the following subject areas. We hope this information will be of interest and will help you to share the work with your child by providing further reading material, or perhaps arranging a trip</a:t>
            </a:r>
            <a:r>
              <a:rPr lang="en-GB" sz="1200" dirty="0">
                <a:latin typeface="Segoe UI Light"/>
                <a:ea typeface="Times New Roman" pitchFamily="18" charset="0"/>
                <a:cs typeface="Segoe UI Light"/>
              </a:rPr>
              <a:t>, etc. </a:t>
            </a:r>
            <a:endParaRPr lang="en-GB" sz="1200" b="0" i="0" u="none" strike="noStrike" cap="none" normalizeH="0" baseline="0" dirty="0">
              <a:ln>
                <a:noFill/>
              </a:ln>
              <a:effectLst/>
              <a:latin typeface="Segoe UI Light" panose="020B0502040204020203" pitchFamily="34" charset="0"/>
              <a:cs typeface="Segoe UI Light" panose="020B0502040204020203" pitchFamily="34" charset="0"/>
            </a:endParaRPr>
          </a:p>
        </p:txBody>
      </p:sp>
      <p:sp>
        <p:nvSpPr>
          <p:cNvPr id="19458" name="Rectangle 2"/>
          <p:cNvSpPr>
            <a:spLocks noChangeArrowheads="1"/>
          </p:cNvSpPr>
          <p:nvPr/>
        </p:nvSpPr>
        <p:spPr bwMode="auto">
          <a:xfrm>
            <a:off x="212207" y="8317479"/>
            <a:ext cx="6453336"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en-GB" sz="1200" dirty="0">
                <a:latin typeface="Segoe UI Light"/>
                <a:cs typeface="Segoe UI Light"/>
              </a:rPr>
              <a:t>Each year group will take part in Educational visits designed to enhance the children's learning of the curriculum. Visits may change from year to year but in previous years, Year 2 have visited the Roald Dahl Story Centre, Zoo visit and </a:t>
            </a:r>
            <a:r>
              <a:rPr lang="en-GB" sz="1200" dirty="0" err="1">
                <a:latin typeface="Segoe UI Light"/>
                <a:cs typeface="Segoe UI Light"/>
              </a:rPr>
              <a:t>Dramahub</a:t>
            </a:r>
            <a:r>
              <a:rPr lang="en-GB" sz="1200" dirty="0">
                <a:latin typeface="Segoe UI Light"/>
                <a:cs typeface="Segoe UI Light"/>
              </a:rPr>
              <a:t> workshops.  </a:t>
            </a:r>
            <a:endParaRPr kumimoji="0" lang="en-GB" sz="18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p:txBody>
      </p:sp>
      <p:cxnSp>
        <p:nvCxnSpPr>
          <p:cNvPr id="7" name="Straight Connector 6"/>
          <p:cNvCxnSpPr/>
          <p:nvPr/>
        </p:nvCxnSpPr>
        <p:spPr>
          <a:xfrm>
            <a:off x="1792178" y="6193683"/>
            <a:ext cx="0" cy="338554"/>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2B9F4A53-4584-00A0-5298-BB226E686EA4}"/>
              </a:ext>
            </a:extLst>
          </p:cNvPr>
          <p:cNvPicPr>
            <a:picLocks noChangeAspect="1"/>
          </p:cNvPicPr>
          <p:nvPr/>
        </p:nvPicPr>
        <p:blipFill>
          <a:blip r:embed="rId2"/>
          <a:stretch>
            <a:fillRect/>
          </a:stretch>
        </p:blipFill>
        <p:spPr>
          <a:xfrm>
            <a:off x="973317" y="1609558"/>
            <a:ext cx="4758178" cy="671437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400" b="1" dirty="0">
                <a:solidFill>
                  <a:srgbClr val="FF0000"/>
                </a:solidFill>
                <a:latin typeface="Segoe UI Light" panose="020B0502040204020203" pitchFamily="34" charset="0"/>
                <a:cs typeface="Segoe UI Light" panose="020B0502040204020203" pitchFamily="34" charset="0"/>
              </a:rPr>
              <a:t>ATTENDANCE AND PUNCTUALITY</a:t>
            </a:r>
            <a:endParaRPr kumimoji="0" lang="en-GB" sz="24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3" name="AutoShape 3"/>
          <p:cNvCxnSpPr>
            <a:cxnSpLocks noChangeShapeType="1"/>
          </p:cNvCxnSpPr>
          <p:nvPr/>
        </p:nvCxnSpPr>
        <p:spPr bwMode="auto">
          <a:xfrm flipH="1">
            <a:off x="1772816" y="827584"/>
            <a:ext cx="4838700" cy="0"/>
          </a:xfrm>
          <a:prstGeom prst="straightConnector1">
            <a:avLst/>
          </a:prstGeom>
          <a:noFill/>
          <a:ln w="57150">
            <a:solidFill>
              <a:srgbClr val="FF0000"/>
            </a:solidFill>
            <a:round/>
            <a:headEnd/>
            <a:tailEnd/>
          </a:ln>
        </p:spPr>
      </p:cxnSp>
      <p:sp>
        <p:nvSpPr>
          <p:cNvPr id="17409" name="Rectangle 1"/>
          <p:cNvSpPr>
            <a:spLocks noChangeArrowheads="1"/>
          </p:cNvSpPr>
          <p:nvPr/>
        </p:nvSpPr>
        <p:spPr bwMode="auto">
          <a:xfrm>
            <a:off x="260648" y="1074967"/>
            <a:ext cx="6381328" cy="747897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kumimoji="0" lang="en-GB" sz="1200" i="0" u="none" strike="noStrike" cap="none" normalizeH="0" baseline="0" dirty="0">
                <a:ln>
                  <a:noFill/>
                </a:ln>
                <a:solidFill>
                  <a:srgbClr val="000000"/>
                </a:solidFill>
                <a:effectLst/>
                <a:latin typeface="Segoe UI Light"/>
                <a:ea typeface="Trebuchet MS" pitchFamily="34" charset="0"/>
                <a:cs typeface="Segoe UI Light"/>
              </a:rPr>
              <a:t>As parents you all have a legal responsibility to make sure that your child attends school every day. If your child is going to be absent from school please log the reason via the ParentMail </a:t>
            </a:r>
            <a:r>
              <a:rPr lang="en-GB" sz="1200" dirty="0">
                <a:solidFill>
                  <a:srgbClr val="000000"/>
                </a:solidFill>
                <a:latin typeface="Segoe UI Light"/>
                <a:ea typeface="Trebuchet MS" pitchFamily="34" charset="0"/>
                <a:cs typeface="Segoe UI Light"/>
              </a:rPr>
              <a:t>absence portal on the </a:t>
            </a:r>
            <a:r>
              <a:rPr lang="en-GB" sz="1200" u="sng" dirty="0">
                <a:solidFill>
                  <a:srgbClr val="000000"/>
                </a:solidFill>
                <a:latin typeface="Segoe UI Light"/>
                <a:ea typeface="Trebuchet MS" pitchFamily="34" charset="0"/>
                <a:cs typeface="Segoe UI Light"/>
              </a:rPr>
              <a:t>first day</a:t>
            </a:r>
            <a:r>
              <a:rPr lang="en-GB" sz="1200" dirty="0">
                <a:solidFill>
                  <a:srgbClr val="000000"/>
                </a:solidFill>
                <a:latin typeface="Segoe UI Light"/>
                <a:ea typeface="Trebuchet MS" pitchFamily="34" charset="0"/>
                <a:cs typeface="Segoe UI Light"/>
              </a:rPr>
              <a:t> of their absence</a:t>
            </a:r>
            <a:r>
              <a:rPr kumimoji="0" lang="en-GB" sz="1200" i="0" u="none" strike="noStrike" cap="none" normalizeH="0" baseline="0" dirty="0">
                <a:ln>
                  <a:noFill/>
                </a:ln>
                <a:solidFill>
                  <a:srgbClr val="000000"/>
                </a:solidFill>
                <a:effectLst/>
                <a:latin typeface="Segoe UI Light"/>
                <a:ea typeface="Trebuchet MS" pitchFamily="34" charset="0"/>
                <a:cs typeface="Segoe UI Light"/>
              </a:rPr>
              <a:t>. This is important, as we will be contacting parents if a child is not at school and no reason has been given. Parents may be asked to provide medical evidence</a:t>
            </a:r>
            <a:r>
              <a:rPr kumimoji="0" lang="en-GB" sz="1200" i="0" u="none" strike="noStrike" cap="none" normalizeH="0" dirty="0">
                <a:ln>
                  <a:noFill/>
                </a:ln>
                <a:solidFill>
                  <a:srgbClr val="000000"/>
                </a:solidFill>
                <a:effectLst/>
                <a:latin typeface="Segoe UI Light"/>
                <a:ea typeface="Trebuchet MS" pitchFamily="34" charset="0"/>
                <a:cs typeface="Segoe UI Light"/>
              </a:rPr>
              <a:t> in the form of an appointment card or prescription where there are repeated absences due to reported illness.</a:t>
            </a:r>
            <a:r>
              <a:rPr lang="en-GB" sz="1200" dirty="0">
                <a:solidFill>
                  <a:srgbClr val="000000"/>
                </a:solidFill>
                <a:latin typeface="Segoe UI Light"/>
                <a:ea typeface="Trebuchet MS" pitchFamily="34" charset="0"/>
                <a:cs typeface="Segoe UI Light"/>
              </a:rPr>
              <a:t> </a:t>
            </a:r>
            <a:endParaRPr kumimoji="0" lang="en-GB" sz="1200" i="0" u="none" strike="noStrike" cap="none" normalizeH="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endParaRPr>
          </a:p>
          <a:p>
            <a:pPr lvl="0" algn="just" fontAlgn="base">
              <a:spcBef>
                <a:spcPct val="0"/>
              </a:spcBef>
              <a:spcAft>
                <a:spcPct val="0"/>
              </a:spcAft>
            </a:pPr>
            <a:endParaRPr kumimoji="0" lang="en-GB" sz="120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algn="just" eaLnBrk="0" fontAlgn="base" hangingPunct="0">
              <a:spcBef>
                <a:spcPct val="0"/>
              </a:spcBef>
              <a:spcAft>
                <a:spcPct val="0"/>
              </a:spcAft>
            </a:pPr>
            <a:r>
              <a:rPr kumimoji="0" lang="en-GB" sz="120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Regular attendance and punctuality is </a:t>
            </a:r>
            <a:r>
              <a:rPr kumimoji="0" lang="en-GB" sz="1200" b="1"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fundamental</a:t>
            </a:r>
            <a:r>
              <a:rPr kumimoji="0" lang="en-GB" sz="120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to enabling your child to achieve the highest levels of attainment. We ensure </a:t>
            </a:r>
            <a:r>
              <a:rPr kumimoji="0" lang="en-GB" sz="1200" i="0" u="sng"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all</a:t>
            </a:r>
            <a:r>
              <a:rPr kumimoji="0" lang="en-GB" sz="1200" i="0"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a:t>
            </a:r>
            <a:r>
              <a:rPr kumimoji="0" lang="en-GB" sz="120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children are aware of the importance of attendance and punctuality.</a:t>
            </a:r>
            <a:r>
              <a:rPr kumimoji="0" lang="en-GB" sz="1200" i="0" u="none" strike="noStrike" cap="none" normalizeH="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a:t>
            </a:r>
          </a:p>
          <a:p>
            <a:pPr algn="just" eaLnBrk="0" fontAlgn="base" hangingPunct="0">
              <a:spcBef>
                <a:spcPct val="0"/>
              </a:spcBef>
              <a:spcAft>
                <a:spcPct val="0"/>
              </a:spcAft>
            </a:pPr>
            <a:endParaRPr kumimoji="0" lang="en-GB" sz="120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i="0" u="none" strike="noStrike" cap="none" normalizeH="0" baseline="0" dirty="0">
                <a:ln>
                  <a:noFill/>
                </a:ln>
                <a:solidFill>
                  <a:srgbClr val="000000"/>
                </a:solidFill>
                <a:effectLst/>
                <a:latin typeface="Segoe UI Light"/>
                <a:ea typeface="Trebuchet MS" pitchFamily="34" charset="0"/>
                <a:cs typeface="Segoe UI Light"/>
              </a:rPr>
              <a:t>The attendance target set by the Governing Body for </a:t>
            </a:r>
            <a:r>
              <a:rPr lang="en-GB" sz="1200" u="sng" dirty="0">
                <a:solidFill>
                  <a:srgbClr val="000000"/>
                </a:solidFill>
                <a:latin typeface="Segoe UI Light"/>
                <a:ea typeface="Trebuchet MS" pitchFamily="34" charset="0"/>
                <a:cs typeface="Segoe UI Light"/>
              </a:rPr>
              <a:t>2024-2024</a:t>
            </a:r>
            <a:r>
              <a:rPr kumimoji="0" lang="en-GB" sz="1200" i="0" u="sng" strike="noStrike" cap="none" normalizeH="0" baseline="0" dirty="0">
                <a:ln>
                  <a:noFill/>
                </a:ln>
                <a:solidFill>
                  <a:srgbClr val="000000"/>
                </a:solidFill>
                <a:effectLst/>
                <a:latin typeface="Segoe UI Light"/>
                <a:ea typeface="Trebuchet MS" pitchFamily="34" charset="0"/>
                <a:cs typeface="Segoe UI Light"/>
              </a:rPr>
              <a:t> is 96%.</a:t>
            </a:r>
            <a:r>
              <a:rPr kumimoji="0" lang="en-GB" sz="1200" i="0" u="none" strike="noStrike" cap="none" normalizeH="0" baseline="0" dirty="0">
                <a:ln>
                  <a:noFill/>
                </a:ln>
                <a:solidFill>
                  <a:srgbClr val="000000"/>
                </a:solidFill>
                <a:effectLst/>
                <a:latin typeface="Segoe UI Light"/>
                <a:ea typeface="Trebuchet MS" pitchFamily="34" charset="0"/>
                <a:cs typeface="Segoe UI Light"/>
              </a:rPr>
              <a:t> We expect </a:t>
            </a:r>
            <a:r>
              <a:rPr kumimoji="0" lang="en-GB" sz="1200" i="0" u="sng" strike="noStrike" cap="none" normalizeH="0" baseline="0" dirty="0">
                <a:ln>
                  <a:noFill/>
                </a:ln>
                <a:solidFill>
                  <a:srgbClr val="000000"/>
                </a:solidFill>
                <a:effectLst/>
                <a:latin typeface="Segoe UI Light"/>
                <a:ea typeface="Trebuchet MS" pitchFamily="34" charset="0"/>
                <a:cs typeface="Segoe UI Light"/>
              </a:rPr>
              <a:t>ALL </a:t>
            </a:r>
            <a:r>
              <a:rPr kumimoji="0" lang="en-GB" sz="1200" i="0" u="none" strike="noStrike" cap="none" normalizeH="0" baseline="0" dirty="0">
                <a:ln>
                  <a:noFill/>
                </a:ln>
                <a:solidFill>
                  <a:srgbClr val="000000"/>
                </a:solidFill>
                <a:effectLst/>
                <a:latin typeface="Segoe UI Light"/>
                <a:ea typeface="Trebuchet MS" pitchFamily="34" charset="0"/>
                <a:cs typeface="Segoe UI Light"/>
              </a:rPr>
              <a:t>children to achieve this.</a:t>
            </a:r>
            <a:endParaRPr lang="en-GB" sz="1200" i="0" u="none" strike="noStrike" cap="none" normalizeH="0" baseline="0" dirty="0">
              <a:ln>
                <a:noFill/>
              </a:ln>
              <a:solidFill>
                <a:srgbClr val="000000"/>
              </a:solidFill>
              <a:effectLst/>
              <a:latin typeface="Segoe UI Light"/>
              <a:ea typeface="Trebuchet MS" pitchFamily="34" charset="0"/>
              <a:cs typeface="Segoe UI Light"/>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strike="noStrike" cap="none" normalizeH="0" baseline="0" dirty="0">
                <a:ln>
                  <a:noFill/>
                </a:ln>
                <a:solidFill>
                  <a:srgbClr val="000000"/>
                </a:solidFill>
                <a:effectLst/>
                <a:latin typeface="Segoe UI Black" panose="020B0A02040204020203" pitchFamily="34" charset="0"/>
                <a:ea typeface="Segoe UI Black" panose="020B0A02040204020203" pitchFamily="34" charset="0"/>
                <a:cs typeface="Segoe UI Light" panose="020B0502040204020203" pitchFamily="34" charset="0"/>
              </a:rPr>
              <a:t>If your child is unwell</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If your child is </a:t>
            </a:r>
            <a:r>
              <a:rPr kumimoji="0" lang="en-GB" sz="1200" b="1" i="0" u="sng"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too</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unwell to come to school, or has a medical appointment, please log the reason</a:t>
            </a:r>
            <a:r>
              <a:rPr kumimoji="0" lang="en-GB" sz="1200" b="0" i="0" u="none" strike="noStrike" cap="none" normalizeH="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via our ParentMail absence portal.</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To help you, the NHS has compiled a list of guidelines about how long children should be kept off school when they have a common illnesses:</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hlinkClick r:id="rId2"/>
              </a:rPr>
              <a:t>https://www.nhs.uk/Livewell/Yourchildatschool/Pages/Illness.aspx</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a:r>
            <a:b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br>
            <a:r>
              <a:rPr kumimoji="0" lang="en-GB" sz="1200" b="1" i="0" u="none" strike="noStrike" cap="none" normalizeH="0" baseline="0" dirty="0">
                <a:ln>
                  <a:noFill/>
                </a:ln>
                <a:solidFill>
                  <a:srgbClr val="000000"/>
                </a:solidFill>
                <a:effectLst/>
                <a:latin typeface="Segoe UI Black" panose="020B0A02040204020203" pitchFamily="34" charset="0"/>
                <a:ea typeface="Segoe UI Black" panose="020B0A02040204020203" pitchFamily="34" charset="0"/>
                <a:cs typeface="Segoe UI Light" panose="020B0502040204020203" pitchFamily="34" charset="0"/>
              </a:rPr>
              <a:t>Lateness</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algn="just"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Segoe UI Light"/>
                <a:ea typeface="Trebuchet MS" pitchFamily="34" charset="0"/>
                <a:cs typeface="Segoe UI Light"/>
              </a:rPr>
              <a:t>Learning begins promptly at the beginning of the day with instructions and explanations and it is vital that your child does not miss this part of the day. We monitor lateness and send letters to parents whose children regularly arrive to school late. </a:t>
            </a:r>
            <a:r>
              <a:rPr lang="en-GB" sz="1200" dirty="0">
                <a:solidFill>
                  <a:srgbClr val="000000"/>
                </a:solidFill>
                <a:latin typeface="Segoe UI Light"/>
                <a:ea typeface="Trebuchet MS" pitchFamily="34" charset="0"/>
                <a:cs typeface="Segoe UI Light"/>
              </a:rPr>
              <a:t>The playground gates will open at 8:40am and close at 8:55am. </a:t>
            </a:r>
            <a:r>
              <a:rPr lang="en-GB" sz="1200" dirty="0">
                <a:solidFill>
                  <a:srgbClr val="000000"/>
                </a:solidFill>
                <a:latin typeface="Segoe UI Light"/>
                <a:ea typeface="Times New Roman" pitchFamily="18" charset="0"/>
                <a:cs typeface="Segoe UI Light"/>
              </a:rPr>
              <a:t>Your child may come into school between these times and head straight to class. However if your child does miss the gate to go into class, please bring them to the School Office where a member of staff will sign them in.</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a:ln>
                  <a:noFill/>
                </a:ln>
                <a:solidFill>
                  <a:srgbClr val="000000"/>
                </a:solidFill>
                <a:effectLst/>
                <a:latin typeface="Segoe UI Black" panose="020B0A02040204020203" pitchFamily="34" charset="0"/>
                <a:ea typeface="Segoe UI Black" panose="020B0A02040204020203" pitchFamily="34" charset="0"/>
                <a:cs typeface="Segoe UI Light" panose="020B0502040204020203" pitchFamily="34" charset="0"/>
              </a:rPr>
              <a:t>Authorised absence</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algn="just"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Segoe UI Light"/>
                <a:ea typeface="Trebuchet MS" pitchFamily="34" charset="0"/>
                <a:cs typeface="Segoe UI Light"/>
              </a:rPr>
              <a:t>Family holidays </a:t>
            </a:r>
            <a:r>
              <a:rPr kumimoji="0" lang="en-GB" sz="1200" b="1" i="0" u="sng" strike="noStrike" cap="none" normalizeH="0" baseline="0" dirty="0">
                <a:ln>
                  <a:noFill/>
                </a:ln>
                <a:solidFill>
                  <a:srgbClr val="000000"/>
                </a:solidFill>
                <a:effectLst/>
                <a:latin typeface="Segoe UI Light"/>
                <a:ea typeface="Trebuchet MS" pitchFamily="34" charset="0"/>
                <a:cs typeface="Segoe UI Light"/>
              </a:rPr>
              <a:t>should always</a:t>
            </a:r>
            <a:r>
              <a:rPr kumimoji="0" lang="en-GB" sz="1200" b="0" i="0" u="none" strike="noStrike" cap="none" normalizeH="0" baseline="0" dirty="0">
                <a:ln>
                  <a:noFill/>
                </a:ln>
                <a:solidFill>
                  <a:srgbClr val="000000"/>
                </a:solidFill>
                <a:effectLst/>
                <a:latin typeface="Segoe UI Light"/>
                <a:ea typeface="Trebuchet MS" pitchFamily="34" charset="0"/>
                <a:cs typeface="Segoe UI Light"/>
              </a:rPr>
              <a:t> be taken </a:t>
            </a:r>
            <a:r>
              <a:rPr kumimoji="0" lang="en-GB" sz="1200" b="1" i="0" u="sng" strike="noStrike" cap="none" normalizeH="0" baseline="0" dirty="0">
                <a:ln>
                  <a:noFill/>
                </a:ln>
                <a:solidFill>
                  <a:srgbClr val="000000"/>
                </a:solidFill>
                <a:effectLst/>
                <a:latin typeface="Segoe UI Light"/>
                <a:ea typeface="Trebuchet MS" pitchFamily="34" charset="0"/>
                <a:cs typeface="Segoe UI Light"/>
              </a:rPr>
              <a:t>during the school holidays</a:t>
            </a:r>
            <a:r>
              <a:rPr kumimoji="0" lang="en-GB" sz="1200" b="0" i="0" u="none" strike="noStrike" cap="none" normalizeH="0" baseline="0" dirty="0">
                <a:ln>
                  <a:noFill/>
                </a:ln>
                <a:solidFill>
                  <a:srgbClr val="000000"/>
                </a:solidFill>
                <a:effectLst/>
                <a:latin typeface="Segoe UI Light"/>
                <a:ea typeface="Trebuchet MS" pitchFamily="34" charset="0"/>
                <a:cs typeface="Segoe UI Light"/>
              </a:rPr>
              <a:t>, and we will only authorise absence in </a:t>
            </a:r>
            <a:r>
              <a:rPr kumimoji="0" lang="en-GB" sz="1200" b="1" i="0" u="sng" strike="noStrike" cap="none" normalizeH="0" baseline="0" dirty="0">
                <a:ln>
                  <a:noFill/>
                </a:ln>
                <a:solidFill>
                  <a:srgbClr val="000000"/>
                </a:solidFill>
                <a:effectLst/>
                <a:latin typeface="Segoe UI Light"/>
                <a:ea typeface="Trebuchet MS" pitchFamily="34" charset="0"/>
                <a:cs typeface="Segoe UI Light"/>
              </a:rPr>
              <a:t>very special circumstances</a:t>
            </a:r>
            <a:r>
              <a:rPr kumimoji="0" lang="en-GB" sz="1200" b="0" i="0" u="none" strike="noStrike" cap="none" normalizeH="0" baseline="0" dirty="0">
                <a:ln>
                  <a:noFill/>
                </a:ln>
                <a:solidFill>
                  <a:srgbClr val="000000"/>
                </a:solidFill>
                <a:effectLst/>
                <a:latin typeface="Segoe UI Light"/>
                <a:ea typeface="Trebuchet MS" pitchFamily="34" charset="0"/>
                <a:cs typeface="Segoe UI Light"/>
              </a:rPr>
              <a:t>. On these occasions permission </a:t>
            </a:r>
            <a:r>
              <a:rPr kumimoji="0" lang="en-GB" sz="1200" b="1" i="0" u="sng" strike="noStrike" cap="none" normalizeH="0" baseline="0" dirty="0">
                <a:ln>
                  <a:noFill/>
                </a:ln>
                <a:solidFill>
                  <a:srgbClr val="000000"/>
                </a:solidFill>
                <a:effectLst/>
                <a:latin typeface="Segoe UI Light"/>
                <a:ea typeface="Trebuchet MS" pitchFamily="34" charset="0"/>
                <a:cs typeface="Segoe UI Light"/>
              </a:rPr>
              <a:t>must </a:t>
            </a:r>
            <a:r>
              <a:rPr kumimoji="0" lang="en-GB" sz="1200" b="0" i="0" u="none" strike="noStrike" cap="none" normalizeH="0" baseline="0" dirty="0">
                <a:ln>
                  <a:noFill/>
                </a:ln>
                <a:solidFill>
                  <a:srgbClr val="000000"/>
                </a:solidFill>
                <a:effectLst/>
                <a:latin typeface="Segoe UI Light"/>
                <a:ea typeface="Trebuchet MS" pitchFamily="34" charset="0"/>
                <a:cs typeface="Segoe UI Light"/>
              </a:rPr>
              <a:t>be sought in advance from the </a:t>
            </a:r>
            <a:r>
              <a:rPr lang="en-GB" sz="1200" dirty="0">
                <a:solidFill>
                  <a:srgbClr val="000000"/>
                </a:solidFill>
                <a:latin typeface="Segoe UI Light"/>
                <a:ea typeface="Trebuchet MS" pitchFamily="34" charset="0"/>
                <a:cs typeface="Segoe UI Light"/>
              </a:rPr>
              <a:t>H</a:t>
            </a:r>
            <a:r>
              <a:rPr kumimoji="0" lang="en-GB" sz="1200" b="0" i="0" u="none" strike="noStrike" cap="none" normalizeH="0" baseline="0" dirty="0">
                <a:ln>
                  <a:noFill/>
                </a:ln>
                <a:solidFill>
                  <a:srgbClr val="000000"/>
                </a:solidFill>
                <a:effectLst/>
                <a:latin typeface="Segoe UI Light"/>
                <a:ea typeface="Trebuchet MS" pitchFamily="34" charset="0"/>
                <a:cs typeface="Segoe UI Light"/>
              </a:rPr>
              <a:t>eadteacher. Absence request forms are available from the school office or a letter should be written to the </a:t>
            </a:r>
            <a:r>
              <a:rPr lang="en-GB" sz="1200" dirty="0">
                <a:solidFill>
                  <a:srgbClr val="000000"/>
                </a:solidFill>
                <a:latin typeface="Segoe UI Light"/>
                <a:ea typeface="Trebuchet MS" pitchFamily="34" charset="0"/>
                <a:cs typeface="Segoe UI Light"/>
              </a:rPr>
              <a:t>H</a:t>
            </a:r>
            <a:r>
              <a:rPr kumimoji="0" lang="en-GB" sz="1200" b="0" i="0" u="none" strike="noStrike" cap="none" normalizeH="0" baseline="0" dirty="0">
                <a:ln>
                  <a:noFill/>
                </a:ln>
                <a:solidFill>
                  <a:srgbClr val="000000"/>
                </a:solidFill>
                <a:effectLst/>
                <a:latin typeface="Segoe UI Light"/>
                <a:ea typeface="Trebuchet MS" pitchFamily="34" charset="0"/>
                <a:cs typeface="Segoe UI Light"/>
              </a:rPr>
              <a:t>eadteacher.</a:t>
            </a:r>
            <a:r>
              <a:rPr lang="en-GB" sz="1200" dirty="0">
                <a:solidFill>
                  <a:srgbClr val="000000"/>
                </a:solidFill>
                <a:latin typeface="Segoe UI Light"/>
                <a:ea typeface="Trebuchet MS" pitchFamily="34" charset="0"/>
                <a:cs typeface="Segoe UI Light"/>
              </a:rPr>
              <a:t> </a:t>
            </a:r>
            <a:r>
              <a:rPr kumimoji="0" lang="en-GB" sz="1200" b="0" i="0" u="none" strike="noStrike" cap="none" normalizeH="0" baseline="0" dirty="0">
                <a:ln>
                  <a:noFill/>
                </a:ln>
                <a:solidFill>
                  <a:srgbClr val="000000"/>
                </a:solidFill>
                <a:effectLst/>
                <a:latin typeface="Segoe UI Light"/>
                <a:ea typeface="Trebuchet MS" pitchFamily="34" charset="0"/>
                <a:cs typeface="Segoe UI Light"/>
              </a:rPr>
              <a:t> Each request will be considered individually and will take into account documentary evidence and any extenuating circumstances. If the permission to take leave is not granted and the pupil is absent, the absence will be unauthorised. In such cases the school may refer the matter to the Education Welfare</a:t>
            </a:r>
            <a:r>
              <a:rPr kumimoji="0" lang="en-GB" sz="1200" b="0" i="0" u="none" strike="noStrike" cap="none" normalizeH="0" dirty="0">
                <a:ln>
                  <a:noFill/>
                </a:ln>
                <a:solidFill>
                  <a:srgbClr val="000000"/>
                </a:solidFill>
                <a:effectLst/>
                <a:latin typeface="Segoe UI Light"/>
                <a:ea typeface="Trebuchet MS" pitchFamily="34" charset="0"/>
                <a:cs typeface="Segoe UI Light"/>
              </a:rPr>
              <a:t> Service who may issues a Penalty notice.</a:t>
            </a:r>
            <a:r>
              <a:rPr lang="en-GB" sz="1200" dirty="0">
                <a:solidFill>
                  <a:srgbClr val="000000"/>
                </a:solidFill>
                <a:latin typeface="Segoe UI Light"/>
                <a:ea typeface="Trebuchet MS" pitchFamily="34" charset="0"/>
                <a:cs typeface="Segoe UI Light"/>
              </a:rPr>
              <a:t>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22420089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Segoe UI Light" panose="020B0502040204020203" pitchFamily="34" charset="0"/>
                <a:cs typeface="Segoe UI Light" panose="020B0502040204020203" pitchFamily="34" charset="0"/>
              </a:rPr>
              <a:t>OUR OPEN DOOR POLICY</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3" name="AutoShape 3"/>
          <p:cNvCxnSpPr>
            <a:cxnSpLocks noChangeShapeType="1"/>
          </p:cNvCxnSpPr>
          <p:nvPr/>
        </p:nvCxnSpPr>
        <p:spPr bwMode="auto">
          <a:xfrm flipH="1">
            <a:off x="1772816" y="827584"/>
            <a:ext cx="4838700" cy="0"/>
          </a:xfrm>
          <a:prstGeom prst="straightConnector1">
            <a:avLst/>
          </a:prstGeom>
          <a:noFill/>
          <a:ln w="57150">
            <a:solidFill>
              <a:srgbClr val="FF0000"/>
            </a:solidFill>
            <a:round/>
            <a:headEnd/>
            <a:tailEnd/>
          </a:ln>
        </p:spPr>
      </p:cxnSp>
      <p:sp>
        <p:nvSpPr>
          <p:cNvPr id="18433" name="Rectangle 1"/>
          <p:cNvSpPr>
            <a:spLocks noChangeArrowheads="1"/>
          </p:cNvSpPr>
          <p:nvPr/>
        </p:nvSpPr>
        <p:spPr bwMode="auto">
          <a:xfrm>
            <a:off x="288032" y="1259632"/>
            <a:ext cx="6309320" cy="71096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Please do contact us at any time when you have a concern, even if it appears to be minor. The ‘little’ difficulties are easy to deal with; don’t let them become major concerns. The Open Door Policy is encouraged at Lent Rise School.  If you wish to talk about your child please:- </a:t>
            </a:r>
          </a:p>
          <a:p>
            <a:pPr marL="0" marR="0" lvl="0" indent="0" algn="l" defTabSz="914400" rtl="0" eaLnBrk="1" fontAlgn="base" latinLnBrk="0" hangingPunct="1">
              <a:lnSpc>
                <a:spcPct val="100000"/>
              </a:lnSpc>
              <a:spcBef>
                <a:spcPct val="0"/>
              </a:spcBef>
              <a:spcAft>
                <a:spcPct val="0"/>
              </a:spcAft>
              <a:buClrTx/>
              <a:buSzTx/>
              <a:buFontTx/>
              <a:buNone/>
              <a:tabLst>
                <a:tab pos="739775" algn="ctr"/>
                <a:tab pos="1196975" algn="ctr"/>
                <a:tab pos="3028950" algn="ctr"/>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R="0" lvl="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1. Approach the </a:t>
            </a:r>
            <a:r>
              <a:rPr lang="en-GB" sz="1200" dirty="0">
                <a:solidFill>
                  <a:srgbClr val="000000"/>
                </a:solidFill>
                <a:latin typeface="Segoe UI Light" panose="020B0502040204020203" pitchFamily="34" charset="0"/>
                <a:ea typeface="Trebuchet MS" pitchFamily="34" charset="0"/>
                <a:cs typeface="Segoe UI Light" panose="020B0502040204020203" pitchFamily="34" charset="0"/>
              </a:rPr>
              <a:t>c</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lass teacher </a:t>
            </a: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lang="en-GB" sz="1200" dirty="0">
                <a:solidFill>
                  <a:srgbClr val="000000"/>
                </a:solidFill>
                <a:latin typeface="Segoe UI Light" panose="020B0502040204020203" pitchFamily="34" charset="0"/>
                <a:ea typeface="Trebuchet MS" pitchFamily="34" charset="0"/>
                <a:cs typeface="Segoe UI Light" panose="020B0502040204020203" pitchFamily="34" charset="0"/>
              </a:rPr>
              <a:t>2</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a:t>
            </a:r>
            <a:r>
              <a:rPr kumimoji="0" lang="en-GB" sz="1200" b="0" i="0" u="none" strike="noStrike" cap="none" normalizeH="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Talk to a member of the Senior Leadership Team</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lang="en-GB" sz="1200" dirty="0">
                <a:solidFill>
                  <a:srgbClr val="000000"/>
                </a:solidFill>
                <a:latin typeface="Segoe UI Light" panose="020B0502040204020203" pitchFamily="34" charset="0"/>
                <a:ea typeface="Trebuchet MS" pitchFamily="34" charset="0"/>
                <a:cs typeface="Segoe UI Light" panose="020B0502040204020203" pitchFamily="34" charset="0"/>
              </a:rPr>
              <a:t>3</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The Headteacher, Mrs Watson, is always happy to see parents, but she will go to the Class Teacher to discuss issues, therefore it makes sense for you to have spoken to the teacher first.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1" i="0" u="none" strike="noStrike" cap="none" normalizeH="0" baseline="0" dirty="0">
                <a:ln>
                  <a:noFill/>
                </a:ln>
                <a:solidFill>
                  <a:srgbClr val="000000"/>
                </a:solidFill>
                <a:effectLst/>
                <a:latin typeface="Segoe UI Black" panose="020B0A02040204020203" pitchFamily="34" charset="0"/>
                <a:ea typeface="Segoe UI Black" panose="020B0A02040204020203" pitchFamily="34" charset="0"/>
                <a:cs typeface="Segoe UI Light" panose="020B0502040204020203" pitchFamily="34" charset="0"/>
              </a:rPr>
              <a:t>Contacting the Headteacher if she is not in School </a:t>
            </a:r>
            <a:endParaRPr kumimoji="0" lang="en-GB" sz="1200" b="0" i="0" u="none" strike="noStrike" cap="none" normalizeH="0" baseline="0" dirty="0">
              <a:ln>
                <a:noFill/>
              </a:ln>
              <a:solidFill>
                <a:schemeClr val="tx1"/>
              </a:solidFill>
              <a:effectLst/>
              <a:latin typeface="Segoe UI Black" panose="020B0A02040204020203" pitchFamily="34" charset="0"/>
              <a:ea typeface="Segoe UI Black" panose="020B0A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1"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When the Headteacher is out, your children are always in safe hands.  If you need an immediate response, please contact the school office and a member of the Senior Leadership Team will get a response to you as soon as possible.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1" i="0" u="none" strike="noStrike" cap="none" normalizeH="0" baseline="0" dirty="0">
                <a:ln>
                  <a:noFill/>
                </a:ln>
                <a:solidFill>
                  <a:srgbClr val="000000"/>
                </a:solidFill>
                <a:effectLst/>
                <a:latin typeface="Segoe UI Black" panose="020B0A02040204020203" pitchFamily="34" charset="0"/>
                <a:ea typeface="Segoe UI Black" panose="020B0A02040204020203" pitchFamily="34" charset="0"/>
                <a:cs typeface="Segoe UI Light" panose="020B0502040204020203" pitchFamily="34" charset="0"/>
              </a:rPr>
              <a:t>Complaints and Resolution Procedure </a:t>
            </a:r>
            <a:endParaRPr kumimoji="0" lang="en-GB" sz="1200" b="0" i="0" u="none" strike="noStrike" cap="none" normalizeH="0" baseline="0" dirty="0">
              <a:ln>
                <a:noFill/>
              </a:ln>
              <a:solidFill>
                <a:schemeClr val="tx1"/>
              </a:solidFill>
              <a:effectLst/>
              <a:latin typeface="Segoe UI Black" panose="020B0A02040204020203" pitchFamily="34" charset="0"/>
              <a:ea typeface="Segoe UI Black" panose="020B0A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The following is the strategy that is suggested if difficulties arise – we recommend that you use this structure.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1. Talk to the Class Teacher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2. Talk to a member of the Senior Leadership Team</a:t>
            </a: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3. Talk to the Headteacher </a:t>
            </a: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4. Make Representations to the Governing Body in writing to: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a:t>
            </a:r>
            <a:r>
              <a:rPr kumimoji="0" lang="en-GB" sz="1200" b="0" i="0" u="none" strike="noStrike" cap="none" normalizeH="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Mrs Maggie Young, Chair of Governors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by e-mail: govs@lrschool.co.uk or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c/o Lent Rise School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Coulson Way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Burnham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Slough      </a:t>
            </a: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lang="en-GB" sz="1200" dirty="0">
                <a:solidFill>
                  <a:srgbClr val="000000"/>
                </a:solidFill>
                <a:latin typeface="Segoe UI Light" panose="020B0502040204020203" pitchFamily="34" charset="0"/>
                <a:ea typeface="Trebuchet MS" pitchFamily="34" charset="0"/>
                <a:cs typeface="Segoe UI Light" panose="020B0502040204020203" pitchFamily="34" charset="0"/>
              </a:rPr>
              <a:t>   </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SL1 7NP</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5. If you are still not satisfied you may wish to put your complaint to the Secretary of      </a:t>
            </a: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lang="en-GB" sz="1200" dirty="0">
                <a:solidFill>
                  <a:srgbClr val="000000"/>
                </a:solidFill>
                <a:latin typeface="Segoe UI Light" panose="020B0502040204020203" pitchFamily="34" charset="0"/>
                <a:ea typeface="Trebuchet MS" pitchFamily="34" charset="0"/>
                <a:cs typeface="Segoe UI Light" panose="020B0502040204020203" pitchFamily="34" charset="0"/>
              </a:rPr>
              <a:t>   </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State for Education and Skills who can review whether the school has acted reasonably   </a:t>
            </a: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lang="en-GB" sz="1200" dirty="0">
                <a:solidFill>
                  <a:srgbClr val="000000"/>
                </a:solidFill>
                <a:latin typeface="Segoe UI Light" panose="020B0502040204020203" pitchFamily="34" charset="0"/>
                <a:ea typeface="Trebuchet MS" pitchFamily="34" charset="0"/>
                <a:cs typeface="Segoe UI Light" panose="020B0502040204020203" pitchFamily="34" charset="0"/>
              </a:rPr>
              <a:t>   </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and followed the correct procedures.  The address is: Sanctuary Buildings, Great Smith </a:t>
            </a: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lang="en-GB" sz="1200" dirty="0">
                <a:solidFill>
                  <a:srgbClr val="000000"/>
                </a:solidFill>
                <a:latin typeface="Segoe UI Light" panose="020B0502040204020203" pitchFamily="34" charset="0"/>
                <a:ea typeface="Trebuchet MS" pitchFamily="34" charset="0"/>
                <a:cs typeface="Segoe UI Light" panose="020B0502040204020203" pitchFamily="34" charset="0"/>
              </a:rPr>
              <a:t>   </a:t>
            </a: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Street, London, SW1 3BT.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If you would like to read our full complaints and resolution procedure, please contact the school office for a copy or visit the school website </a:t>
            </a:r>
            <a:r>
              <a:rPr kumimoji="0" lang="en-GB" sz="1200" b="1" i="0" u="none" strike="noStrike" cap="none" normalizeH="0" baseline="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hlinkClick r:id="rId2"/>
              </a:rPr>
              <a:t>www.lentriseschool.co.uk</a:t>
            </a:r>
            <a:r>
              <a:rPr kumimoji="0" lang="en-GB" sz="1200" b="1" i="0" u="none" strike="noStrike" cap="none" normalizeH="0" dirty="0">
                <a:ln>
                  <a:noFill/>
                </a:ln>
                <a:solidFill>
                  <a:srgbClr val="000000"/>
                </a:solidFill>
                <a:effectLst/>
                <a:latin typeface="Segoe UI Light" panose="020B0502040204020203" pitchFamily="34" charset="0"/>
                <a:ea typeface="Trebuchet MS" pitchFamily="34" charset="0"/>
                <a:cs typeface="Segoe UI Light" panose="020B0502040204020203" pitchFamily="34" charset="0"/>
              </a:rPr>
              <a:t> </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692514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Segoe UI Light" panose="020B0502040204020203" pitchFamily="34" charset="0"/>
                <a:cs typeface="Segoe UI Light" panose="020B0502040204020203" pitchFamily="34" charset="0"/>
              </a:rPr>
              <a:t>FREE SCHOOL MEALS AND PUPIL PREMIUM FUNDING</a:t>
            </a:r>
            <a:endParaRPr kumimoji="0" lang="en-GB" sz="2800" b="1" i="0" u="none" strike="noStrike" cap="none" normalizeH="0" baseline="0" dirty="0">
              <a:ln>
                <a:noFill/>
              </a:ln>
              <a:solidFill>
                <a:srgbClr val="FF0000"/>
              </a:solidFill>
              <a:effectLst/>
              <a:latin typeface="Segoe UI Light" panose="020B0502040204020203" pitchFamily="34" charset="0"/>
              <a:cs typeface="Segoe UI Light" panose="020B0502040204020203" pitchFamily="34" charset="0"/>
            </a:endParaRPr>
          </a:p>
        </p:txBody>
      </p:sp>
      <p:cxnSp>
        <p:nvCxnSpPr>
          <p:cNvPr id="5" name="AutoShape 3"/>
          <p:cNvCxnSpPr>
            <a:cxnSpLocks noChangeShapeType="1"/>
          </p:cNvCxnSpPr>
          <p:nvPr/>
        </p:nvCxnSpPr>
        <p:spPr bwMode="auto">
          <a:xfrm flipH="1">
            <a:off x="1844824" y="1187624"/>
            <a:ext cx="4838700" cy="0"/>
          </a:xfrm>
          <a:prstGeom prst="straightConnector1">
            <a:avLst/>
          </a:prstGeom>
          <a:noFill/>
          <a:ln w="76200">
            <a:solidFill>
              <a:srgbClr val="FF0000"/>
            </a:solidFill>
            <a:round/>
            <a:headEnd/>
            <a:tailEnd/>
          </a:ln>
        </p:spPr>
      </p:cxnSp>
      <p:sp>
        <p:nvSpPr>
          <p:cNvPr id="23560" name="Rectangle 8"/>
          <p:cNvSpPr>
            <a:spLocks noChangeArrowheads="1"/>
          </p:cNvSpPr>
          <p:nvPr/>
        </p:nvSpPr>
        <p:spPr bwMode="auto">
          <a:xfrm>
            <a:off x="332656" y="1804338"/>
            <a:ext cx="6192688" cy="67403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1"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Do you receive any of the following benefits:</a:t>
            </a: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Income support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Income based Job Seekers’ Allowance (IBJSA)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Income-related Employment and Support Allowance (ESA)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Support under part VI of the Immigration and Asylum Act 1999</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Child tax credit, with income under the threshold set by the Treasury, (Not Working Tax Credit)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The ‘Guarantee’ element of Pension Credit</a:t>
            </a:r>
          </a:p>
          <a:p>
            <a:pPr marL="0" marR="0" lvl="0" indent="0" algn="l" defTabSz="914400" rtl="0" eaLnBrk="0" fontAlgn="base" latinLnBrk="0" hangingPunct="0">
              <a:lnSpc>
                <a:spcPct val="100000"/>
              </a:lnSpc>
              <a:spcBef>
                <a:spcPct val="0"/>
              </a:spcBef>
              <a:spcAft>
                <a:spcPct val="0"/>
              </a:spcAft>
              <a:buClrTx/>
              <a:buSzTx/>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FF0000"/>
                </a:solidFill>
                <a:effectLst/>
                <a:latin typeface="Segoe UI Light" panose="020B0502040204020203" pitchFamily="34" charset="0"/>
                <a:ea typeface="Times New Roman" pitchFamily="18" charset="0"/>
                <a:cs typeface="Segoe UI Light" panose="020B0502040204020203" pitchFamily="34" charset="0"/>
              </a:rPr>
              <a:t>All children in Early Years, Years 1 and 2 are eligible to have a universal school meal. But we still need parents receiving the benefits listed above to sign up to the Free School Meals service. If you have a child in KS2 they will also be eligible for a free school meal, but only if you apply!</a:t>
            </a:r>
            <a:endParaRPr lang="en-GB" sz="1200" dirty="0">
              <a:solidFill>
                <a:srgbClr val="FF0000"/>
              </a:solidFill>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a:ln>
                  <a:noFill/>
                </a:ln>
                <a:solidFill>
                  <a:schemeClr val="tx1"/>
                </a:solidFill>
                <a:effectLst/>
                <a:latin typeface="Segoe UI Light" panose="020B0502040204020203" pitchFamily="34" charset="0"/>
                <a:ea typeface="Times New Roman" pitchFamily="18" charset="0"/>
                <a:cs typeface="Segoe UI Light" panose="020B0502040204020203" pitchFamily="34" charset="0"/>
              </a:rPr>
              <a:t>Why sign up?</a:t>
            </a:r>
          </a:p>
          <a:p>
            <a:pPr marL="0" marR="0" lvl="0" indent="0" algn="l" defTabSz="914400" rtl="0" eaLnBrk="0" fontAlgn="base" latinLnBrk="0" hangingPunct="0">
              <a:lnSpc>
                <a:spcPct val="100000"/>
              </a:lnSpc>
              <a:spcBef>
                <a:spcPct val="0"/>
              </a:spcBef>
              <a:spcAft>
                <a:spcPct val="0"/>
              </a:spcAft>
              <a:buClrTx/>
              <a:buSzTx/>
              <a:buFontTx/>
              <a:buNone/>
              <a:tabLst/>
            </a:pPr>
            <a:endParaRPr lang="en-GB" sz="1200" dirty="0">
              <a:latin typeface="Segoe UI Light" panose="020B0502040204020203" pitchFamily="34" charset="0"/>
              <a:cs typeface="Segoe UI Light" panose="020B0502040204020203"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rPr>
              <a:t>For the school </a:t>
            </a:r>
          </a:p>
          <a:p>
            <a:pPr lvl="0" eaLnBrk="0" fontAlgn="base" hangingPunct="0">
              <a:spcBef>
                <a:spcPct val="0"/>
              </a:spcBef>
              <a:spcAft>
                <a:spcPct val="0"/>
              </a:spcAft>
            </a:pPr>
            <a:r>
              <a:rPr lang="en-GB" sz="1200" dirty="0">
                <a:latin typeface="Segoe UI Light" panose="020B0502040204020203" pitchFamily="34" charset="0"/>
                <a:cs typeface="Segoe UI Light" panose="020B0502040204020203" pitchFamily="34" charset="0"/>
              </a:rPr>
              <a:t>We receive additional funding for children who would be eligible for Free School meals even if they were not in Early Years, Year 1 or Year 2. This funding is called Pupil Premium and we use it to support progress and achievement (you can find out how we spent this year’s Pupil Premium on our website </a:t>
            </a:r>
            <a:r>
              <a:rPr lang="en-GB" sz="1200" dirty="0">
                <a:latin typeface="Segoe UI Light" panose="020B0502040204020203" pitchFamily="34" charset="0"/>
                <a:cs typeface="Segoe UI Light" panose="020B0502040204020203" pitchFamily="34" charset="0"/>
                <a:hlinkClick r:id="rId2"/>
              </a:rPr>
              <a:t>https://www.lentriseschool.co.uk/website</a:t>
            </a:r>
            <a:r>
              <a:rPr lang="en-GB" sz="1200" dirty="0">
                <a:latin typeface="Segoe UI Light" panose="020B0502040204020203" pitchFamily="34" charset="0"/>
                <a:cs typeface="Segoe UI Light" panose="020B0502040204020203" pitchFamily="34" charset="0"/>
              </a:rPr>
              <a:t>. </a:t>
            </a:r>
          </a:p>
          <a:p>
            <a:pPr lvl="0"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eaLnBrk="0" fontAlgn="base" hangingPunct="0">
              <a:spcBef>
                <a:spcPct val="0"/>
              </a:spcBef>
              <a:spcAft>
                <a:spcPct val="0"/>
              </a:spcAft>
            </a:pPr>
            <a:r>
              <a:rPr lang="en-GB" sz="1200" b="1" dirty="0">
                <a:latin typeface="Segoe UI Light" panose="020B0502040204020203" pitchFamily="34" charset="0"/>
                <a:cs typeface="Segoe UI Light" panose="020B0502040204020203" pitchFamily="34" charset="0"/>
              </a:rPr>
              <a:t>For you </a:t>
            </a:r>
          </a:p>
          <a:p>
            <a:pPr lvl="0" eaLnBrk="0" fontAlgn="base" hangingPunct="0">
              <a:spcBef>
                <a:spcPct val="0"/>
              </a:spcBef>
              <a:spcAft>
                <a:spcPct val="0"/>
              </a:spcAft>
            </a:pPr>
            <a:r>
              <a:rPr lang="en-GB" sz="1200" dirty="0">
                <a:latin typeface="Segoe UI Light" panose="020B0502040204020203" pitchFamily="34" charset="0"/>
                <a:cs typeface="Segoe UI Light" panose="020B0502040204020203" pitchFamily="34" charset="0"/>
              </a:rPr>
              <a:t>If we know that your child would be eligible for Free School Meals even if they were not in Early Years, Year 1 or Year 2 we can provide additional support to them in school. We can also help with the cost of school 	uniform, PE kits, school trips, clubs and music lessons on a case-by-case basis.</a:t>
            </a:r>
          </a:p>
          <a:p>
            <a:pPr lvl="0"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eaLnBrk="0" fontAlgn="base" hangingPunct="0">
              <a:spcBef>
                <a:spcPct val="0"/>
              </a:spcBef>
              <a:spcAft>
                <a:spcPct val="0"/>
              </a:spcAft>
            </a:pPr>
            <a:r>
              <a:rPr lang="en-GB" sz="1200" b="1" dirty="0">
                <a:latin typeface="Segoe UI Light" panose="020B0502040204020203" pitchFamily="34" charset="0"/>
                <a:cs typeface="Segoe UI Light" panose="020B0502040204020203" pitchFamily="34" charset="0"/>
              </a:rPr>
              <a:t>Signing-up takes less than 5 minutes</a:t>
            </a:r>
          </a:p>
          <a:p>
            <a:pPr lvl="0" eaLnBrk="0" fontAlgn="base" hangingPunct="0">
              <a:spcBef>
                <a:spcPct val="0"/>
              </a:spcBef>
              <a:spcAft>
                <a:spcPct val="0"/>
              </a:spcAft>
            </a:pPr>
            <a:r>
              <a:rPr lang="en-GB" sz="1200" dirty="0">
                <a:latin typeface="Segoe UI Light" panose="020B0502040204020203" pitchFamily="34" charset="0"/>
                <a:cs typeface="Segoe UI Light" panose="020B0502040204020203" pitchFamily="34" charset="0"/>
              </a:rPr>
              <a:t>All you need to do is complete a short form. You do not need to provide any proof of your eligibility. You only need to sign-up once and we will automatically re-check your details every term. If you are still eligible, 	your child will continue to receive a free school meal in Key Stage 2. The school office staff will be happy to answer your questions or help you complete the form.</a:t>
            </a:r>
          </a:p>
          <a:p>
            <a:pPr lvl="0" eaLnBrk="0" fontAlgn="base" hangingPunct="0">
              <a:spcBef>
                <a:spcPct val="0"/>
              </a:spcBef>
              <a:spcAft>
                <a:spcPct val="0"/>
              </a:spcAft>
            </a:pPr>
            <a:endParaRPr lang="en-GB" sz="1200" dirty="0">
              <a:latin typeface="Segoe UI Light" panose="020B0502040204020203" pitchFamily="34" charset="0"/>
              <a:cs typeface="Segoe UI Light" panose="020B0502040204020203" pitchFamily="34" charset="0"/>
            </a:endParaRPr>
          </a:p>
          <a:p>
            <a:pPr lvl="0" algn="ctr" eaLnBrk="0" fontAlgn="base" hangingPunct="0">
              <a:spcBef>
                <a:spcPct val="0"/>
              </a:spcBef>
              <a:spcAft>
                <a:spcPct val="0"/>
              </a:spcAft>
            </a:pPr>
            <a:r>
              <a:rPr lang="en-GB" sz="1200" dirty="0">
                <a:solidFill>
                  <a:srgbClr val="FF0000"/>
                </a:solidFill>
                <a:latin typeface="Segoe UI Light" panose="020B0502040204020203" pitchFamily="34" charset="0"/>
                <a:cs typeface="Segoe UI Light" panose="020B0502040204020203" pitchFamily="34" charset="0"/>
              </a:rPr>
              <a:t>All applications are dealt with in confidence.</a:t>
            </a:r>
          </a:p>
          <a:p>
            <a:pPr lvl="0" eaLnBrk="0" fontAlgn="base" hangingPunct="0">
              <a:spcBef>
                <a:spcPct val="0"/>
              </a:spcBef>
              <a:spcAft>
                <a:spcPct val="0"/>
              </a:spcAft>
            </a:pPr>
            <a:r>
              <a:rPr lang="en-GB" sz="1200" dirty="0">
                <a:latin typeface="Segoe UI Light" panose="020B0502040204020203" pitchFamily="34" charset="0"/>
                <a:cs typeface="Segoe UI Light" panose="020B0502040204020203" pitchFamily="34" charset="0"/>
              </a:rPr>
              <a:t>	</a:t>
            </a:r>
          </a:p>
          <a:p>
            <a:pPr lvl="0" eaLnBrk="0" fontAlgn="base" hangingPunct="0">
              <a:spcBef>
                <a:spcPct val="0"/>
              </a:spcBef>
              <a:spcAft>
                <a:spcPct val="0"/>
              </a:spcAft>
            </a:pPr>
            <a:endParaRPr kumimoji="0" lang="en-GB" sz="1200" b="0" i="0" u="none" strike="noStrike" cap="none" normalizeH="0" baseline="0" dirty="0">
              <a:ln>
                <a:noFill/>
              </a:ln>
              <a:solidFill>
                <a:schemeClr val="tx1"/>
              </a:solidFill>
              <a:effectLst/>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23240623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715000" y="-571500"/>
            <a:ext cx="18288000" cy="10287000"/>
          </a:xfrm>
          <a:prstGeom prst="rect">
            <a:avLst/>
          </a:prstGeom>
        </p:spPr>
      </p:pic>
    </p:spTree>
    <p:extLst>
      <p:ext uri="{BB962C8B-B14F-4D97-AF65-F5344CB8AC3E}">
        <p14:creationId xmlns:p14="http://schemas.microsoft.com/office/powerpoint/2010/main" val="34183394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716016" y="-396552"/>
            <a:ext cx="18288000" cy="10287000"/>
          </a:xfrm>
          <a:prstGeom prst="rect">
            <a:avLst/>
          </a:prstGeom>
        </p:spPr>
      </p:pic>
    </p:spTree>
    <p:extLst>
      <p:ext uri="{BB962C8B-B14F-4D97-AF65-F5344CB8AC3E}">
        <p14:creationId xmlns:p14="http://schemas.microsoft.com/office/powerpoint/2010/main" val="6914502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Flow_SignoffStatus xmlns="e09d7e67-2c89-4a82-b064-15c58d415fdd" xsi:nil="true"/>
    <FileHash xmlns="e09d7e67-2c89-4a82-b064-15c58d415fdd" xsi:nil="true"/>
    <TaxCatchAll xmlns="ee017583-9929-48b6-a040-67954c603aab" xsi:nil="true"/>
    <CloudMigratorVersion xmlns="e09d7e67-2c89-4a82-b064-15c58d415fdd" xsi:nil="true"/>
    <UniqueSourceRef xmlns="e09d7e67-2c89-4a82-b064-15c58d415fdd" xsi:nil="true"/>
    <CloudMigratorOriginId xmlns="e09d7e67-2c89-4a82-b064-15c58d415fdd" xsi:nil="true"/>
    <lcf76f155ced4ddcb4097134ff3c332f xmlns="e09d7e67-2c89-4a82-b064-15c58d415fd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7B8D1049C907A43B9076E42251A214E" ma:contentTypeVersion="21" ma:contentTypeDescription="Create a new document." ma:contentTypeScope="" ma:versionID="f9590e0b06d5be67ae3b0ead29dbb221">
  <xsd:schema xmlns:xsd="http://www.w3.org/2001/XMLSchema" xmlns:xs="http://www.w3.org/2001/XMLSchema" xmlns:p="http://schemas.microsoft.com/office/2006/metadata/properties" xmlns:ns2="e09d7e67-2c89-4a82-b064-15c58d415fdd" xmlns:ns3="ee017583-9929-48b6-a040-67954c603aab" targetNamespace="http://schemas.microsoft.com/office/2006/metadata/properties" ma:root="true" ma:fieldsID="6e08b5c1297cf299a9c16d90be257550" ns2:_="" ns3:_="">
    <xsd:import namespace="e09d7e67-2c89-4a82-b064-15c58d415fdd"/>
    <xsd:import namespace="ee017583-9929-48b6-a040-67954c603aab"/>
    <xsd:element name="properties">
      <xsd:complexType>
        <xsd:sequence>
          <xsd:element name="documentManagement">
            <xsd:complexType>
              <xsd:all>
                <xsd:element ref="ns2:CloudMigratorOriginId" minOccurs="0"/>
                <xsd:element ref="ns2:FileHash" minOccurs="0"/>
                <xsd:element ref="ns2:CloudMigratorVersion" minOccurs="0"/>
                <xsd:element ref="ns2:UniqueSourceRef" minOccurs="0"/>
                <xsd:element ref="ns2:MediaServiceMetadata" minOccurs="0"/>
                <xsd:element ref="ns2:MediaServiceFastMetadata" minOccurs="0"/>
                <xsd:element ref="ns2:MediaServiceDateTaken" minOccurs="0"/>
                <xsd:element ref="ns2:MediaLengthInSeconds" minOccurs="0"/>
                <xsd:element ref="ns3:TaxCatchAll" minOccurs="0"/>
                <xsd:element ref="ns2:MediaServiceGenerationTime" minOccurs="0"/>
                <xsd:element ref="ns2:MediaServiceEventHashCode" minOccurs="0"/>
                <xsd:element ref="ns2:MediaServiceOCR" minOccurs="0"/>
                <xsd:element ref="ns2:lcf76f155ced4ddcb4097134ff3c332f" minOccurs="0"/>
                <xsd:element ref="ns2:MediaServiceLocation" minOccurs="0"/>
                <xsd:element ref="ns3:SharedWithUsers" minOccurs="0"/>
                <xsd:element ref="ns3:SharedWithDetails" minOccurs="0"/>
                <xsd:element ref="ns2:MediaServiceObjectDetectorVersions" minOccurs="0"/>
                <xsd:element ref="ns2:_Flow_Signoff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9d7e67-2c89-4a82-b064-15c58d415fdd" elementFormDefault="qualified">
    <xsd:import namespace="http://schemas.microsoft.com/office/2006/documentManagement/types"/>
    <xsd:import namespace="http://schemas.microsoft.com/office/infopath/2007/PartnerControls"/>
    <xsd:element name="CloudMigratorOriginId" ma:index="8" nillable="true" ma:displayName="CloudMigratorOriginId" ma:internalName="CloudMigratorOriginId">
      <xsd:simpleType>
        <xsd:restriction base="dms:Note">
          <xsd:maxLength value="255"/>
        </xsd:restriction>
      </xsd:simpleType>
    </xsd:element>
    <xsd:element name="FileHash" ma:index="9" nillable="true" ma:displayName="FileHash" ma:internalName="FileHash">
      <xsd:simpleType>
        <xsd:restriction base="dms:Note">
          <xsd:maxLength value="255"/>
        </xsd:restriction>
      </xsd:simpleType>
    </xsd:element>
    <xsd:element name="CloudMigratorVersion" ma:index="10" nillable="true" ma:displayName="CloudMigratorVersion" ma:internalName="CloudMigratorVersion">
      <xsd:simpleType>
        <xsd:restriction base="dms:Note">
          <xsd:maxLength value="255"/>
        </xsd:restriction>
      </xsd:simpleType>
    </xsd:element>
    <xsd:element name="UniqueSourceRef" ma:index="11" nillable="true" ma:displayName="UniqueSourceRef" ma:internalName="UniqueSourceRef">
      <xsd:simpleType>
        <xsd:restriction base="dms:Note">
          <xsd:maxLength value="255"/>
        </xsd:restriction>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DateTaken" ma:index="14" nillable="true" ma:displayName="MediaServiceDateTaken" ma:descriptio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bf1f259-f2de-4036-86cb-ef81a918e4e4"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description="" ma:indexed="true" ma:internalName="MediaServiceLocation" ma:readOnly="true">
      <xsd:simpleType>
        <xsd:restriction base="dms:Text"/>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_Flow_SignoffStatus" ma:index="26" nillable="true" ma:displayName="Sign-off status" ma:internalName="Sign_x002d_off_x0020_statu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e017583-9929-48b6-a040-67954c603aab"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6b1782b3-f7e0-4934-b95e-1928e38efac9}" ma:internalName="TaxCatchAll" ma:showField="CatchAllData" ma:web="ee017583-9929-48b6-a040-67954c603aab">
      <xsd:complexType>
        <xsd:complexContent>
          <xsd:extension base="dms:MultiChoiceLookup">
            <xsd:sequence>
              <xsd:element name="Value" type="dms:Lookup" maxOccurs="unbounded" minOccurs="0" nillable="true"/>
            </xsd:sequence>
          </xsd:extension>
        </xsd:complexContent>
      </xsd:complexType>
    </xsd:element>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11306B9-221D-480C-8DD6-40ECF1FE5D00}">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e09d7e67-2c89-4a82-b064-15c58d415fdd"/>
    <ds:schemaRef ds:uri="ee017583-9929-48b6-a040-67954c603aab"/>
    <ds:schemaRef ds:uri="http://www.w3.org/XML/1998/namespace"/>
    <ds:schemaRef ds:uri="http://purl.org/dc/dcmitype/"/>
  </ds:schemaRefs>
</ds:datastoreItem>
</file>

<file path=customXml/itemProps2.xml><?xml version="1.0" encoding="utf-8"?>
<ds:datastoreItem xmlns:ds="http://schemas.openxmlformats.org/officeDocument/2006/customXml" ds:itemID="{E79EF32D-5ED8-4FF0-B926-198C66FAC68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09d7e67-2c89-4a82-b064-15c58d415fdd"/>
    <ds:schemaRef ds:uri="ee017583-9929-48b6-a040-67954c603aa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4BCAA36-E7C6-4362-9A81-47F2C23A323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154</TotalTime>
  <Words>2775</Words>
  <Application>Microsoft Office PowerPoint</Application>
  <PresentationFormat>On-screen Show (4:3)</PresentationFormat>
  <Paragraphs>206</Paragraphs>
  <Slides>11</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11</vt:i4>
      </vt:variant>
    </vt:vector>
  </HeadingPairs>
  <TitlesOfParts>
    <vt:vector size="21" baseType="lpstr">
      <vt:lpstr>Arial</vt:lpstr>
      <vt:lpstr>Arial Unicode MS</vt:lpstr>
      <vt:lpstr>Calibri</vt:lpstr>
      <vt:lpstr>Helvetica</vt:lpstr>
      <vt:lpstr>Segoe UI Black</vt:lpstr>
      <vt:lpstr>Segoe UI Historic</vt:lpstr>
      <vt:lpstr>Segoe UI Light</vt:lpstr>
      <vt:lpstr>Times New Roman</vt:lpstr>
      <vt:lpstr>Trebuchet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hannah</dc:creator>
  <cp:lastModifiedBy>Toni O'Leary</cp:lastModifiedBy>
  <cp:revision>100</cp:revision>
  <dcterms:created xsi:type="dcterms:W3CDTF">2019-06-07T09:27:03Z</dcterms:created>
  <dcterms:modified xsi:type="dcterms:W3CDTF">2023-09-06T11:39:31Z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0x010100B7B8D1049C907A43B9076E42251A214E</vt:lpwstr>
  </property>
  <property fmtid="{D5CDD505-2E9C-101B-9397-08002B2CF9AE}" pid="3" name="MediaServiceImageTags">
    <vt:lpwstr/>
  </property>
</Properties>
</file>