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71" r:id="rId9"/>
    <p:sldId id="272" r:id="rId10"/>
    <p:sldId id="265" r:id="rId11"/>
    <p:sldId id="266" r:id="rId12"/>
    <p:sldId id="267" r:id="rId13"/>
    <p:sldId id="268" r:id="rId14"/>
    <p:sldId id="269" r:id="rId15"/>
    <p:sldId id="270"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C6010-D121-45F8-BC02-9E52CE88F3D9}" type="datetimeFigureOut">
              <a:rPr lang="en-GB" smtClean="0"/>
              <a:pPr/>
              <a:t>23/07/2019</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07D77-0593-434C-BDCB-3C0B020B16E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F3CC7AC-71F3-49F2-970C-2513AFE4E81C}" type="datetimeFigureOut">
              <a:rPr lang="en-GB" smtClean="0"/>
              <a:pPr/>
              <a:t>23/07/2019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05DAA96-2F9D-4B16-A0DC-28B201A71FC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THREE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619954"/>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a:t>
            </a:r>
            <a:r>
              <a:rPr kumimoji="0" lang="en-GB" sz="1200" b="0" i="0" u="none" strike="noStrike" cap="none" normalizeH="0" baseline="0" dirty="0" err="1" smtClean="0">
                <a:ln>
                  <a:noFill/>
                </a:ln>
                <a:effectLst/>
                <a:latin typeface="Trebuchet MS" pitchFamily="34" charset="0"/>
                <a:ea typeface="Trebuchet MS" pitchFamily="34" charset="0"/>
                <a:cs typeface="Trebuchet MS" pitchFamily="34" charset="0"/>
              </a:rPr>
              <a:t>policy;www.lentrise.bucks.sch.uk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436799"/>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a:t>
                      </a:r>
                      <a:r>
                        <a:rPr lang="en-GB" sz="1200" dirty="0" smtClean="0">
                          <a:latin typeface="Trebuchet MS"/>
                          <a:ea typeface="Times New Roman"/>
                          <a:cs typeface="Times New Roman"/>
                        </a:rPr>
                        <a:t>3 </a:t>
                      </a:r>
                      <a:r>
                        <a:rPr lang="en-GB" sz="1200" dirty="0">
                          <a:latin typeface="Trebuchet MS"/>
                          <a:ea typeface="Times New Roman"/>
                          <a:cs typeface="Times New Roman"/>
                        </a:rPr>
                        <a:t>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291840"/>
        </p:xfrm>
        <a:graphic>
          <a:graphicData uri="http://schemas.openxmlformats.org/drawingml/2006/table">
            <a:tbl>
              <a:tblPr/>
              <a:tblGrid>
                <a:gridCol w="4208780"/>
              </a:tblGrid>
              <a:tr h="0">
                <a:tc>
                  <a:txBody>
                    <a:bodyPr/>
                    <a:lstStyle/>
                    <a:p>
                      <a:pPr>
                        <a:lnSpc>
                          <a:spcPct val="150000"/>
                        </a:lnSpc>
                        <a:spcBef>
                          <a:spcPts val="400"/>
                        </a:spcBef>
                        <a:spcAft>
                          <a:spcPts val="400"/>
                        </a:spcAft>
                      </a:pPr>
                      <a:endParaRPr lang="en-GB" sz="1200" dirty="0">
                        <a:latin typeface="Trebuchet MS"/>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smtClean="0">
                          <a:latin typeface="Trebuchet MS"/>
                          <a:ea typeface="Times New Roman"/>
                          <a:cs typeface="Times New Roman"/>
                        </a:rPr>
                        <a:t>Year</a:t>
                      </a:r>
                      <a:r>
                        <a:rPr lang="en-GB" sz="1200" baseline="0" dirty="0" smtClean="0">
                          <a:latin typeface="Trebuchet MS"/>
                          <a:ea typeface="Times New Roman"/>
                          <a:cs typeface="Times New Roman"/>
                        </a:rPr>
                        <a:t> 3 </a:t>
                      </a:r>
                      <a:r>
                        <a:rPr lang="en-GB" sz="1200" dirty="0" smtClean="0">
                          <a:latin typeface="Trebuchet MS"/>
                          <a:ea typeface="Times New Roman"/>
                          <a:cs typeface="Times New Roman"/>
                        </a:rPr>
                        <a:t>Vocabulary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a:t>
            </a:r>
            <a:r>
              <a:rPr lang="en-GB" sz="2800" b="1" dirty="0">
                <a:solidFill>
                  <a:srgbClr val="FF0000"/>
                </a:solidFill>
                <a:latin typeface="Trebuchet MS" pitchFamily="34" charset="0"/>
                <a:cs typeface="Arial" pitchFamily="34" charset="0"/>
              </a:rPr>
              <a:t>3</a:t>
            </a:r>
            <a:r>
              <a:rPr lang="en-GB" sz="2800" b="1" dirty="0" smtClean="0">
                <a:solidFill>
                  <a:srgbClr val="FF0000"/>
                </a:solidFill>
                <a:latin typeface="Trebuchet MS" pitchFamily="34" charset="0"/>
                <a:cs typeface="Arial" pitchFamily="34" charset="0"/>
              </a:rPr>
              <a:t>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755576"/>
            <a:ext cx="4838700" cy="0"/>
          </a:xfrm>
          <a:prstGeom prst="straightConnector1">
            <a:avLst/>
          </a:prstGeom>
          <a:noFill/>
          <a:ln w="76200">
            <a:solidFill>
              <a:srgbClr val="FF0000"/>
            </a:solidFill>
            <a:round/>
            <a:headEnd/>
            <a:tailEnd/>
          </a:ln>
        </p:spPr>
      </p:cxnSp>
      <p:sp>
        <p:nvSpPr>
          <p:cNvPr id="11" name="Rectangle 1"/>
          <p:cNvSpPr>
            <a:spLocks noChangeArrowheads="1"/>
          </p:cNvSpPr>
          <p:nvPr/>
        </p:nvSpPr>
        <p:spPr bwMode="auto">
          <a:xfrm>
            <a:off x="332656" y="827584"/>
            <a:ext cx="6264696" cy="24468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3 is part of Key Stage 2 (KS2) which consists of Years 3 to 6.  We will often abbreviate Year 3 to Y3 or use the class name e.g. </a:t>
            </a:r>
            <a:r>
              <a:rPr lang="en-GB" sz="900" dirty="0" smtClean="0">
                <a:solidFill>
                  <a:srgbClr val="000000"/>
                </a:solidFill>
                <a:latin typeface="Trebuchet MS" pitchFamily="34" charset="0"/>
                <a:ea typeface="Arial Unicode MS" pitchFamily="34" charset="-128"/>
                <a:cs typeface="Times New Roman" pitchFamily="18" charset="0"/>
              </a:rPr>
              <a:t>3E </a:t>
            </a: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(Miss </a:t>
            </a:r>
            <a:r>
              <a:rPr lang="en-GB" sz="900" dirty="0" smtClean="0">
                <a:solidFill>
                  <a:srgbClr val="000000"/>
                </a:solidFill>
                <a:latin typeface="Trebuchet MS" pitchFamily="34" charset="0"/>
                <a:ea typeface="Arial Unicode MS" pitchFamily="34" charset="-128"/>
                <a:cs typeface="Times New Roman" pitchFamily="18" charset="0"/>
              </a:rPr>
              <a:t>Ellis’s </a:t>
            </a: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class).  </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The Phase</a:t>
            </a:r>
            <a:r>
              <a:rPr kumimoji="0" lang="en-GB" sz="900" b="0" i="0" u="none" strike="noStrike" cap="none" normalizeH="0" dirty="0" smtClean="0">
                <a:ln>
                  <a:noFill/>
                </a:ln>
                <a:effectLst/>
                <a:latin typeface="Trebuchet MS" pitchFamily="34" charset="0"/>
                <a:ea typeface="Arial Unicode MS" pitchFamily="34" charset="-128"/>
                <a:cs typeface="Times New Roman" pitchFamily="18" charset="0"/>
              </a:rPr>
              <a:t> Leaders </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are </a:t>
            </a:r>
            <a:r>
              <a:rPr lang="en-GB" sz="900" dirty="0" smtClean="0">
                <a:latin typeface="Trebuchet MS" pitchFamily="34" charset="0"/>
                <a:ea typeface="Arial Unicode MS" pitchFamily="34" charset="-128"/>
                <a:cs typeface="Times New Roman" pitchFamily="18" charset="0"/>
              </a:rPr>
              <a:t>Mr Harman </a:t>
            </a:r>
            <a:r>
              <a:rPr kumimoji="0" lang="en-GB" sz="900" b="0" i="0" u="none" strike="noStrike" cap="none" normalizeH="0" dirty="0" smtClean="0">
                <a:ln>
                  <a:noFill/>
                </a:ln>
                <a:effectLst/>
                <a:latin typeface="Trebuchet MS" pitchFamily="34" charset="0"/>
                <a:ea typeface="Arial Unicode MS" pitchFamily="34" charset="-128"/>
                <a:cs typeface="Times New Roman" pitchFamily="18" charset="0"/>
              </a:rPr>
              <a:t>and Mrs Joyce. </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 </a:t>
            </a:r>
            <a:endParaRPr lang="en-GB" sz="9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9.05 am  		Morning registration + Morning lesson </a:t>
            </a:r>
            <a:r>
              <a:rPr kumimoji="0" lang="en-GB" sz="9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1</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lvl="0" eaLnBrk="0" fontAlgn="base" hangingPunct="0">
              <a:spcBef>
                <a:spcPct val="0"/>
              </a:spcBef>
              <a:spcAft>
                <a:spcPct val="0"/>
              </a:spcAf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Assembly</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Morning</a:t>
            </a:r>
            <a:r>
              <a:rPr kumimoji="0" lang="en-GB" sz="9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break</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Morning lesson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900" dirty="0">
                <a:solidFill>
                  <a:srgbClr val="000000"/>
                </a:solidFill>
                <a:latin typeface="Trebuchet MS" pitchFamily="34" charset="0"/>
                <a:ea typeface="Arial Unicode MS" pitchFamily="34" charset="-128"/>
                <a:cs typeface="Times New Roman" pitchFamily="18" charset="0"/>
              </a:rPr>
              <a:t>	</a:t>
            </a:r>
            <a:r>
              <a:rPr lang="en-GB" sz="900" dirty="0" smtClean="0">
                <a:solidFill>
                  <a:srgbClr val="000000"/>
                </a:solidFill>
                <a:latin typeface="Trebuchet MS" pitchFamily="34" charset="0"/>
                <a:ea typeface="Arial Unicode MS" pitchFamily="34" charset="-128"/>
                <a:cs typeface="Times New Roman" pitchFamily="18" charset="0"/>
              </a:rPr>
              <a:t>		Fit in 5</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Morning lesson</a:t>
            </a:r>
            <a:r>
              <a:rPr kumimoji="0" lang="en-GB" sz="9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3</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9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Days: </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Indoor PE  </a:t>
            </a:r>
            <a:r>
              <a:rPr lang="en-GB" sz="900" dirty="0" smtClean="0">
                <a:latin typeface="Trebuchet MS" pitchFamily="34" charset="0"/>
                <a:ea typeface="Arial Unicode MS" pitchFamily="34" charset="-128"/>
                <a:cs typeface="Times New Roman" pitchFamily="18" charset="0"/>
              </a:rPr>
              <a:t>3S</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 Monday, 3E </a:t>
            </a:r>
            <a:r>
              <a:rPr lang="en-GB" sz="900" dirty="0" smtClean="0">
                <a:latin typeface="Trebuchet MS" pitchFamily="34" charset="0"/>
                <a:ea typeface="Arial Unicode MS" pitchFamily="34" charset="-128"/>
                <a:cs typeface="Times New Roman" pitchFamily="18" charset="0"/>
              </a:rPr>
              <a:t>Tuesday</a:t>
            </a:r>
            <a:r>
              <a:rPr kumimoji="0" lang="en-GB" sz="900" b="0" i="0" u="none" strike="noStrike" cap="none" normalizeH="0" baseline="0" dirty="0" smtClean="0">
                <a:ln>
                  <a:noFill/>
                </a:ln>
                <a:effectLst/>
                <a:latin typeface="Trebuchet MS" pitchFamily="34" charset="0"/>
                <a:ea typeface="Arial Unicode MS" pitchFamily="34" charset="-128"/>
                <a:cs typeface="Times New Roman" pitchFamily="18" charset="0"/>
              </a:rPr>
              <a:t>, Outdoor PE Wednesday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9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12" name="Table 11"/>
          <p:cNvGraphicFramePr>
            <a:graphicFrameLocks noGrp="1"/>
          </p:cNvGraphicFramePr>
          <p:nvPr/>
        </p:nvGraphicFramePr>
        <p:xfrm>
          <a:off x="476672" y="3347864"/>
          <a:ext cx="5112570" cy="454186"/>
        </p:xfrm>
        <a:graphic>
          <a:graphicData uri="http://schemas.openxmlformats.org/drawingml/2006/table">
            <a:tbl>
              <a:tblPr/>
              <a:tblGrid>
                <a:gridCol w="1022514"/>
                <a:gridCol w="1022514"/>
                <a:gridCol w="1022514"/>
                <a:gridCol w="1022514"/>
                <a:gridCol w="1022514"/>
              </a:tblGrid>
              <a:tr h="115022">
                <a:tc>
                  <a:txBody>
                    <a:bodyPr/>
                    <a:lstStyle/>
                    <a:p>
                      <a:pPr>
                        <a:spcAft>
                          <a:spcPts val="0"/>
                        </a:spcAft>
                      </a:pPr>
                      <a:r>
                        <a:rPr lang="en-GB" sz="900" dirty="0">
                          <a:solidFill>
                            <a:srgbClr val="000000"/>
                          </a:solidFill>
                          <a:latin typeface="Trebuchet MS"/>
                          <a:ea typeface="Arial Unicode MS"/>
                          <a:cs typeface="Times New Roman"/>
                        </a:rPr>
                        <a:t>Monday</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Tuesday</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Wednesday </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Thursday</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Friday</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026">
                <a:tc>
                  <a:txBody>
                    <a:bodyPr/>
                    <a:lstStyle/>
                    <a:p>
                      <a:pPr>
                        <a:spcBef>
                          <a:spcPts val="300"/>
                        </a:spcBef>
                        <a:spcAft>
                          <a:spcPts val="300"/>
                        </a:spcAft>
                      </a:pPr>
                      <a:r>
                        <a:rPr lang="en-GB" sz="900" dirty="0" smtClean="0">
                          <a:latin typeface="Trebuchet MS"/>
                          <a:ea typeface="Times New Roman"/>
                        </a:rPr>
                        <a:t>Spelling</a:t>
                      </a:r>
                      <a:endParaRPr lang="en-GB" sz="9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smtClean="0">
                          <a:solidFill>
                            <a:srgbClr val="000000"/>
                          </a:solidFill>
                          <a:latin typeface="Trebuchet MS"/>
                          <a:ea typeface="Arial Unicode MS"/>
                          <a:cs typeface="Times New Roman"/>
                        </a:rPr>
                        <a:t>Online</a:t>
                      </a:r>
                      <a:r>
                        <a:rPr lang="en-GB" sz="900" baseline="0" dirty="0">
                          <a:solidFill>
                            <a:srgbClr val="000000"/>
                          </a:solidFill>
                          <a:latin typeface="Helvetica"/>
                          <a:ea typeface="Arial Unicode MS"/>
                          <a:cs typeface="Times New Roman"/>
                        </a:rPr>
                        <a:t> </a:t>
                      </a:r>
                      <a:r>
                        <a:rPr lang="en-GB" sz="900" dirty="0" smtClean="0">
                          <a:solidFill>
                            <a:srgbClr val="000000"/>
                          </a:solidFill>
                          <a:latin typeface="Trebuchet MS"/>
                          <a:ea typeface="Arial Unicode MS"/>
                          <a:cs typeface="Times New Roman"/>
                        </a:rPr>
                        <a:t>My </a:t>
                      </a:r>
                      <a:r>
                        <a:rPr lang="en-GB" sz="900" dirty="0">
                          <a:solidFill>
                            <a:srgbClr val="000000"/>
                          </a:solidFill>
                          <a:latin typeface="Trebuchet MS"/>
                          <a:ea typeface="Arial Unicode MS"/>
                          <a:cs typeface="Times New Roman"/>
                        </a:rPr>
                        <a:t>Maths</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smtClean="0">
                          <a:solidFill>
                            <a:srgbClr val="000000"/>
                          </a:solidFill>
                          <a:latin typeface="Trebuchet MS"/>
                          <a:ea typeface="Arial Unicode MS"/>
                          <a:cs typeface="Times New Roman"/>
                        </a:rPr>
                        <a:t>English skills</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smtClean="0">
                          <a:solidFill>
                            <a:srgbClr val="000000"/>
                          </a:solidFill>
                          <a:latin typeface="Trebuchet MS"/>
                          <a:ea typeface="Arial Unicode MS"/>
                          <a:cs typeface="Times New Roman"/>
                        </a:rPr>
                        <a:t>Topic grid</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smtClean="0">
                          <a:solidFill>
                            <a:srgbClr val="000000"/>
                          </a:solidFill>
                          <a:latin typeface="Trebuchet MS"/>
                          <a:ea typeface="Arial Unicode MS"/>
                          <a:cs typeface="Times New Roman"/>
                        </a:rPr>
                        <a:t>No homework</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2"/>
          <p:cNvSpPr>
            <a:spLocks noChangeArrowheads="1"/>
          </p:cNvSpPr>
          <p:nvPr/>
        </p:nvSpPr>
        <p:spPr bwMode="auto">
          <a:xfrm>
            <a:off x="188640" y="3937139"/>
            <a:ext cx="6453336"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3</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Other information: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0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000" dirty="0" smtClean="0">
                <a:latin typeface="Trebuchet MS" pitchFamily="34" charset="0"/>
                <a:cs typeface="Arial" pitchFamily="34" charset="0"/>
              </a:rPr>
              <a:t>Reading records should be signed every night, to confirm that your child has been heard reading, and they should be returned the next day to the class teacher.</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GB" sz="1000" b="0" i="0" u="none" strike="noStrike" cap="none" normalizeH="0" baseline="0" dirty="0" smtClean="0">
                <a:ln>
                  <a:noFill/>
                </a:ln>
                <a:solidFill>
                  <a:schemeClr val="tx1"/>
                </a:solidFill>
                <a:effectLst/>
                <a:latin typeface="Trebuchet MS" pitchFamily="34" charset="0"/>
                <a:cs typeface="Arial" pitchFamily="34" charset="0"/>
              </a:rPr>
              <a:t>Library</a:t>
            </a:r>
            <a:r>
              <a:rPr kumimoji="0" lang="en-GB" sz="1000" b="0" i="0" u="none" strike="noStrike" cap="none" normalizeH="0" dirty="0" smtClean="0">
                <a:ln>
                  <a:noFill/>
                </a:ln>
                <a:solidFill>
                  <a:schemeClr val="tx1"/>
                </a:solidFill>
                <a:effectLst/>
                <a:latin typeface="Trebuchet MS" pitchFamily="34" charset="0"/>
                <a:cs typeface="Arial" pitchFamily="34" charset="0"/>
              </a:rPr>
              <a:t> books can be changed every day during the childre</a:t>
            </a:r>
            <a:r>
              <a:rPr lang="en-GB" sz="1000" dirty="0" smtClean="0">
                <a:latin typeface="Trebuchet MS" pitchFamily="34" charset="0"/>
                <a:cs typeface="Arial" pitchFamily="34" charset="0"/>
              </a:rPr>
              <a:t>n’s lunchtime.</a:t>
            </a:r>
          </a:p>
          <a:p>
            <a:pPr marL="0" marR="0" lvl="0" indent="0" algn="just" defTabSz="914400" rtl="0" eaLnBrk="0" fontAlgn="base" latinLnBrk="0" hangingPunct="0">
              <a:lnSpc>
                <a:spcPct val="100000"/>
              </a:lnSpc>
              <a:spcBef>
                <a:spcPct val="0"/>
              </a:spcBef>
              <a:spcAft>
                <a:spcPct val="0"/>
              </a:spcAft>
              <a:buClrTx/>
              <a:buSzTx/>
              <a:tabLst/>
            </a:pPr>
            <a:endParaRPr lang="en-GB" sz="1000" dirty="0" smtClean="0">
              <a:latin typeface="Trebuchet MS" pitchFamily="34" charset="0"/>
              <a:cs typeface="Arial" pitchFamily="34" charset="0"/>
            </a:endParaRPr>
          </a:p>
          <a:p>
            <a:r>
              <a:rPr kumimoji="0" lang="en-GB" sz="1000" b="0" i="0" u="none" strike="noStrike" cap="none" normalizeH="0" baseline="0" dirty="0" smtClean="0">
                <a:ln>
                  <a:noFill/>
                </a:ln>
                <a:solidFill>
                  <a:schemeClr val="tx1"/>
                </a:solidFill>
                <a:effectLst/>
                <a:latin typeface="Trebuchet MS" pitchFamily="34" charset="0"/>
                <a:cs typeface="Arial" pitchFamily="34" charset="0"/>
              </a:rPr>
              <a:t>In</a:t>
            </a:r>
            <a:r>
              <a:rPr kumimoji="0" lang="en-GB" sz="1000" b="0" i="0" u="none" strike="noStrike" cap="none" normalizeH="0" dirty="0" smtClean="0">
                <a:ln>
                  <a:noFill/>
                </a:ln>
                <a:solidFill>
                  <a:schemeClr val="tx1"/>
                </a:solidFill>
                <a:effectLst/>
                <a:latin typeface="Trebuchet MS" pitchFamily="34" charset="0"/>
                <a:cs typeface="Arial" pitchFamily="34" charset="0"/>
              </a:rPr>
              <a:t> Year 3 children are encouraged to become more independent and to understand that there are consequences for their actions. </a:t>
            </a:r>
            <a:r>
              <a:rPr lang="en-GB" sz="1000" dirty="0">
                <a:latin typeface="Trebuchet MS" pitchFamily="34" charset="0"/>
              </a:rPr>
              <a:t>This means taking on more responsibilities at home with homework and in the classroom with strategies for learning. The children are encouraged to undertake monitor roles in class and organise themselves independently for example for PE, changing reading books and at the end of the day. </a:t>
            </a:r>
          </a:p>
          <a:p>
            <a:r>
              <a:rPr lang="en-GB" sz="1000" dirty="0">
                <a:latin typeface="Trebuchet MS" pitchFamily="34" charset="0"/>
              </a:rPr>
              <a:t> </a:t>
            </a:r>
          </a:p>
          <a:p>
            <a:r>
              <a:rPr lang="en-GB" sz="1000" dirty="0">
                <a:latin typeface="Trebuchet MS" pitchFamily="34" charset="0"/>
              </a:rPr>
              <a:t>The learning day is different in Year 3.  We have an extra morning session which means lunch is later and we also lose the afternoon break.  Children will be advised that break and lunch time are the suitable times to go to the toilet, not during lessons (unless there are medical circumstances). There are occasions when this is not feasible and the children will be permitted to go during lessons.  </a:t>
            </a:r>
          </a:p>
          <a:p>
            <a:r>
              <a:rPr lang="en-GB" sz="1000" dirty="0">
                <a:latin typeface="Trebuchet MS" pitchFamily="34" charset="0"/>
              </a:rPr>
              <a:t> </a:t>
            </a:r>
          </a:p>
          <a:p>
            <a:r>
              <a:rPr lang="en-GB" sz="1000" dirty="0">
                <a:latin typeface="Trebuchet MS" pitchFamily="34" charset="0"/>
              </a:rPr>
              <a:t>At the start of Year 3 class rules are decided by the children. We encourage Year 3 children to create their own rules and expectations so that they can develop independence and responsibility.</a:t>
            </a:r>
          </a:p>
          <a:p>
            <a:r>
              <a:rPr lang="en-GB" sz="1000" dirty="0">
                <a:latin typeface="Trebuchet MS" pitchFamily="34" charset="0"/>
              </a:rPr>
              <a:t> </a:t>
            </a:r>
          </a:p>
          <a:p>
            <a:r>
              <a:rPr lang="en-GB" sz="10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0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026" name="Picture 2" descr="\\school-ss01\homefolders$\Staff\Hannah\Hannah\My Pictures\SIMs pics\Ellis.jpg"/>
          <p:cNvPicPr>
            <a:picLocks noChangeAspect="1" noChangeArrowheads="1"/>
          </p:cNvPicPr>
          <p:nvPr/>
        </p:nvPicPr>
        <p:blipFill>
          <a:blip r:embed="rId2" cstate="print"/>
          <a:srcRect/>
          <a:stretch>
            <a:fillRect/>
          </a:stretch>
        </p:blipFill>
        <p:spPr bwMode="auto">
          <a:xfrm>
            <a:off x="1935088" y="8111808"/>
            <a:ext cx="773832" cy="996696"/>
          </a:xfrm>
          <a:prstGeom prst="rect">
            <a:avLst/>
          </a:prstGeom>
          <a:noFill/>
        </p:spPr>
      </p:pic>
      <p:graphicFrame>
        <p:nvGraphicFramePr>
          <p:cNvPr id="16" name="Table 15"/>
          <p:cNvGraphicFramePr>
            <a:graphicFrameLocks noGrp="1"/>
          </p:cNvGraphicFramePr>
          <p:nvPr/>
        </p:nvGraphicFramePr>
        <p:xfrm>
          <a:off x="1196752" y="7740352"/>
          <a:ext cx="4572000" cy="903806"/>
        </p:xfrm>
        <a:graphic>
          <a:graphicData uri="http://schemas.openxmlformats.org/drawingml/2006/table">
            <a:tbl>
              <a:tblPr/>
              <a:tblGrid>
                <a:gridCol w="2299547"/>
                <a:gridCol w="2272453"/>
              </a:tblGrid>
              <a:tr h="97450">
                <a:tc>
                  <a:txBody>
                    <a:bodyPr/>
                    <a:lstStyle/>
                    <a:p>
                      <a:pPr algn="ctr">
                        <a:spcAft>
                          <a:spcPts val="0"/>
                        </a:spcAft>
                      </a:pPr>
                      <a:r>
                        <a:rPr lang="en-GB" sz="900" b="1" dirty="0" smtClean="0">
                          <a:latin typeface="Trebuchet MS" pitchFamily="34" charset="0"/>
                          <a:ea typeface="Times New Roman"/>
                          <a:cs typeface="Times New Roman"/>
                        </a:rPr>
                        <a:t>3E</a:t>
                      </a:r>
                      <a:r>
                        <a:rPr lang="en-GB" sz="900" b="1" baseline="0" dirty="0" smtClean="0">
                          <a:latin typeface="Trebuchet MS" pitchFamily="34" charset="0"/>
                          <a:ea typeface="Times New Roman"/>
                          <a:cs typeface="Times New Roman"/>
                        </a:rPr>
                        <a:t> </a:t>
                      </a:r>
                      <a:r>
                        <a:rPr lang="en-GB" sz="900" b="1" dirty="0" smtClean="0">
                          <a:latin typeface="Trebuchet MS" pitchFamily="34" charset="0"/>
                          <a:ea typeface="Times New Roman"/>
                          <a:cs typeface="Times New Roman"/>
                        </a:rPr>
                        <a:t>Class </a:t>
                      </a:r>
                      <a:r>
                        <a:rPr lang="en-GB" sz="900" b="1" dirty="0">
                          <a:latin typeface="Trebuchet MS" pitchFamily="34" charset="0"/>
                          <a:ea typeface="Times New Roman"/>
                          <a:cs typeface="Times New Roman"/>
                        </a:rPr>
                        <a:t>Teacher</a:t>
                      </a:r>
                      <a:endParaRPr lang="en-GB" sz="9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900" b="1" dirty="0" smtClean="0">
                          <a:solidFill>
                            <a:schemeClr val="tx1"/>
                          </a:solidFill>
                          <a:latin typeface="Trebuchet MS" pitchFamily="34" charset="0"/>
                          <a:ea typeface="Times New Roman"/>
                          <a:cs typeface="Times New Roman"/>
                        </a:rPr>
                        <a:t>3S </a:t>
                      </a:r>
                      <a:r>
                        <a:rPr lang="en-GB" sz="900" b="1" dirty="0">
                          <a:solidFill>
                            <a:schemeClr val="tx1"/>
                          </a:solidFill>
                          <a:latin typeface="Trebuchet MS" pitchFamily="34" charset="0"/>
                          <a:ea typeface="Times New Roman"/>
                          <a:cs typeface="Times New Roman"/>
                        </a:rPr>
                        <a:t>Class Teacher</a:t>
                      </a:r>
                      <a:endParaRPr lang="en-GB" sz="9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r>
              <a:tr h="766646">
                <a:tc>
                  <a:txBody>
                    <a:bodyPr/>
                    <a:lstStyle/>
                    <a:p>
                      <a:pPr algn="ctr">
                        <a:spcAft>
                          <a:spcPts val="0"/>
                        </a:spcAft>
                      </a:pPr>
                      <a:r>
                        <a:rPr lang="en-GB" sz="900" b="1" dirty="0">
                          <a:latin typeface="Trebuchet MS" pitchFamily="34" charset="0"/>
                          <a:ea typeface="Times New Roman"/>
                          <a:cs typeface="Times New Roman"/>
                        </a:rPr>
                        <a:t>Miss </a:t>
                      </a:r>
                      <a:r>
                        <a:rPr lang="en-GB" sz="900" b="1" dirty="0" smtClean="0">
                          <a:latin typeface="Trebuchet MS" pitchFamily="34" charset="0"/>
                          <a:ea typeface="Times New Roman"/>
                          <a:cs typeface="Times New Roman"/>
                        </a:rPr>
                        <a:t>Ellis</a:t>
                      </a:r>
                      <a:endParaRPr lang="en-GB" sz="900" dirty="0">
                        <a:latin typeface="Trebuchet MS" pitchFamily="34" charset="0"/>
                        <a:ea typeface="Times New Roman"/>
                        <a:cs typeface="Times New Roman"/>
                      </a:endParaRPr>
                    </a:p>
                    <a:p>
                      <a:pPr algn="ctr">
                        <a:spcAft>
                          <a:spcPts val="0"/>
                        </a:spcAft>
                      </a:pPr>
                      <a:r>
                        <a:rPr lang="en-GB" sz="900" b="1" dirty="0">
                          <a:latin typeface="Trebuchet MS" pitchFamily="34" charset="0"/>
                          <a:ea typeface="Times New Roman"/>
                          <a:cs typeface="Times New Roman"/>
                        </a:rPr>
                        <a:t>                                                   </a:t>
                      </a:r>
                      <a:endParaRPr lang="en-GB" sz="9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900" b="1" dirty="0" smtClean="0">
                          <a:solidFill>
                            <a:schemeClr val="tx1"/>
                          </a:solidFill>
                          <a:latin typeface="Trebuchet MS" pitchFamily="34" charset="0"/>
                          <a:ea typeface="Times New Roman"/>
                          <a:cs typeface="Times New Roman"/>
                        </a:rPr>
                        <a:t>Mrs</a:t>
                      </a:r>
                      <a:r>
                        <a:rPr lang="en-GB" sz="900" b="1" baseline="0" dirty="0" smtClean="0">
                          <a:solidFill>
                            <a:schemeClr val="tx1"/>
                          </a:solidFill>
                          <a:latin typeface="Trebuchet MS" pitchFamily="34" charset="0"/>
                          <a:ea typeface="Times New Roman"/>
                          <a:cs typeface="Times New Roman"/>
                        </a:rPr>
                        <a:t> Siddiqi</a:t>
                      </a:r>
                      <a:endParaRPr lang="en-GB" sz="9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2" name="Picture 2" descr="\\school-ss01\homefolders$\Staff\Hannah\Hannah\My Pictures\Staff pics\Staff passes\Siddiqi.jpg"/>
          <p:cNvPicPr>
            <a:picLocks noChangeAspect="1" noChangeArrowheads="1"/>
          </p:cNvPicPr>
          <p:nvPr/>
        </p:nvPicPr>
        <p:blipFill>
          <a:blip r:embed="rId3" cstate="print"/>
          <a:srcRect/>
          <a:stretch>
            <a:fillRect/>
          </a:stretch>
        </p:blipFill>
        <p:spPr bwMode="auto">
          <a:xfrm>
            <a:off x="4221088" y="8100392"/>
            <a:ext cx="813128" cy="9716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a:t>
            </a:r>
            <a:r>
              <a:rPr lang="en-GB" sz="1200" dirty="0" smtClean="0">
                <a:latin typeface="Trebuchet MS" pitchFamily="34" charset="0"/>
                <a:ea typeface="Times New Roman" pitchFamily="18" charset="0"/>
                <a:cs typeface="Arial" pitchFamily="34" charset="0"/>
              </a:rPr>
              <a:t>Maths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188640" y="8303348"/>
            <a:ext cx="645333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a:t>
            </a:r>
            <a:r>
              <a:rPr lang="en-GB" sz="1200" dirty="0" smtClean="0">
                <a:latin typeface="Trebuchet MS" pitchFamily="34" charset="0"/>
                <a:cs typeface="Arial" pitchFamily="34" charset="0"/>
              </a:rPr>
              <a:t>Year 3 visited the Living Rainforest and Chiltern Open Air Museum.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nvGraphicFramePr>
        <p:xfrm>
          <a:off x="242645" y="2267744"/>
          <a:ext cx="6354707" cy="5577090"/>
        </p:xfrm>
        <a:graphic>
          <a:graphicData uri="http://schemas.openxmlformats.org/drawingml/2006/table">
            <a:tbl>
              <a:tblPr/>
              <a:tblGrid>
                <a:gridCol w="936498"/>
                <a:gridCol w="961938"/>
                <a:gridCol w="861551"/>
                <a:gridCol w="860862"/>
                <a:gridCol w="838860"/>
                <a:gridCol w="1010071"/>
                <a:gridCol w="884927"/>
              </a:tblGrid>
              <a:tr h="133730">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b="1" dirty="0">
                          <a:latin typeface="Trebuchet MS" pitchFamily="34" charset="0"/>
                          <a:ea typeface="Calibri"/>
                          <a:cs typeface="Times New Roman"/>
                        </a:rPr>
                        <a:t>Autumn 1</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900" b="1" dirty="0">
                          <a:latin typeface="Trebuchet MS" pitchFamily="34" charset="0"/>
                          <a:ea typeface="Calibri"/>
                          <a:cs typeface="Times New Roman"/>
                        </a:rPr>
                        <a:t>Autumn 2</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900" b="1" dirty="0">
                          <a:latin typeface="Trebuchet MS" pitchFamily="34" charset="0"/>
                          <a:ea typeface="Calibri"/>
                          <a:cs typeface="Times New Roman"/>
                        </a:rPr>
                        <a:t>Spring 1</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900" b="1" dirty="0">
                          <a:latin typeface="Trebuchet MS" pitchFamily="34" charset="0"/>
                          <a:ea typeface="Calibri"/>
                          <a:cs typeface="Times New Roman"/>
                        </a:rPr>
                        <a:t>Spring 2</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900" b="1" dirty="0">
                          <a:latin typeface="Trebuchet MS" pitchFamily="34" charset="0"/>
                          <a:ea typeface="Calibri"/>
                          <a:cs typeface="Times New Roman"/>
                        </a:rPr>
                        <a:t>Summer 1</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900" b="1" dirty="0">
                          <a:latin typeface="Trebuchet MS" pitchFamily="34" charset="0"/>
                          <a:ea typeface="Calibri"/>
                          <a:cs typeface="Times New Roman"/>
                        </a:rPr>
                        <a:t>Summer 2</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0727">
                <a:tc>
                  <a:txBody>
                    <a:bodyPr/>
                    <a:lstStyle/>
                    <a:p>
                      <a:pPr>
                        <a:lnSpc>
                          <a:spcPct val="115000"/>
                        </a:lnSpc>
                        <a:spcAft>
                          <a:spcPts val="0"/>
                        </a:spcAft>
                      </a:pPr>
                      <a:r>
                        <a:rPr lang="en-GB" sz="900" b="1" dirty="0">
                          <a:latin typeface="Trebuchet MS" pitchFamily="34" charset="0"/>
                          <a:ea typeface="Calibri"/>
                          <a:cs typeface="Times New Roman"/>
                        </a:rPr>
                        <a:t>Topic Name</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15000"/>
                        </a:lnSpc>
                        <a:spcAft>
                          <a:spcPts val="0"/>
                        </a:spcAft>
                      </a:pPr>
                      <a:r>
                        <a:rPr lang="en-GB" sz="900" dirty="0">
                          <a:latin typeface="Trebuchet MS" pitchFamily="34" charset="0"/>
                          <a:ea typeface="Calibri"/>
                          <a:cs typeface="Times New Roman"/>
                        </a:rPr>
                        <a:t>Born to be wild!</a:t>
                      </a: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15000"/>
                        </a:lnSpc>
                        <a:spcAft>
                          <a:spcPts val="0"/>
                        </a:spcAft>
                      </a:pPr>
                      <a:r>
                        <a:rPr lang="en-GB" sz="900" dirty="0">
                          <a:latin typeface="Trebuchet MS" pitchFamily="34" charset="0"/>
                          <a:ea typeface="Calibri"/>
                          <a:cs typeface="Times New Roman"/>
                        </a:rPr>
                        <a:t>Romans on a Rampage</a:t>
                      </a: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15000"/>
                        </a:lnSpc>
                        <a:spcAft>
                          <a:spcPts val="0"/>
                        </a:spcAft>
                      </a:pPr>
                      <a:r>
                        <a:rPr lang="en-GB" sz="900" dirty="0">
                          <a:latin typeface="Trebuchet MS" pitchFamily="34" charset="0"/>
                          <a:ea typeface="Calibri"/>
                          <a:cs typeface="Times New Roman"/>
                        </a:rPr>
                        <a:t>Legends, monsters and magic</a:t>
                      </a: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719092">
                <a:tc>
                  <a:txBody>
                    <a:bodyPr/>
                    <a:lstStyle/>
                    <a:p>
                      <a:pPr>
                        <a:lnSpc>
                          <a:spcPct val="115000"/>
                        </a:lnSpc>
                        <a:spcAft>
                          <a:spcPts val="0"/>
                        </a:spcAft>
                      </a:pPr>
                      <a:r>
                        <a:rPr lang="en-GB" sz="900" b="1" dirty="0">
                          <a:latin typeface="Trebuchet MS" pitchFamily="34" charset="0"/>
                          <a:ea typeface="Calibri"/>
                          <a:cs typeface="Times New Roman"/>
                        </a:rPr>
                        <a:t>Text</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Where the wild things are </a:t>
                      </a:r>
                      <a:r>
                        <a:rPr lang="en-GB" sz="900" dirty="0">
                          <a:latin typeface="Trebuchet MS" pitchFamily="34" charset="0"/>
                          <a:ea typeface="Calibri"/>
                          <a:cs typeface="Arial"/>
                        </a:rPr>
                        <a:t>Maurice Sendak</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Stone Age Boy</a:t>
                      </a:r>
                    </a:p>
                    <a:p>
                      <a:pPr>
                        <a:lnSpc>
                          <a:spcPct val="115000"/>
                        </a:lnSpc>
                        <a:spcAft>
                          <a:spcPts val="0"/>
                        </a:spcAft>
                      </a:pPr>
                      <a:r>
                        <a:rPr lang="en-GB" sz="900" b="1" dirty="0">
                          <a:latin typeface="Trebuchet MS" pitchFamily="34" charset="0"/>
                          <a:ea typeface="Calibri"/>
                          <a:cs typeface="Arial"/>
                        </a:rPr>
                        <a:t> </a:t>
                      </a:r>
                      <a:r>
                        <a:rPr lang="en-GB" sz="900" dirty="0">
                          <a:latin typeface="Trebuchet MS" pitchFamily="34" charset="0"/>
                          <a:ea typeface="Calibri"/>
                          <a:cs typeface="Arial"/>
                        </a:rPr>
                        <a:t>Satoshi </a:t>
                      </a:r>
                      <a:r>
                        <a:rPr lang="en-GB" sz="900" dirty="0" smtClean="0">
                          <a:latin typeface="Trebuchet MS" pitchFamily="34" charset="0"/>
                          <a:ea typeface="Calibri"/>
                          <a:cs typeface="Arial"/>
                        </a:rPr>
                        <a:t>Kitamura</a:t>
                      </a:r>
                      <a:endParaRPr lang="en-GB" sz="900" dirty="0">
                        <a:latin typeface="Trebuchet MS" pitchFamily="34" charset="0"/>
                        <a:ea typeface="Calibri"/>
                        <a:cs typeface="Times New Roman"/>
                      </a:endParaRPr>
                    </a:p>
                  </a:txBody>
                  <a:tcPr marL="22235" marR="222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smtClean="0">
                          <a:latin typeface="Trebuchet MS" pitchFamily="34" charset="0"/>
                          <a:ea typeface="Calibri"/>
                          <a:cs typeface="Times New Roman"/>
                        </a:rPr>
                        <a:t>Rotten Ryhmes Roald Dahl Disney twisted Fairytales</a:t>
                      </a:r>
                      <a:endParaRPr lang="en-GB" sz="900" dirty="0">
                        <a:latin typeface="Trebuchet MS" pitchFamily="34" charset="0"/>
                      </a:endParaRPr>
                    </a:p>
                  </a:txBody>
                  <a:tcPr marL="29648" marR="29648" marT="26353" marB="26353"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a:txBody>
                    <a:bodyPr/>
                    <a:lstStyle/>
                    <a:p>
                      <a:pPr>
                        <a:lnSpc>
                          <a:spcPct val="115000"/>
                        </a:lnSpc>
                        <a:spcAft>
                          <a:spcPts val="0"/>
                        </a:spcAft>
                      </a:pPr>
                      <a:r>
                        <a:rPr lang="en-GB" sz="900" dirty="0" smtClean="0">
                          <a:latin typeface="Trebuchet MS" pitchFamily="34" charset="0"/>
                          <a:ea typeface="Calibri"/>
                          <a:cs typeface="Times New Roman"/>
                        </a:rPr>
                        <a:t>Romans on a rampage </a:t>
                      </a:r>
                    </a:p>
                    <a:p>
                      <a:pPr>
                        <a:lnSpc>
                          <a:spcPct val="115000"/>
                        </a:lnSpc>
                        <a:spcAft>
                          <a:spcPts val="0"/>
                        </a:spcAft>
                      </a:pPr>
                      <a:r>
                        <a:rPr lang="en-GB" sz="900" dirty="0" smtClean="0">
                          <a:latin typeface="Trebuchet MS" pitchFamily="34" charset="0"/>
                          <a:ea typeface="Calibri"/>
                          <a:cs typeface="Times New Roman"/>
                        </a:rPr>
                        <a:t>Jeremy Strong</a:t>
                      </a:r>
                    </a:p>
                    <a:p>
                      <a:endParaRPr lang="en-GB" sz="900" dirty="0">
                        <a:latin typeface="Trebuchet MS" pitchFamily="34" charset="0"/>
                      </a:endParaRPr>
                    </a:p>
                  </a:txBody>
                  <a:tcPr marL="29648" marR="29648" marT="26353" marB="26353" anchor="ctr">
                    <a:lnT w="12700" cap="flat" cmpd="sng" algn="ctr">
                      <a:solidFill>
                        <a:srgbClr val="000000"/>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smtClean="0">
                          <a:latin typeface="Trebuchet MS" pitchFamily="34" charset="0"/>
                          <a:ea typeface="Calibri"/>
                          <a:cs typeface="Times New Roman"/>
                        </a:rPr>
                        <a:t>King Arthur, Knights of the round table Uther Pendragon</a:t>
                      </a:r>
                    </a:p>
                    <a:p>
                      <a:endParaRPr lang="en-GB" sz="900" dirty="0">
                        <a:latin typeface="Trebuchet MS" pitchFamily="34" charset="0"/>
                      </a:endParaRPr>
                    </a:p>
                  </a:txBody>
                  <a:tcPr marL="29648" marR="29648" marT="26353" marB="26353" anchor="ctr">
                    <a:lnT w="12700" cap="flat" cmpd="sng" algn="ctr">
                      <a:solidFill>
                        <a:srgbClr val="000000"/>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smtClean="0">
                          <a:latin typeface="Trebuchet MS" pitchFamily="34" charset="0"/>
                          <a:ea typeface="Calibri"/>
                          <a:cs typeface="Times New Roman"/>
                        </a:rPr>
                        <a:t>Beowulf Michael Morpurgo</a:t>
                      </a:r>
                    </a:p>
                    <a:p>
                      <a:endParaRPr lang="en-GB" sz="900" dirty="0">
                        <a:latin typeface="Trebuchet MS" pitchFamily="34" charset="0"/>
                      </a:endParaRPr>
                    </a:p>
                  </a:txBody>
                  <a:tcPr marL="29648" marR="29648" marT="26353" marB="26353" anchor="ctr">
                    <a:lnT w="12700" cap="flat" cmpd="sng" algn="ctr">
                      <a:solidFill>
                        <a:srgbClr val="000000"/>
                      </a:solidFill>
                      <a:prstDash val="solid"/>
                      <a:round/>
                      <a:headEnd type="none" w="med" len="med"/>
                      <a:tailEnd type="none" w="med" len="med"/>
                    </a:lnT>
                  </a:tcPr>
                </a:tc>
              </a:tr>
              <a:tr h="192047">
                <a:tc>
                  <a:txBody>
                    <a:bodyPr/>
                    <a:lstStyle/>
                    <a:p>
                      <a:pPr>
                        <a:lnSpc>
                          <a:spcPct val="115000"/>
                        </a:lnSpc>
                        <a:spcAft>
                          <a:spcPts val="0"/>
                        </a:spcAft>
                      </a:pPr>
                      <a:r>
                        <a:rPr lang="en-GB" sz="900" b="1" dirty="0">
                          <a:latin typeface="Trebuchet MS" pitchFamily="34" charset="0"/>
                          <a:ea typeface="Calibri"/>
                          <a:cs typeface="Times New Roman"/>
                        </a:rPr>
                        <a:t>Maths</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Place value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Four operations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Geometry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Fractions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Measurement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Data</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r>
              <a:tr h="345635">
                <a:tc>
                  <a:txBody>
                    <a:bodyPr/>
                    <a:lstStyle/>
                    <a:p>
                      <a:pPr>
                        <a:lnSpc>
                          <a:spcPct val="115000"/>
                        </a:lnSpc>
                        <a:spcAft>
                          <a:spcPts val="0"/>
                        </a:spcAft>
                      </a:pPr>
                      <a:r>
                        <a:rPr lang="en-GB" sz="900" b="1" dirty="0">
                          <a:latin typeface="Trebuchet MS" pitchFamily="34" charset="0"/>
                          <a:ea typeface="Calibri"/>
                          <a:cs typeface="Times New Roman"/>
                        </a:rPr>
                        <a:t>Science</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Plants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Rocks and Soils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Humans and Animals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Light and Shadow</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GB" sz="900" dirty="0">
                          <a:latin typeface="Trebuchet MS" pitchFamily="34" charset="0"/>
                          <a:ea typeface="Calibri"/>
                          <a:cs typeface="Times New Roman"/>
                        </a:rPr>
                        <a:t>Forces and Magnets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99222">
                <a:tc>
                  <a:txBody>
                    <a:bodyPr/>
                    <a:lstStyle/>
                    <a:p>
                      <a:pPr>
                        <a:lnSpc>
                          <a:spcPct val="115000"/>
                        </a:lnSpc>
                        <a:spcAft>
                          <a:spcPts val="0"/>
                        </a:spcAft>
                      </a:pPr>
                      <a:r>
                        <a:rPr lang="en-GB" sz="900" b="1" dirty="0">
                          <a:latin typeface="Trebuchet MS" pitchFamily="34" charset="0"/>
                          <a:ea typeface="Calibri"/>
                          <a:cs typeface="Times New Roman"/>
                        </a:rPr>
                        <a:t>ICT</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South America</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Stone Age comic strips </a:t>
                      </a:r>
                    </a:p>
                    <a:p>
                      <a:pPr>
                        <a:lnSpc>
                          <a:spcPct val="115000"/>
                        </a:lnSpc>
                        <a:spcAft>
                          <a:spcPts val="0"/>
                        </a:spcAft>
                      </a:pPr>
                      <a:r>
                        <a:rPr lang="en-GB" sz="900" dirty="0">
                          <a:latin typeface="Trebuchet MS" pitchFamily="34" charset="0"/>
                          <a:ea typeface="Calibri"/>
                          <a:cs typeface="Times New Roman"/>
                        </a:rPr>
                        <a:t>PM</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Fairytale animations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Italian quizzes and polls</a:t>
                      </a:r>
                    </a:p>
                    <a:p>
                      <a:pPr>
                        <a:lnSpc>
                          <a:spcPct val="115000"/>
                        </a:lnSpc>
                        <a:spcAft>
                          <a:spcPts val="0"/>
                        </a:spcAft>
                      </a:pPr>
                      <a:r>
                        <a:rPr lang="en-GB" sz="900" dirty="0">
                          <a:latin typeface="Trebuchet MS" pitchFamily="34" charset="0"/>
                          <a:ea typeface="Calibri"/>
                          <a:cs typeface="Times New Roman"/>
                        </a:rPr>
                        <a:t>2Quiz</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Communication and email </a:t>
                      </a:r>
                    </a:p>
                    <a:p>
                      <a:pPr>
                        <a:lnSpc>
                          <a:spcPct val="115000"/>
                        </a:lnSpc>
                        <a:spcAft>
                          <a:spcPts val="0"/>
                        </a:spcAft>
                      </a:pPr>
                      <a:r>
                        <a:rPr lang="en-GB" sz="900" dirty="0">
                          <a:latin typeface="Trebuchet MS" pitchFamily="34" charset="0"/>
                          <a:ea typeface="Calibri"/>
                          <a:cs typeface="Times New Roman"/>
                        </a:rPr>
                        <a:t>2Email</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Coding</a:t>
                      </a:r>
                    </a:p>
                    <a:p>
                      <a:pPr>
                        <a:lnSpc>
                          <a:spcPct val="115000"/>
                        </a:lnSpc>
                        <a:spcAft>
                          <a:spcPts val="0"/>
                        </a:spcAft>
                      </a:pPr>
                      <a:r>
                        <a:rPr lang="en-GB" sz="900" dirty="0">
                          <a:latin typeface="Trebuchet MS" pitchFamily="34" charset="0"/>
                          <a:ea typeface="Calibri"/>
                          <a:cs typeface="Times New Roman"/>
                        </a:rPr>
                        <a:t>2Code</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047">
                <a:tc>
                  <a:txBody>
                    <a:bodyPr/>
                    <a:lstStyle/>
                    <a:p>
                      <a:pPr>
                        <a:lnSpc>
                          <a:spcPct val="115000"/>
                        </a:lnSpc>
                        <a:spcAft>
                          <a:spcPts val="0"/>
                        </a:spcAft>
                      </a:pPr>
                      <a:r>
                        <a:rPr lang="en-GB" sz="900" b="1" dirty="0">
                          <a:latin typeface="Trebuchet MS" pitchFamily="34" charset="0"/>
                          <a:ea typeface="Calibri"/>
                          <a:cs typeface="Times New Roman"/>
                        </a:rPr>
                        <a:t>History</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15000"/>
                        </a:lnSpc>
                        <a:spcAft>
                          <a:spcPts val="0"/>
                        </a:spcAft>
                      </a:pPr>
                      <a:r>
                        <a:rPr lang="en-GB" sz="900" dirty="0">
                          <a:latin typeface="Trebuchet MS" pitchFamily="34" charset="0"/>
                          <a:ea typeface="Calibri"/>
                          <a:cs typeface="Times New Roman"/>
                        </a:rPr>
                        <a:t>Stone Age to Iron Age</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Romans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Anglo-Saxons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192047">
                <a:tc>
                  <a:txBody>
                    <a:bodyPr/>
                    <a:lstStyle/>
                    <a:p>
                      <a:pPr>
                        <a:lnSpc>
                          <a:spcPct val="115000"/>
                        </a:lnSpc>
                        <a:spcAft>
                          <a:spcPts val="0"/>
                        </a:spcAft>
                      </a:pPr>
                      <a:r>
                        <a:rPr lang="en-GB" sz="900" b="1" dirty="0">
                          <a:latin typeface="Trebuchet MS" pitchFamily="34" charset="0"/>
                          <a:ea typeface="Calibri"/>
                          <a:cs typeface="Times New Roman"/>
                        </a:rPr>
                        <a:t>Geography</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15000"/>
                        </a:lnSpc>
                        <a:spcAft>
                          <a:spcPts val="0"/>
                        </a:spcAft>
                      </a:pPr>
                      <a:r>
                        <a:rPr lang="en-GB" sz="900" dirty="0">
                          <a:latin typeface="Trebuchet MS" pitchFamily="34" charset="0"/>
                          <a:ea typeface="Calibri"/>
                          <a:cs typeface="Times New Roman"/>
                        </a:rPr>
                        <a:t>South America</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Italy</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Scotland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45635">
                <a:tc>
                  <a:txBody>
                    <a:bodyPr/>
                    <a:lstStyle/>
                    <a:p>
                      <a:pPr>
                        <a:lnSpc>
                          <a:spcPct val="115000"/>
                        </a:lnSpc>
                        <a:spcAft>
                          <a:spcPts val="0"/>
                        </a:spcAft>
                      </a:pPr>
                      <a:r>
                        <a:rPr lang="en-GB" sz="900" b="1" dirty="0">
                          <a:latin typeface="Trebuchet MS" pitchFamily="34" charset="0"/>
                          <a:ea typeface="Calibri"/>
                          <a:cs typeface="Times New Roman"/>
                        </a:rPr>
                        <a:t>DT</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Pop up story books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Making stone age tools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Sandwich making</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Potion packaging</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487">
                <a:tc>
                  <a:txBody>
                    <a:bodyPr/>
                    <a:lstStyle/>
                    <a:p>
                      <a:pPr>
                        <a:lnSpc>
                          <a:spcPct val="115000"/>
                        </a:lnSpc>
                        <a:spcAft>
                          <a:spcPts val="0"/>
                        </a:spcAft>
                      </a:pPr>
                      <a:r>
                        <a:rPr lang="en-GB" sz="900" b="1" dirty="0">
                          <a:latin typeface="Trebuchet MS" pitchFamily="34" charset="0"/>
                          <a:ea typeface="Calibri"/>
                          <a:cs typeface="Times New Roman"/>
                        </a:rPr>
                        <a:t>Art</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Cave paintings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Mosaics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Dragons eggs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9222">
                <a:tc>
                  <a:txBody>
                    <a:bodyPr/>
                    <a:lstStyle/>
                    <a:p>
                      <a:pPr>
                        <a:lnSpc>
                          <a:spcPct val="115000"/>
                        </a:lnSpc>
                        <a:spcAft>
                          <a:spcPts val="0"/>
                        </a:spcAft>
                      </a:pPr>
                      <a:r>
                        <a:rPr lang="en-GB" sz="900" b="1" dirty="0">
                          <a:latin typeface="Trebuchet MS" pitchFamily="34" charset="0"/>
                          <a:ea typeface="Calibri"/>
                          <a:cs typeface="Times New Roman"/>
                        </a:rPr>
                        <a:t>Music</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15000"/>
                        </a:lnSpc>
                        <a:spcAft>
                          <a:spcPts val="0"/>
                        </a:spcAft>
                      </a:pPr>
                      <a:r>
                        <a:rPr lang="en-GB" sz="900" dirty="0">
                          <a:latin typeface="Trebuchet MS" pitchFamily="34" charset="0"/>
                          <a:ea typeface="Calibri"/>
                          <a:cs typeface="Times New Roman"/>
                        </a:rPr>
                        <a:t>Sounds of South America Singing and Christmas Songs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Roman marching song</a:t>
                      </a:r>
                    </a:p>
                    <a:p>
                      <a:pPr>
                        <a:lnSpc>
                          <a:spcPct val="115000"/>
                        </a:lnSpc>
                        <a:spcAft>
                          <a:spcPts val="0"/>
                        </a:spcAft>
                      </a:pPr>
                      <a:r>
                        <a:rPr lang="en-GB" sz="900" dirty="0">
                          <a:latin typeface="Trebuchet MS" pitchFamily="34" charset="0"/>
                          <a:ea typeface="Calibri"/>
                          <a:cs typeface="Times New Roman"/>
                        </a:rPr>
                        <a:t>Vivaldi – Spring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Recorder and composition </a:t>
                      </a:r>
                    </a:p>
                    <a:p>
                      <a:pPr>
                        <a:lnSpc>
                          <a:spcPct val="115000"/>
                        </a:lnSpc>
                        <a:spcAft>
                          <a:spcPts val="0"/>
                        </a:spcAft>
                      </a:pPr>
                      <a:r>
                        <a:rPr lang="en-GB" sz="900" dirty="0">
                          <a:latin typeface="Trebuchet MS" pitchFamily="34" charset="0"/>
                          <a:ea typeface="Calibri"/>
                          <a:cs typeface="Times New Roman"/>
                        </a:rPr>
                        <a:t>Grieg – In the Hall of the Mountain King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806397">
                <a:tc>
                  <a:txBody>
                    <a:bodyPr/>
                    <a:lstStyle/>
                    <a:p>
                      <a:pPr>
                        <a:lnSpc>
                          <a:spcPct val="115000"/>
                        </a:lnSpc>
                        <a:spcAft>
                          <a:spcPts val="0"/>
                        </a:spcAft>
                      </a:pPr>
                      <a:r>
                        <a:rPr lang="en-GB" sz="900" b="1" dirty="0">
                          <a:latin typeface="Trebuchet MS" pitchFamily="34" charset="0"/>
                          <a:ea typeface="Calibri"/>
                          <a:cs typeface="Times New Roman"/>
                        </a:rPr>
                        <a:t>RE</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15000"/>
                        </a:lnSpc>
                        <a:spcAft>
                          <a:spcPts val="0"/>
                        </a:spcAft>
                      </a:pPr>
                      <a:r>
                        <a:rPr lang="en-GB" sz="900" dirty="0">
                          <a:latin typeface="Trebuchet MS" pitchFamily="34" charset="0"/>
                          <a:ea typeface="Calibri"/>
                          <a:cs typeface="Times New Roman"/>
                        </a:rPr>
                        <a:t>Special places and me</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Jesus and his importance to Christianity</a:t>
                      </a:r>
                    </a:p>
                    <a:p>
                      <a:pPr>
                        <a:lnSpc>
                          <a:spcPct val="115000"/>
                        </a:lnSpc>
                        <a:spcAft>
                          <a:spcPts val="0"/>
                        </a:spcAft>
                      </a:pPr>
                      <a:r>
                        <a:rPr lang="en-GB" sz="900" dirty="0">
                          <a:latin typeface="Trebuchet MS" pitchFamily="34" charset="0"/>
                          <a:ea typeface="Calibri"/>
                          <a:cs typeface="Times New Roman"/>
                        </a:rPr>
                        <a:t>Easter</a:t>
                      </a:r>
                    </a:p>
                    <a:p>
                      <a:pPr>
                        <a:lnSpc>
                          <a:spcPct val="115000"/>
                        </a:lnSpc>
                        <a:spcAft>
                          <a:spcPts val="0"/>
                        </a:spcAft>
                      </a:pPr>
                      <a:r>
                        <a:rPr lang="en-GB" sz="900" dirty="0">
                          <a:latin typeface="Trebuchet MS" pitchFamily="34" charset="0"/>
                          <a:ea typeface="Calibri"/>
                          <a:cs typeface="Times New Roman"/>
                        </a:rPr>
                        <a:t>Roman Gods and changes to Britain</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nSpc>
                          <a:spcPct val="115000"/>
                        </a:lnSpc>
                        <a:spcAft>
                          <a:spcPts val="0"/>
                        </a:spcAft>
                      </a:pPr>
                      <a:r>
                        <a:rPr lang="en-GB" sz="900" dirty="0">
                          <a:latin typeface="Trebuchet MS" pitchFamily="34" charset="0"/>
                          <a:ea typeface="Calibri"/>
                          <a:cs typeface="Times New Roman"/>
                        </a:rPr>
                        <a:t>Rules and religion</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Anglo-Saxon gods</a:t>
                      </a:r>
                    </a:p>
                    <a:p>
                      <a:pPr>
                        <a:lnSpc>
                          <a:spcPct val="115000"/>
                        </a:lnSpc>
                        <a:spcAft>
                          <a:spcPts val="0"/>
                        </a:spcAft>
                      </a:pPr>
                      <a:r>
                        <a:rPr lang="en-GB" sz="900" dirty="0">
                          <a:latin typeface="Trebuchet MS" pitchFamily="34" charset="0"/>
                          <a:ea typeface="Calibri"/>
                          <a:cs typeface="Times New Roman"/>
                        </a:rPr>
                        <a:t>Canterbury, Lona and Lindisfarne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047">
                <a:tc>
                  <a:txBody>
                    <a:bodyPr/>
                    <a:lstStyle/>
                    <a:p>
                      <a:pPr>
                        <a:lnSpc>
                          <a:spcPct val="115000"/>
                        </a:lnSpc>
                        <a:spcAft>
                          <a:spcPts val="0"/>
                        </a:spcAft>
                      </a:pPr>
                      <a:r>
                        <a:rPr lang="en-GB" sz="900" b="1" dirty="0">
                          <a:latin typeface="Trebuchet MS" pitchFamily="34" charset="0"/>
                          <a:ea typeface="Calibri"/>
                          <a:cs typeface="Times New Roman"/>
                        </a:rPr>
                        <a:t>PSHE</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nSpc>
                          <a:spcPct val="115000"/>
                        </a:lnSpc>
                        <a:spcAft>
                          <a:spcPts val="0"/>
                        </a:spcAft>
                      </a:pPr>
                      <a:r>
                        <a:rPr lang="en-GB" sz="900" dirty="0">
                          <a:latin typeface="Trebuchet MS" pitchFamily="34" charset="0"/>
                          <a:ea typeface="Calibri"/>
                          <a:cs typeface="Times New Roman"/>
                        </a:rPr>
                        <a:t>Relationships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Health and wellbeing</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nSpc>
                          <a:spcPct val="115000"/>
                        </a:lnSpc>
                        <a:spcAft>
                          <a:spcPts val="0"/>
                        </a:spcAft>
                      </a:pPr>
                      <a:r>
                        <a:rPr lang="en-GB" sz="900" dirty="0">
                          <a:latin typeface="Trebuchet MS" pitchFamily="34" charset="0"/>
                          <a:ea typeface="Calibri"/>
                          <a:cs typeface="Times New Roman"/>
                        </a:rPr>
                        <a:t>Living in the wider world</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806397">
                <a:tc>
                  <a:txBody>
                    <a:bodyPr/>
                    <a:lstStyle/>
                    <a:p>
                      <a:pPr>
                        <a:lnSpc>
                          <a:spcPct val="115000"/>
                        </a:lnSpc>
                        <a:spcAft>
                          <a:spcPts val="0"/>
                        </a:spcAft>
                      </a:pPr>
                      <a:r>
                        <a:rPr lang="en-GB" sz="900" b="1" dirty="0">
                          <a:latin typeface="Trebuchet MS" pitchFamily="34" charset="0"/>
                          <a:ea typeface="Calibri"/>
                          <a:cs typeface="Times New Roman"/>
                        </a:rPr>
                        <a:t>PE</a:t>
                      </a:r>
                      <a:endParaRPr lang="en-GB" sz="900" dirty="0">
                        <a:latin typeface="Trebuchet MS" pitchFamily="34" charset="0"/>
                        <a:ea typeface="Calibri"/>
                        <a:cs typeface="Times New Roman"/>
                      </a:endParaRP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n-GB" sz="900" dirty="0">
                          <a:latin typeface="Trebuchet MS" pitchFamily="34" charset="0"/>
                          <a:ea typeface="Calibri"/>
                          <a:cs typeface="Times New Roman"/>
                        </a:rPr>
                        <a:t>Personal </a:t>
                      </a:r>
                    </a:p>
                    <a:p>
                      <a:pPr>
                        <a:lnSpc>
                          <a:spcPct val="115000"/>
                        </a:lnSpc>
                        <a:spcAft>
                          <a:spcPts val="0"/>
                        </a:spcAft>
                      </a:pPr>
                      <a:r>
                        <a:rPr lang="en-GB" sz="900" dirty="0">
                          <a:latin typeface="Trebuchet MS" pitchFamily="34" charset="0"/>
                          <a:ea typeface="Calibri"/>
                          <a:cs typeface="Times New Roman"/>
                        </a:rPr>
                        <a:t>Wild dances</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Social</a:t>
                      </a:r>
                    </a:p>
                    <a:p>
                      <a:pPr>
                        <a:lnSpc>
                          <a:spcPct val="115000"/>
                        </a:lnSpc>
                        <a:spcAft>
                          <a:spcPts val="0"/>
                        </a:spcAft>
                      </a:pPr>
                      <a:r>
                        <a:rPr lang="en-GB" sz="900" dirty="0">
                          <a:latin typeface="Trebuchet MS" pitchFamily="34" charset="0"/>
                          <a:ea typeface="Calibri"/>
                          <a:cs typeface="Times New Roman"/>
                        </a:rPr>
                        <a:t>Christmas dance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Cognitive </a:t>
                      </a:r>
                    </a:p>
                    <a:p>
                      <a:pPr>
                        <a:lnSpc>
                          <a:spcPct val="115000"/>
                        </a:lnSpc>
                        <a:spcAft>
                          <a:spcPts val="0"/>
                        </a:spcAft>
                      </a:pPr>
                      <a:r>
                        <a:rPr lang="en-GB" sz="900" dirty="0">
                          <a:latin typeface="Trebuchet MS" pitchFamily="34" charset="0"/>
                          <a:ea typeface="Calibri"/>
                          <a:cs typeface="Times New Roman"/>
                        </a:rPr>
                        <a:t>Real gym</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Creative </a:t>
                      </a:r>
                    </a:p>
                    <a:p>
                      <a:pPr>
                        <a:lnSpc>
                          <a:spcPct val="115000"/>
                        </a:lnSpc>
                        <a:spcAft>
                          <a:spcPts val="0"/>
                        </a:spcAft>
                      </a:pPr>
                      <a:r>
                        <a:rPr lang="en-GB" sz="900" dirty="0">
                          <a:latin typeface="Trebuchet MS" pitchFamily="34" charset="0"/>
                          <a:ea typeface="Calibri"/>
                          <a:cs typeface="Times New Roman"/>
                        </a:rPr>
                        <a:t>Dribbling and control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Physical</a:t>
                      </a:r>
                    </a:p>
                    <a:p>
                      <a:pPr>
                        <a:lnSpc>
                          <a:spcPct val="115000"/>
                        </a:lnSpc>
                        <a:spcAft>
                          <a:spcPts val="0"/>
                        </a:spcAft>
                      </a:pPr>
                      <a:r>
                        <a:rPr lang="en-GB" sz="900" dirty="0">
                          <a:latin typeface="Trebuchet MS" pitchFamily="34" charset="0"/>
                          <a:ea typeface="Calibri"/>
                          <a:cs typeface="Times New Roman"/>
                        </a:rPr>
                        <a:t>Swimming </a:t>
                      </a:r>
                    </a:p>
                    <a:p>
                      <a:pPr>
                        <a:lnSpc>
                          <a:spcPct val="115000"/>
                        </a:lnSpc>
                        <a:spcAft>
                          <a:spcPts val="0"/>
                        </a:spcAft>
                      </a:pPr>
                      <a:r>
                        <a:rPr lang="en-GB" sz="900" dirty="0">
                          <a:latin typeface="Trebuchet MS" pitchFamily="34" charset="0"/>
                          <a:ea typeface="Calibri"/>
                          <a:cs typeface="Times New Roman"/>
                        </a:rPr>
                        <a:t>School games day </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latin typeface="Trebuchet MS" pitchFamily="34" charset="0"/>
                          <a:ea typeface="Calibri"/>
                          <a:cs typeface="Times New Roman"/>
                        </a:rPr>
                        <a:t>Health and Fitness</a:t>
                      </a:r>
                    </a:p>
                    <a:p>
                      <a:pPr>
                        <a:lnSpc>
                          <a:spcPct val="115000"/>
                        </a:lnSpc>
                        <a:spcAft>
                          <a:spcPts val="0"/>
                        </a:spcAft>
                      </a:pPr>
                      <a:r>
                        <a:rPr lang="en-GB" sz="900" dirty="0">
                          <a:latin typeface="Trebuchet MS" pitchFamily="34" charset="0"/>
                          <a:ea typeface="Calibri"/>
                          <a:cs typeface="Times New Roman"/>
                        </a:rPr>
                        <a:t>Swimming</a:t>
                      </a:r>
                    </a:p>
                    <a:p>
                      <a:pPr>
                        <a:lnSpc>
                          <a:spcPct val="115000"/>
                        </a:lnSpc>
                        <a:spcAft>
                          <a:spcPts val="0"/>
                        </a:spcAft>
                      </a:pPr>
                      <a:r>
                        <a:rPr lang="en-GB" sz="900" dirty="0">
                          <a:latin typeface="Trebuchet MS" pitchFamily="34" charset="0"/>
                          <a:ea typeface="Calibri"/>
                          <a:cs typeface="Times New Roman"/>
                        </a:rPr>
                        <a:t>School games day</a:t>
                      </a:r>
                    </a:p>
                  </a:txBody>
                  <a:tcPr marL="22235" marR="22235" marT="26353" marB="2635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a:t>
            </a:r>
            <a:r>
              <a:rPr kumimoji="0" lang="en-GB" sz="1200" b="1" i="0"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as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a:t>
            </a:r>
            <a:r>
              <a:rPr lang="en-GB" sz="1200" dirty="0" smtClean="0">
                <a:latin typeface="Trebuchet MS" pitchFamily="34" charset="0"/>
                <a:cs typeface="Arial" pitchFamily="34" charset="0"/>
              </a:rPr>
              <a:t>c</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a:t>
            </a:r>
            <a:r>
              <a:rPr kumimoji="0" lang="en-GB" sz="1200" b="0" i="0" u="none" strike="noStrike" cap="none" normalizeH="0" baseline="0" smtClean="0">
                <a:ln>
                  <a:noFill/>
                </a:ln>
                <a:solidFill>
                  <a:schemeClr val="tx1"/>
                </a:solidFill>
                <a:effectLst/>
                <a:latin typeface="Trebuchet MS" pitchFamily="34" charset="0"/>
                <a:cs typeface="Arial" pitchFamily="34" charset="0"/>
              </a:rPr>
              <a:t>team </a:t>
            </a:r>
            <a:r>
              <a:rPr lang="en-GB" sz="1200" smtClean="0">
                <a:latin typeface="Trebuchet MS" pitchFamily="34" charset="0"/>
                <a:cs typeface="Arial" pitchFamily="34" charset="0"/>
              </a:rPr>
              <a:t>(KS1 or KS2 Phase Leaders)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2960</Words>
  <Application>Microsoft Office PowerPoint</Application>
  <PresentationFormat>On-screen Show (4:3)</PresentationFormat>
  <Paragraphs>447</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29</cp:revision>
  <dcterms:created xsi:type="dcterms:W3CDTF">2019-06-07T09:50:52Z</dcterms:created>
  <dcterms:modified xsi:type="dcterms:W3CDTF">2019-07-23T11:00:48Z</dcterms:modified>
</cp:coreProperties>
</file>