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75" r:id="rId5"/>
    <p:sldId id="258" r:id="rId6"/>
    <p:sldId id="259" r:id="rId7"/>
    <p:sldId id="276" r:id="rId8"/>
    <p:sldId id="277" r:id="rId9"/>
    <p:sldId id="278" r:id="rId10"/>
    <p:sldId id="282" r:id="rId11"/>
    <p:sldId id="283" r:id="rId12"/>
    <p:sldId id="281" r:id="rId13"/>
    <p:sldId id="262" r:id="rId14"/>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3042" y="3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30698-7120-417B-AF63-E790A4DEFA14}" type="datetimeFigureOut">
              <a:rPr lang="en-GB" smtClean="0"/>
              <a:pPr/>
              <a:t>07/09/2023</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20D52C-8230-47EF-A852-7FA2E6B02D13}" type="slidenum">
              <a:rPr lang="en-GB" smtClean="0"/>
              <a:pPr/>
              <a:t>‹#›</a:t>
            </a:fld>
            <a:endParaRPr lang="en-GB"/>
          </a:p>
        </p:txBody>
      </p:sp>
    </p:spTree>
    <p:extLst>
      <p:ext uri="{BB962C8B-B14F-4D97-AF65-F5344CB8AC3E}">
        <p14:creationId xmlns:p14="http://schemas.microsoft.com/office/powerpoint/2010/main" val="102810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EA8760B-0F1E-4B20-A6E9-112888975148}"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A8760B-0F1E-4B20-A6E9-112888975148}"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A8760B-0F1E-4B20-A6E9-112888975148}"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A8760B-0F1E-4B20-A6E9-112888975148}"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A8760B-0F1E-4B20-A6E9-112888975148}"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A8760B-0F1E-4B20-A6E9-112888975148}" type="datetimeFigureOut">
              <a:rPr lang="en-GB" smtClean="0"/>
              <a:pPr/>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EA8760B-0F1E-4B20-A6E9-112888975148}" type="datetimeFigureOut">
              <a:rPr lang="en-GB" smtClean="0"/>
              <a:pPr/>
              <a:t>07/09/2023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A8760B-0F1E-4B20-A6E9-112888975148}" type="datetimeFigureOut">
              <a:rPr lang="en-GB" smtClean="0"/>
              <a:pPr/>
              <a:t>07/09/2023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8760B-0F1E-4B20-A6E9-112888975148}" type="datetimeFigureOut">
              <a:rPr lang="en-GB" smtClean="0"/>
              <a:pPr/>
              <a:t>07/09/2023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A8760B-0F1E-4B20-A6E9-112888975148}" type="datetimeFigureOut">
              <a:rPr lang="en-GB" smtClean="0"/>
              <a:pPr/>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A8760B-0F1E-4B20-A6E9-112888975148}" type="datetimeFigureOut">
              <a:rPr lang="en-GB" smtClean="0"/>
              <a:pPr/>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EA8760B-0F1E-4B20-A6E9-112888975148}" type="datetimeFigureOut">
              <a:rPr lang="en-GB" smtClean="0"/>
              <a:pPr/>
              <a:t>07/09/2023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45A0760-9F82-4470-B2C1-A6AD6E91097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lentriseschool.co.uk/" TargetMode="External"/><Relationship Id="rId5" Type="http://schemas.openxmlformats.org/officeDocument/2006/relationships/hyperlink" Target="mailto:office@lrschool.co.uk" TargetMode="External"/><Relationship Id="rId4" Type="http://schemas.openxmlformats.org/officeDocument/2006/relationships/hyperlink" Target="mailto:office@lentrise.bucks.sch.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lentriseschool.co.uk/websit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2"/>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3083" t="32941" r="22482" b="25388"/>
          <a:stretch>
            <a:fillRect/>
          </a:stretch>
        </p:blipFill>
        <p:spPr bwMode="auto">
          <a:xfrm>
            <a:off x="0" y="1866379"/>
            <a:ext cx="6858000" cy="36417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3" descr="logo for mu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
            <a:ext cx="942975"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2250511" y="182587"/>
            <a:ext cx="4470400" cy="130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FF0000"/>
                </a:solidFill>
                <a:effectLst/>
                <a:latin typeface="Segoe UI Historic" panose="020B0502040204020203" pitchFamily="34" charset="0"/>
                <a:ea typeface="Segoe UI Historic" panose="020B0502040204020203" pitchFamily="34" charset="0"/>
                <a:cs typeface="Segoe UI Historic" panose="020B0502040204020203" pitchFamily="34" charset="0"/>
              </a:rPr>
              <a:t>LENT RISE SCHOOL</a:t>
            </a:r>
            <a:endParaRPr kumimoji="0" lang="en-US" altLang="en-US" sz="1200" b="1"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rgbClr val="FF0000"/>
                </a:solidFill>
                <a:effectLst/>
                <a:latin typeface="Segoe UI Light" panose="020B0502040204020203" pitchFamily="34" charset="0"/>
                <a:ea typeface="Times New Roman" panose="02020603050405020304" pitchFamily="18" charset="0"/>
                <a:cs typeface="Segoe UI Light" panose="020B0502040204020203" pitchFamily="34" charset="0"/>
              </a:rPr>
              <a:t>‘Learn, Reach, Shine’</a:t>
            </a:r>
            <a:endParaRPr kumimoji="0" lang="en-US" altLang="en-US" sz="18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cxnSp>
        <p:nvCxnSpPr>
          <p:cNvPr id="9" name="Straight Connector 8"/>
          <p:cNvCxnSpPr/>
          <p:nvPr/>
        </p:nvCxnSpPr>
        <p:spPr>
          <a:xfrm>
            <a:off x="1614487" y="971600"/>
            <a:ext cx="510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7"/>
          <p:cNvSpPr>
            <a:spLocks noChangeArrowheads="1"/>
          </p:cNvSpPr>
          <p:nvPr/>
        </p:nvSpPr>
        <p:spPr bwMode="auto">
          <a:xfrm>
            <a:off x="152400" y="152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9"/>
          <p:cNvSpPr>
            <a:spLocks noChangeArrowheads="1"/>
          </p:cNvSpPr>
          <p:nvPr/>
        </p:nvSpPr>
        <p:spPr bwMode="auto">
          <a:xfrm>
            <a:off x="152400" y="609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2"/>
          <p:cNvSpPr>
            <a:spLocks noChangeArrowheads="1"/>
          </p:cNvSpPr>
          <p:nvPr/>
        </p:nvSpPr>
        <p:spPr bwMode="auto">
          <a:xfrm>
            <a:off x="27384" y="3131840"/>
            <a:ext cx="6858000" cy="1309688"/>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4400" b="1" dirty="0">
                <a:latin typeface="Segoe UI Historic" panose="020B0502040204020203" pitchFamily="34" charset="0"/>
                <a:ea typeface="Segoe UI Historic" panose="020B0502040204020203" pitchFamily="34" charset="0"/>
                <a:cs typeface="Segoe UI Historic" panose="020B0502040204020203" pitchFamily="34" charset="0"/>
              </a:rPr>
              <a:t>YEAR 5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PARENT</a:t>
            </a:r>
            <a:r>
              <a:rPr kumimoji="0" lang="en-US" altLang="en-US" sz="4400" b="1" u="none" strike="noStrike" cap="none" normalizeH="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 PACK</a:t>
            </a:r>
            <a:endParaRPr kumimoji="0" lang="en-US" altLang="en-US" sz="48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2" name="Rectangle 11"/>
          <p:cNvSpPr/>
          <p:nvPr/>
        </p:nvSpPr>
        <p:spPr>
          <a:xfrm>
            <a:off x="1866900" y="6876256"/>
            <a:ext cx="3429000" cy="1815882"/>
          </a:xfrm>
          <a:prstGeom prst="rect">
            <a:avLst/>
          </a:prstGeom>
        </p:spPr>
        <p:txBody>
          <a:bodyPr>
            <a:spAutoFit/>
          </a:bodyPr>
          <a:lstStyle/>
          <a:p>
            <a:pPr algn="ctr"/>
            <a:r>
              <a:rPr lang="en-GB" sz="1400" b="1" dirty="0">
                <a:latin typeface="Segoe UI Light" panose="020B0502040204020203" pitchFamily="34" charset="0"/>
                <a:cs typeface="Segoe UI Light" panose="020B0502040204020203" pitchFamily="34" charset="0"/>
              </a:rPr>
              <a:t>Lent Rise School</a:t>
            </a:r>
          </a:p>
          <a:p>
            <a:pPr algn="ctr"/>
            <a:r>
              <a:rPr lang="en-GB" sz="1400" dirty="0">
                <a:latin typeface="Segoe UI Light" panose="020B0502040204020203" pitchFamily="34" charset="0"/>
                <a:cs typeface="Segoe UI Light" panose="020B0502040204020203" pitchFamily="34" charset="0"/>
              </a:rPr>
              <a:t>Coulson Way, Burnham, Slough, SL17NP</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Headteacher : Mrs J Watson</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Telephone : 01628 662913</a:t>
            </a:r>
            <a:endParaRPr lang="en-GB" sz="1400" dirty="0">
              <a:latin typeface="Segoe UI Light" panose="020B0502040204020203" pitchFamily="34" charset="0"/>
              <a:cs typeface="Segoe UI Light" panose="020B0502040204020203" pitchFamily="34" charset="0"/>
              <a:hlinkClick r:id="rId4"/>
            </a:endParaRPr>
          </a:p>
          <a:p>
            <a:pPr algn="ctr"/>
            <a:r>
              <a:rPr lang="en-GB" sz="1400" dirty="0">
                <a:latin typeface="Segoe UI Light" panose="020B0502040204020203" pitchFamily="34" charset="0"/>
                <a:cs typeface="Segoe UI Light" panose="020B0502040204020203" pitchFamily="34" charset="0"/>
                <a:hlinkClick r:id="rId5"/>
              </a:rPr>
              <a:t>office@lrschool.co.uk</a:t>
            </a:r>
            <a:r>
              <a:rPr lang="en-GB" sz="1400" dirty="0">
                <a:latin typeface="Segoe UI Light" panose="020B0502040204020203" pitchFamily="34" charset="0"/>
                <a:cs typeface="Segoe UI Light" panose="020B0502040204020203" pitchFamily="34" charset="0"/>
              </a:rPr>
              <a:t> </a:t>
            </a:r>
          </a:p>
          <a:p>
            <a:pPr algn="ctr"/>
            <a:r>
              <a:rPr lang="en-GB" sz="1400" dirty="0">
                <a:latin typeface="Segoe UI Light" panose="020B0502040204020203" pitchFamily="34" charset="0"/>
                <a:cs typeface="Segoe UI Light" panose="020B0502040204020203" pitchFamily="34" charset="0"/>
                <a:hlinkClick r:id="rId6"/>
              </a:rPr>
              <a:t>www.lentriseschool.co.uk</a:t>
            </a:r>
            <a:r>
              <a:rPr lang="en-GB" sz="1400" dirty="0">
                <a:latin typeface="Segoe UI Light" panose="020B0502040204020203" pitchFamily="34" charset="0"/>
                <a:cs typeface="Segoe UI Light" panose="020B0502040204020203" pitchFamily="34" charset="0"/>
              </a:rPr>
              <a:t> </a:t>
            </a:r>
            <a:endParaRPr lang="en-GB"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689107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a:cs typeface="Arial"/>
              </a:rPr>
              <a:t>TERM DATES 2023-2024</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30660" y="755576"/>
            <a:ext cx="4838700" cy="0"/>
          </a:xfrm>
          <a:prstGeom prst="straightConnector1">
            <a:avLst/>
          </a:prstGeom>
          <a:noFill/>
          <a:ln w="76200">
            <a:solidFill>
              <a:srgbClr val="FF0000"/>
            </a:solidFill>
            <a:round/>
            <a:headEnd/>
            <a:tailEnd/>
          </a:ln>
        </p:spPr>
      </p:cxnSp>
      <p:sp>
        <p:nvSpPr>
          <p:cNvPr id="4" name="Rectangle 3"/>
          <p:cNvSpPr/>
          <p:nvPr/>
        </p:nvSpPr>
        <p:spPr>
          <a:xfrm>
            <a:off x="260648" y="772666"/>
            <a:ext cx="6408712" cy="8586966"/>
          </a:xfrm>
          <a:prstGeom prst="rect">
            <a:avLst/>
          </a:prstGeom>
        </p:spPr>
        <p:txBody>
          <a:bodyPr wrap="square" lIns="91440" tIns="45720" rIns="91440" bIns="45720" anchor="t">
            <a:spAutoFit/>
          </a:bodyPr>
          <a:lstStyle/>
          <a:p>
            <a:r>
              <a:rPr lang="x-none" sz="1200" b="1" u="sng">
                <a:solidFill>
                  <a:srgbClr val="FF0000"/>
                </a:solidFill>
              </a:rPr>
              <a:t>Autumn Term 20</a:t>
            </a:r>
            <a:r>
              <a:rPr lang="en-GB" sz="1200" b="1" u="sng">
                <a:solidFill>
                  <a:srgbClr val="FF0000"/>
                </a:solidFill>
              </a:rPr>
              <a:t>23</a:t>
            </a:r>
            <a:endParaRPr lang="en-GB" sz="1200" b="1">
              <a:solidFill>
                <a:srgbClr val="FF0000"/>
              </a:solidFill>
            </a:endParaRPr>
          </a:p>
          <a:p>
            <a:endParaRPr lang="en-GB" sz="1200"/>
          </a:p>
          <a:p>
            <a:r>
              <a:rPr lang="en-GB" sz="1200" b="1">
                <a:latin typeface="Calibri"/>
                <a:cs typeface="Segoe UI"/>
              </a:rPr>
              <a:t>Open on the morning of:                                 Close at end of afternoon on:</a:t>
            </a:r>
            <a:endParaRPr lang="en-GB" sz="1200">
              <a:latin typeface="Calibri"/>
              <a:cs typeface="Segoe UI"/>
            </a:endParaRPr>
          </a:p>
          <a:p>
            <a:r>
              <a:rPr lang="en-GB" sz="1200">
                <a:latin typeface="Calibri"/>
                <a:cs typeface="Segoe UI"/>
              </a:rPr>
              <a:t>Tuesday 5</a:t>
            </a:r>
            <a:r>
              <a:rPr lang="en-GB" sz="1200" baseline="30000">
                <a:latin typeface="Calibri"/>
                <a:cs typeface="Segoe UI"/>
              </a:rPr>
              <a:t>th</a:t>
            </a:r>
            <a:r>
              <a:rPr lang="en-GB" sz="1200">
                <a:latin typeface="Calibri"/>
                <a:cs typeface="Segoe UI"/>
              </a:rPr>
              <a:t> September                                       Friday 20</a:t>
            </a:r>
            <a:r>
              <a:rPr lang="en-GB" sz="1200" baseline="30000">
                <a:latin typeface="Calibri"/>
                <a:cs typeface="Segoe UI"/>
              </a:rPr>
              <a:t>th</a:t>
            </a:r>
            <a:r>
              <a:rPr lang="en-GB" sz="1200">
                <a:latin typeface="Calibri"/>
                <a:cs typeface="Segoe UI"/>
              </a:rPr>
              <a:t> October</a:t>
            </a:r>
            <a:endParaRPr lang="en-GB" sz="1200">
              <a:latin typeface="Calibri"/>
              <a:cs typeface="Calibri"/>
            </a:endParaRPr>
          </a:p>
          <a:p>
            <a:r>
              <a:rPr lang="en-GB" sz="1200">
                <a:latin typeface="Calibri"/>
                <a:cs typeface="Segoe UI"/>
              </a:rPr>
              <a:t>(*INSET: Friday 1</a:t>
            </a:r>
            <a:r>
              <a:rPr lang="en-GB" sz="1200" baseline="30000">
                <a:latin typeface="Calibri"/>
                <a:cs typeface="Segoe UI"/>
              </a:rPr>
              <a:t>st</a:t>
            </a:r>
            <a:r>
              <a:rPr lang="en-GB" sz="1200">
                <a:latin typeface="Calibri"/>
                <a:cs typeface="Segoe UI"/>
              </a:rPr>
              <a:t> September, Monday 4</a:t>
            </a:r>
            <a:r>
              <a:rPr lang="en-GB" sz="1200" baseline="30000">
                <a:latin typeface="Calibri"/>
                <a:cs typeface="Segoe UI"/>
              </a:rPr>
              <a:t>th</a:t>
            </a:r>
            <a:r>
              <a:rPr lang="en-GB" sz="1200">
                <a:latin typeface="Calibri"/>
                <a:cs typeface="Segoe UI"/>
              </a:rPr>
              <a:t> September) </a:t>
            </a:r>
            <a:endParaRPr lang="en-GB" sz="1200">
              <a:latin typeface="Calibri"/>
              <a:cs typeface="Calibri"/>
            </a:endParaRPr>
          </a:p>
          <a:p>
            <a:endParaRPr lang="en-GB" sz="1200">
              <a:cs typeface="Calibri"/>
            </a:endParaRPr>
          </a:p>
          <a:p>
            <a:r>
              <a:rPr lang="en-GB" sz="1200" b="1">
                <a:latin typeface="Calibri"/>
                <a:cs typeface="Segoe UI"/>
              </a:rPr>
              <a:t>(Half Term – Monday 23</a:t>
            </a:r>
            <a:r>
              <a:rPr lang="en-GB" sz="1200" b="1" baseline="30000">
                <a:latin typeface="Calibri"/>
                <a:cs typeface="Segoe UI"/>
              </a:rPr>
              <a:t>rd</a:t>
            </a:r>
            <a:r>
              <a:rPr lang="en-GB" sz="1200" b="1">
                <a:latin typeface="Calibri"/>
                <a:cs typeface="Segoe UI"/>
              </a:rPr>
              <a:t> October – Friday 27</a:t>
            </a:r>
            <a:r>
              <a:rPr lang="en-GB" sz="1200" b="1" baseline="30000">
                <a:latin typeface="Calibri"/>
                <a:cs typeface="Segoe UI"/>
              </a:rPr>
              <a:t>th</a:t>
            </a:r>
            <a:r>
              <a:rPr lang="en-GB" sz="1200" b="1">
                <a:latin typeface="Calibri"/>
                <a:cs typeface="Segoe UI"/>
              </a:rPr>
              <a:t> October)</a:t>
            </a:r>
            <a:endParaRPr lang="en-GB" sz="1200">
              <a:latin typeface="Calibri"/>
              <a:cs typeface="Segoe UI"/>
            </a:endParaRPr>
          </a:p>
          <a:p>
            <a:endParaRPr lang="en-GB" sz="1200">
              <a:cs typeface="Calibri"/>
            </a:endParaRPr>
          </a:p>
          <a:p>
            <a:r>
              <a:rPr lang="en-GB" sz="1200">
                <a:latin typeface="Calibri"/>
                <a:cs typeface="Segoe UI"/>
              </a:rPr>
              <a:t>Monday 30</a:t>
            </a:r>
            <a:r>
              <a:rPr lang="en-GB" sz="1200" baseline="30000">
                <a:latin typeface="Calibri"/>
                <a:cs typeface="Segoe UI"/>
              </a:rPr>
              <a:t>th</a:t>
            </a:r>
            <a:r>
              <a:rPr lang="en-GB" sz="1200">
                <a:latin typeface="Calibri"/>
                <a:cs typeface="Segoe UI"/>
              </a:rPr>
              <a:t> October                                         Friday 15</a:t>
            </a:r>
            <a:r>
              <a:rPr lang="en-GB" sz="1200" baseline="30000">
                <a:latin typeface="Calibri"/>
                <a:cs typeface="Segoe UI"/>
              </a:rPr>
              <a:t>th</a:t>
            </a:r>
            <a:r>
              <a:rPr lang="en-GB" sz="1200">
                <a:latin typeface="Calibri"/>
                <a:cs typeface="Segoe UI"/>
              </a:rPr>
              <a:t> December</a:t>
            </a:r>
          </a:p>
          <a:p>
            <a:endParaRPr lang="en-GB" sz="1200">
              <a:cs typeface="Calibri"/>
            </a:endParaRPr>
          </a:p>
          <a:p>
            <a:r>
              <a:rPr lang="en-GB" sz="1200" b="1">
                <a:latin typeface="Calibri"/>
                <a:cs typeface="Segoe UI"/>
              </a:rPr>
              <a:t>(Christmas – Tuesday 19</a:t>
            </a:r>
            <a:r>
              <a:rPr lang="en-GB" sz="1200" b="1" baseline="30000">
                <a:latin typeface="Calibri"/>
                <a:cs typeface="Segoe UI"/>
              </a:rPr>
              <a:t>th</a:t>
            </a:r>
            <a:r>
              <a:rPr lang="en-GB" sz="1200" b="1">
                <a:latin typeface="Calibri"/>
                <a:cs typeface="Segoe UI"/>
              </a:rPr>
              <a:t> December – Tuesday 2</a:t>
            </a:r>
            <a:r>
              <a:rPr lang="en-GB" sz="1200" b="1" baseline="30000">
                <a:latin typeface="Calibri"/>
                <a:cs typeface="Segoe UI"/>
              </a:rPr>
              <a:t>nd</a:t>
            </a:r>
            <a:r>
              <a:rPr lang="en-GB" sz="1200" b="1">
                <a:latin typeface="Calibri"/>
                <a:cs typeface="Segoe UI"/>
              </a:rPr>
              <a:t> January)</a:t>
            </a:r>
            <a:endParaRPr lang="en-GB" sz="1200">
              <a:latin typeface="Calibri"/>
              <a:cs typeface="Segoe UI"/>
            </a:endParaRPr>
          </a:p>
          <a:p>
            <a:r>
              <a:rPr lang="en-GB" sz="1200">
                <a:latin typeface="Calibri"/>
                <a:cs typeface="Segoe UI"/>
              </a:rPr>
              <a:t>(*INSET: Monday 18</a:t>
            </a:r>
            <a:r>
              <a:rPr lang="en-GB" sz="1200" baseline="30000">
                <a:latin typeface="Calibri"/>
                <a:cs typeface="Segoe UI"/>
              </a:rPr>
              <a:t>th</a:t>
            </a:r>
            <a:r>
              <a:rPr lang="en-GB" sz="1200">
                <a:latin typeface="Calibri"/>
                <a:cs typeface="Segoe UI"/>
              </a:rPr>
              <a:t> December)</a:t>
            </a:r>
            <a:endParaRPr lang="en-GB" sz="1200">
              <a:latin typeface="Calibri"/>
              <a:cs typeface="Calibri"/>
            </a:endParaRPr>
          </a:p>
          <a:p>
            <a:endParaRPr lang="en-GB" sz="1200" b="1">
              <a:highlight>
                <a:srgbClr val="FFFF00"/>
              </a:highlight>
              <a:cs typeface="Calibri"/>
            </a:endParaRPr>
          </a:p>
          <a:p>
            <a:endParaRPr lang="en-GB" sz="1200"/>
          </a:p>
          <a:p>
            <a:r>
              <a:rPr lang="en-GB" sz="1200" b="1" u="sng">
                <a:solidFill>
                  <a:srgbClr val="FF0000"/>
                </a:solidFill>
              </a:rPr>
              <a:t>Spring Term 2024</a:t>
            </a:r>
            <a:endParaRPr lang="en-GB" sz="1200">
              <a:solidFill>
                <a:srgbClr val="FF0000"/>
              </a:solidFill>
            </a:endParaRPr>
          </a:p>
          <a:p>
            <a:endParaRPr lang="en-GB" sz="1200"/>
          </a:p>
          <a:p>
            <a:r>
              <a:rPr lang="en-GB" sz="1200" b="1">
                <a:latin typeface="Calibri"/>
                <a:cs typeface="Segoe UI"/>
              </a:rPr>
              <a:t>Open on the morning of:                                 Close at end of afternoon on:</a:t>
            </a:r>
            <a:endParaRPr lang="en-GB" sz="1200">
              <a:latin typeface="Calibri"/>
              <a:cs typeface="Segoe UI"/>
            </a:endParaRPr>
          </a:p>
          <a:p>
            <a:r>
              <a:rPr lang="en-GB" sz="1200">
                <a:latin typeface="Calibri"/>
                <a:cs typeface="Segoe UI"/>
              </a:rPr>
              <a:t>Thursday 4</a:t>
            </a:r>
            <a:r>
              <a:rPr lang="en-GB" sz="1200" baseline="30000">
                <a:latin typeface="Calibri"/>
                <a:cs typeface="Segoe UI"/>
              </a:rPr>
              <a:t>th</a:t>
            </a:r>
            <a:r>
              <a:rPr lang="en-GB" sz="1200">
                <a:latin typeface="Calibri"/>
                <a:cs typeface="Segoe UI"/>
              </a:rPr>
              <a:t> January                                          Friday 9</a:t>
            </a:r>
            <a:r>
              <a:rPr lang="en-GB" sz="1200" baseline="30000">
                <a:latin typeface="Calibri"/>
                <a:cs typeface="Segoe UI"/>
              </a:rPr>
              <a:t>th</a:t>
            </a:r>
            <a:r>
              <a:rPr lang="en-GB" sz="1200">
                <a:latin typeface="Calibri"/>
                <a:cs typeface="Segoe UI"/>
              </a:rPr>
              <a:t> February </a:t>
            </a:r>
          </a:p>
          <a:p>
            <a:r>
              <a:rPr lang="en-GB" sz="1200">
                <a:latin typeface="Calibri"/>
                <a:cs typeface="Segoe UI"/>
              </a:rPr>
              <a:t>(*INSET: Wednesday 3</a:t>
            </a:r>
            <a:r>
              <a:rPr lang="en-GB" sz="1200" baseline="30000">
                <a:latin typeface="Calibri"/>
                <a:cs typeface="Segoe UI"/>
              </a:rPr>
              <a:t>rd</a:t>
            </a:r>
            <a:r>
              <a:rPr lang="en-GB" sz="1200">
                <a:latin typeface="Calibri"/>
                <a:cs typeface="Segoe UI"/>
              </a:rPr>
              <a:t> January)</a:t>
            </a:r>
          </a:p>
          <a:p>
            <a:endParaRPr lang="en-GB" sz="1200">
              <a:cs typeface="Calibri"/>
            </a:endParaRPr>
          </a:p>
          <a:p>
            <a:r>
              <a:rPr lang="en-GB" sz="1200" b="1">
                <a:latin typeface="Calibri"/>
                <a:cs typeface="Segoe UI"/>
              </a:rPr>
              <a:t>(Half Term – Monday 12</a:t>
            </a:r>
            <a:r>
              <a:rPr lang="en-GB" sz="1200" b="1" baseline="30000">
                <a:latin typeface="Calibri"/>
                <a:cs typeface="Segoe UI"/>
              </a:rPr>
              <a:t>th</a:t>
            </a:r>
            <a:r>
              <a:rPr lang="en-GB" sz="1200" b="1">
                <a:latin typeface="Calibri"/>
                <a:cs typeface="Segoe UI"/>
              </a:rPr>
              <a:t> February – Friday 16</a:t>
            </a:r>
            <a:r>
              <a:rPr lang="en-GB" sz="1200" b="1" baseline="30000">
                <a:latin typeface="Calibri"/>
                <a:cs typeface="Segoe UI"/>
              </a:rPr>
              <a:t>th</a:t>
            </a:r>
            <a:r>
              <a:rPr lang="en-GB" sz="1200" b="1">
                <a:latin typeface="Calibri"/>
                <a:cs typeface="Segoe UI"/>
              </a:rPr>
              <a:t> February)</a:t>
            </a:r>
            <a:endParaRPr lang="en-GB" sz="1200">
              <a:latin typeface="Calibri"/>
              <a:cs typeface="Segoe UI"/>
            </a:endParaRPr>
          </a:p>
          <a:p>
            <a:endParaRPr lang="en-GB" sz="1200">
              <a:cs typeface="Calibri"/>
            </a:endParaRPr>
          </a:p>
          <a:p>
            <a:r>
              <a:rPr lang="en-GB" sz="1200">
                <a:latin typeface="Calibri"/>
                <a:cs typeface="Segoe UI"/>
              </a:rPr>
              <a:t>Monday 19</a:t>
            </a:r>
            <a:r>
              <a:rPr lang="en-GB" sz="1200" baseline="30000">
                <a:latin typeface="Calibri"/>
                <a:cs typeface="Segoe UI"/>
              </a:rPr>
              <a:t>th</a:t>
            </a:r>
            <a:r>
              <a:rPr lang="en-GB" sz="1200">
                <a:latin typeface="Calibri"/>
                <a:cs typeface="Segoe UI"/>
              </a:rPr>
              <a:t> February                                        Thursday 28</a:t>
            </a:r>
            <a:r>
              <a:rPr lang="en-GB" sz="1200" baseline="30000">
                <a:latin typeface="Calibri"/>
                <a:cs typeface="Segoe UI"/>
              </a:rPr>
              <a:t>th</a:t>
            </a:r>
            <a:r>
              <a:rPr lang="en-GB" sz="1200">
                <a:latin typeface="Calibri"/>
                <a:cs typeface="Segoe UI"/>
              </a:rPr>
              <a:t> March </a:t>
            </a:r>
            <a:endParaRPr lang="en-GB" sz="1200">
              <a:cs typeface="Calibri"/>
            </a:endParaRPr>
          </a:p>
          <a:p>
            <a:endParaRPr lang="en-GB" sz="1200">
              <a:cs typeface="Calibri"/>
            </a:endParaRPr>
          </a:p>
          <a:p>
            <a:r>
              <a:rPr lang="en-GB" sz="1200" b="1">
                <a:latin typeface="Calibri"/>
                <a:cs typeface="Segoe UI"/>
              </a:rPr>
              <a:t>(Easter – Friday 29</a:t>
            </a:r>
            <a:r>
              <a:rPr lang="en-GB" sz="1200" b="1" baseline="30000">
                <a:latin typeface="Calibri"/>
                <a:cs typeface="Segoe UI"/>
              </a:rPr>
              <a:t>th</a:t>
            </a:r>
            <a:r>
              <a:rPr lang="en-GB" sz="1200" b="1">
                <a:latin typeface="Calibri"/>
                <a:cs typeface="Segoe UI"/>
              </a:rPr>
              <a:t> March – Friday 12</a:t>
            </a:r>
            <a:r>
              <a:rPr lang="en-GB" sz="1200" b="1" baseline="30000">
                <a:latin typeface="Calibri"/>
                <a:cs typeface="Segoe UI"/>
              </a:rPr>
              <a:t>th</a:t>
            </a:r>
            <a:r>
              <a:rPr lang="en-GB" sz="1200" b="1">
                <a:latin typeface="Calibri"/>
                <a:cs typeface="Segoe UI"/>
              </a:rPr>
              <a:t> April)</a:t>
            </a:r>
            <a:endParaRPr lang="en-GB" sz="1200">
              <a:latin typeface="Calibri"/>
              <a:cs typeface="Segoe UI"/>
            </a:endParaRPr>
          </a:p>
          <a:p>
            <a:endParaRPr lang="en-GB" sz="1200" b="1">
              <a:cs typeface="Calibri"/>
            </a:endParaRPr>
          </a:p>
          <a:p>
            <a:endParaRPr lang="en-GB" sz="1200"/>
          </a:p>
          <a:p>
            <a:r>
              <a:rPr lang="en-GB" sz="1200" b="1" u="sng">
                <a:solidFill>
                  <a:srgbClr val="FF0000"/>
                </a:solidFill>
              </a:rPr>
              <a:t>Summer Term 2024</a:t>
            </a:r>
            <a:endParaRPr lang="en-GB" sz="1200">
              <a:solidFill>
                <a:srgbClr val="FF0000"/>
              </a:solidFill>
            </a:endParaRPr>
          </a:p>
          <a:p>
            <a:endParaRPr lang="en-GB" sz="1200"/>
          </a:p>
          <a:p>
            <a:r>
              <a:rPr lang="en-GB" sz="1200" b="1">
                <a:latin typeface="Calibri"/>
                <a:cs typeface="Segoe UI"/>
              </a:rPr>
              <a:t>Open on the morning of:                                 Close at end of afternoon on:</a:t>
            </a:r>
            <a:endParaRPr lang="en-GB" sz="1200">
              <a:latin typeface="Calibri"/>
              <a:cs typeface="Segoe UI"/>
            </a:endParaRPr>
          </a:p>
          <a:p>
            <a:r>
              <a:rPr lang="en-GB" sz="1200">
                <a:latin typeface="Calibri"/>
                <a:cs typeface="Segoe UI"/>
              </a:rPr>
              <a:t>Monday 15</a:t>
            </a:r>
            <a:r>
              <a:rPr lang="en-GB" sz="1200" baseline="30000">
                <a:latin typeface="Calibri"/>
                <a:cs typeface="Segoe UI"/>
              </a:rPr>
              <a:t>th</a:t>
            </a:r>
            <a:r>
              <a:rPr lang="en-GB" sz="1200">
                <a:latin typeface="Calibri"/>
                <a:cs typeface="Segoe UI"/>
              </a:rPr>
              <a:t> April                                              Thursday 23</a:t>
            </a:r>
            <a:r>
              <a:rPr lang="en-GB" sz="1200" baseline="30000">
                <a:latin typeface="Calibri"/>
                <a:cs typeface="Segoe UI"/>
              </a:rPr>
              <a:t>rd</a:t>
            </a:r>
            <a:r>
              <a:rPr lang="en-GB" sz="1200">
                <a:latin typeface="Calibri"/>
                <a:cs typeface="Segoe UI"/>
              </a:rPr>
              <a:t> May</a:t>
            </a:r>
          </a:p>
          <a:p>
            <a:r>
              <a:rPr lang="en-GB" sz="1200">
                <a:latin typeface="Calibri"/>
                <a:cs typeface="Segoe UI"/>
              </a:rPr>
              <a:t>(*INSET: Friday 24</a:t>
            </a:r>
            <a:r>
              <a:rPr lang="en-GB" sz="1200" baseline="30000">
                <a:latin typeface="Calibri"/>
                <a:cs typeface="Segoe UI"/>
              </a:rPr>
              <a:t>th</a:t>
            </a:r>
            <a:r>
              <a:rPr lang="en-GB" sz="1200">
                <a:latin typeface="Calibri"/>
                <a:cs typeface="Segoe UI"/>
              </a:rPr>
              <a:t> May)</a:t>
            </a:r>
          </a:p>
          <a:p>
            <a:endParaRPr lang="en-GB" sz="1200">
              <a:cs typeface="Calibri"/>
            </a:endParaRPr>
          </a:p>
          <a:p>
            <a:r>
              <a:rPr lang="en-GB" sz="1200" b="1">
                <a:latin typeface="Calibri"/>
                <a:cs typeface="Segoe UI"/>
              </a:rPr>
              <a:t>(Half Term – Monday 27</a:t>
            </a:r>
            <a:r>
              <a:rPr lang="en-GB" sz="1200" b="1" baseline="30000">
                <a:latin typeface="Calibri"/>
                <a:cs typeface="Segoe UI"/>
              </a:rPr>
              <a:t>th</a:t>
            </a:r>
            <a:r>
              <a:rPr lang="en-GB" sz="1200" b="1">
                <a:latin typeface="Calibri"/>
                <a:cs typeface="Segoe UI"/>
              </a:rPr>
              <a:t> May – Friday 31</a:t>
            </a:r>
            <a:r>
              <a:rPr lang="en-GB" sz="1200" b="1" baseline="30000">
                <a:latin typeface="Calibri"/>
                <a:cs typeface="Segoe UI"/>
              </a:rPr>
              <a:t>st</a:t>
            </a:r>
            <a:r>
              <a:rPr lang="en-GB" sz="1200" b="1">
                <a:latin typeface="Calibri"/>
                <a:cs typeface="Segoe UI"/>
              </a:rPr>
              <a:t> May)</a:t>
            </a:r>
            <a:endParaRPr lang="en-GB" sz="1200">
              <a:latin typeface="Calibri"/>
              <a:cs typeface="Segoe UI"/>
            </a:endParaRPr>
          </a:p>
          <a:p>
            <a:endParaRPr lang="en-GB" sz="1200">
              <a:cs typeface="Calibri"/>
            </a:endParaRPr>
          </a:p>
          <a:p>
            <a:r>
              <a:rPr lang="en-GB" sz="1200">
                <a:latin typeface="Calibri"/>
                <a:cs typeface="Segoe UI"/>
              </a:rPr>
              <a:t>Monday 3</a:t>
            </a:r>
            <a:r>
              <a:rPr lang="en-GB" sz="1200" baseline="30000">
                <a:latin typeface="Calibri"/>
                <a:cs typeface="Segoe UI"/>
              </a:rPr>
              <a:t>rd</a:t>
            </a:r>
            <a:r>
              <a:rPr lang="en-GB" sz="1200">
                <a:latin typeface="Calibri"/>
                <a:cs typeface="Segoe UI"/>
              </a:rPr>
              <a:t> June                                                Friday 19</a:t>
            </a:r>
            <a:r>
              <a:rPr lang="en-GB" sz="1200" baseline="30000">
                <a:latin typeface="Calibri"/>
                <a:cs typeface="Segoe UI"/>
              </a:rPr>
              <a:t>th</a:t>
            </a:r>
            <a:r>
              <a:rPr lang="en-GB" sz="1200">
                <a:latin typeface="Calibri"/>
                <a:cs typeface="Segoe UI"/>
              </a:rPr>
              <a:t> July</a:t>
            </a:r>
          </a:p>
          <a:p>
            <a:r>
              <a:rPr lang="en-GB" sz="1200">
                <a:latin typeface="Calibri"/>
                <a:cs typeface="Segoe UI"/>
              </a:rPr>
              <a:t>(*INSET: Monday 22</a:t>
            </a:r>
            <a:r>
              <a:rPr lang="en-GB" sz="1200" baseline="30000">
                <a:latin typeface="Calibri"/>
                <a:cs typeface="Segoe UI"/>
              </a:rPr>
              <a:t>nd</a:t>
            </a:r>
            <a:r>
              <a:rPr lang="en-GB" sz="1200">
                <a:latin typeface="Calibri"/>
                <a:cs typeface="Segoe UI"/>
              </a:rPr>
              <a:t> July, Tuesday 23</a:t>
            </a:r>
            <a:r>
              <a:rPr lang="en-GB" sz="1200" baseline="30000">
                <a:latin typeface="Calibri"/>
                <a:cs typeface="Segoe UI"/>
              </a:rPr>
              <a:t>rd</a:t>
            </a:r>
            <a:r>
              <a:rPr lang="en-GB" sz="1200">
                <a:latin typeface="Calibri"/>
                <a:cs typeface="Segoe UI"/>
              </a:rPr>
              <a:t> July)</a:t>
            </a:r>
          </a:p>
          <a:p>
            <a:endParaRPr lang="en-GB" sz="1200">
              <a:cs typeface="Calibri"/>
            </a:endParaRPr>
          </a:p>
          <a:p>
            <a:endParaRPr lang="en-GB" sz="1200">
              <a:cs typeface="Calibri"/>
            </a:endParaRPr>
          </a:p>
          <a:p>
            <a:r>
              <a:rPr lang="en-GB" sz="1200" b="1">
                <a:latin typeface="Calibri"/>
                <a:cs typeface="Segoe UI"/>
              </a:rPr>
              <a:t>Early May Bank Holiday: Monday 6</a:t>
            </a:r>
            <a:r>
              <a:rPr lang="en-GB" sz="1200" b="1" baseline="30000">
                <a:latin typeface="Calibri"/>
                <a:cs typeface="Segoe UI"/>
              </a:rPr>
              <a:t>th</a:t>
            </a:r>
            <a:r>
              <a:rPr lang="en-GB" sz="1200" b="1">
                <a:latin typeface="Calibri"/>
                <a:cs typeface="Segoe UI"/>
              </a:rPr>
              <a:t> May </a:t>
            </a:r>
            <a:endParaRPr lang="en-GB" sz="1200">
              <a:latin typeface="Calibri"/>
              <a:cs typeface="Segoe UI"/>
            </a:endParaRPr>
          </a:p>
          <a:p>
            <a:endParaRPr lang="en-GB" sz="1200">
              <a:cs typeface="Calibri"/>
            </a:endParaRPr>
          </a:p>
          <a:p>
            <a:r>
              <a:rPr lang="en-GB" sz="1200">
                <a:latin typeface="Calibri"/>
                <a:cs typeface="Segoe UI"/>
              </a:rPr>
              <a:t>* Inset days are for the staff only.</a:t>
            </a:r>
          </a:p>
          <a:p>
            <a:endParaRPr lang="en-GB" sz="1200">
              <a:cs typeface="Calibri"/>
            </a:endParaRPr>
          </a:p>
          <a:p>
            <a:r>
              <a:rPr lang="en-GB" sz="1200">
                <a:latin typeface="Calibri"/>
                <a:cs typeface="Segoe UI"/>
              </a:rPr>
              <a:t>Whether term is starting or ending, the school start and finish times are the same.     </a:t>
            </a:r>
            <a:endParaRPr lang="en-GB" sz="1200">
              <a:cs typeface="Calibri"/>
            </a:endParaRPr>
          </a:p>
          <a:p>
            <a:endParaRPr lang="en-GB" sz="1200" b="1">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165968"/>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YEAR 4 INFORMATION</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sp>
        <p:nvSpPr>
          <p:cNvPr id="11" name="Rectangle 1"/>
          <p:cNvSpPr>
            <a:spLocks noChangeArrowheads="1"/>
          </p:cNvSpPr>
          <p:nvPr/>
        </p:nvSpPr>
        <p:spPr bwMode="auto">
          <a:xfrm>
            <a:off x="332656" y="1126581"/>
            <a:ext cx="626469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Year </a:t>
            </a:r>
            <a:r>
              <a:rPr lang="en-GB" sz="1200" dirty="0">
                <a:solidFill>
                  <a:srgbClr val="000000"/>
                </a:solidFill>
                <a:latin typeface="Segoe UI Light" panose="020B0502040204020203" pitchFamily="34" charset="0"/>
                <a:ea typeface="Arial Unicode MS"/>
                <a:cs typeface="Segoe UI Light" panose="020B0502040204020203" pitchFamily="34" charset="0"/>
              </a:rPr>
              <a:t>5</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is part of Key Stage 2 (KS2) which consists of Years 3 to 6.</a:t>
            </a:r>
            <a:r>
              <a:rPr lang="en-GB" sz="1200" dirty="0">
                <a:solidFill>
                  <a:srgbClr val="000000"/>
                </a:solidFill>
                <a:latin typeface="Segoe UI Light" panose="020B0502040204020203" pitchFamily="34" charset="0"/>
                <a:ea typeface="Arial Unicode MS"/>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We will often abbreviate Year </a:t>
            </a:r>
            <a:r>
              <a:rPr lang="en-GB" sz="1200" dirty="0">
                <a:solidFill>
                  <a:srgbClr val="000000"/>
                </a:solidFill>
                <a:latin typeface="Segoe UI Light" panose="020B0502040204020203" pitchFamily="34" charset="0"/>
                <a:ea typeface="Arial Unicode MS"/>
                <a:cs typeface="Segoe UI Light" panose="020B0502040204020203" pitchFamily="34" charset="0"/>
              </a:rPr>
              <a:t>5</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to Y5 or use the class name e.g. </a:t>
            </a:r>
            <a:r>
              <a:rPr lang="en-GB" sz="1200" dirty="0">
                <a:solidFill>
                  <a:srgbClr val="000000"/>
                </a:solidFill>
                <a:latin typeface="Segoe UI Light" panose="020B0502040204020203" pitchFamily="34" charset="0"/>
                <a:ea typeface="Arial Unicode MS"/>
                <a:cs typeface="Segoe UI Light" panose="020B0502040204020203" pitchFamily="34" charset="0"/>
              </a:rPr>
              <a:t>5K (Mrs </a:t>
            </a:r>
            <a:r>
              <a:rPr lang="en-GB" sz="1200" dirty="0" err="1">
                <a:solidFill>
                  <a:srgbClr val="000000"/>
                </a:solidFill>
                <a:latin typeface="Segoe UI Light" panose="020B0502040204020203" pitchFamily="34" charset="0"/>
                <a:ea typeface="Arial Unicode MS"/>
                <a:cs typeface="Segoe UI Light" panose="020B0502040204020203" pitchFamily="34" charset="0"/>
              </a:rPr>
              <a:t>Kapica</a:t>
            </a:r>
            <a:r>
              <a:rPr kumimoji="0" lang="en-GB" sz="1200" b="0" i="0" u="none" strike="noStrike" cap="none" normalizeH="0" dirty="0" err="1">
                <a:ln>
                  <a:noFill/>
                </a:ln>
                <a:solidFill>
                  <a:srgbClr val="000000"/>
                </a:solidFill>
                <a:effectLst/>
                <a:latin typeface="Segoe UI Light" panose="020B0502040204020203" pitchFamily="34" charset="0"/>
                <a:ea typeface="Arial Unicode MS"/>
                <a:cs typeface="Segoe UI Light" panose="020B0502040204020203" pitchFamily="34" charset="0"/>
              </a:rPr>
              <a:t>’s</a:t>
            </a:r>
            <a:r>
              <a:rPr kumimoji="0" lang="en-GB" sz="1200" b="0" i="0" u="none" strike="noStrike" cap="none" normalizeH="0" dirty="0">
                <a:ln>
                  <a:noFill/>
                </a:ln>
                <a:solidFill>
                  <a:srgbClr val="000000"/>
                </a:solidFill>
                <a:effectLst/>
                <a:latin typeface="Segoe UI Light" panose="020B0502040204020203" pitchFamily="34" charset="0"/>
                <a:ea typeface="Arial Unicode MS"/>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class).</a:t>
            </a:r>
            <a:r>
              <a:rPr lang="en-GB" sz="1200" dirty="0">
                <a:solidFill>
                  <a:srgbClr val="000000"/>
                </a:solidFill>
                <a:latin typeface="Segoe UI Light" panose="020B0502040204020203" pitchFamily="34" charset="0"/>
                <a:ea typeface="Arial Unicode MS"/>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a:t>
            </a:r>
            <a:r>
              <a:rPr kumimoji="0" lang="en-GB" sz="1200" b="0" i="0" u="none" strike="noStrike" cap="none" normalizeH="0" baseline="0" dirty="0">
                <a:ln>
                  <a:noFill/>
                </a:ln>
                <a:effectLst/>
                <a:latin typeface="Segoe UI Light" panose="020B0502040204020203" pitchFamily="34" charset="0"/>
                <a:ea typeface="Arial Unicode MS"/>
                <a:cs typeface="Segoe UI Light" panose="020B0502040204020203" pitchFamily="34" charset="0"/>
              </a:rPr>
              <a:t>The Phase Leader is </a:t>
            </a:r>
            <a:r>
              <a:rPr kumimoji="0" lang="en-GB" sz="1200" b="0" i="0" u="none" strike="noStrike" cap="none" normalizeH="0" dirty="0">
                <a:ln>
                  <a:noFill/>
                </a:ln>
                <a:effectLst/>
                <a:latin typeface="Segoe UI Light" panose="020B0502040204020203" pitchFamily="34" charset="0"/>
                <a:ea typeface="Arial Unicode MS"/>
                <a:cs typeface="Segoe UI Light" panose="020B0502040204020203" pitchFamily="34" charset="0"/>
              </a:rPr>
              <a:t>Mrs Joyce.</a:t>
            </a:r>
            <a:r>
              <a:rPr lang="en-GB" sz="1200" dirty="0">
                <a:latin typeface="Segoe UI Light" panose="020B0502040204020203" pitchFamily="34" charset="0"/>
                <a:ea typeface="Arial Unicode MS"/>
                <a:cs typeface="Segoe UI Light" panose="020B0502040204020203" pitchFamily="34" charset="0"/>
              </a:rPr>
              <a:t>  </a:t>
            </a:r>
            <a:endParaRPr lang="en-GB" sz="1200" dirty="0">
              <a:latin typeface="Segoe UI Light" panose="020B0502040204020203" pitchFamily="34" charset="0"/>
              <a:ea typeface="Arial Unicode MS" pitchFamily="34" charset="-128"/>
              <a:cs typeface="Segoe UI Light" panose="020B05020402040202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KS2 timings</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8.4</a:t>
            </a:r>
            <a:r>
              <a:rPr lang="en-GB" sz="1200" dirty="0">
                <a:solidFill>
                  <a:srgbClr val="000000"/>
                </a:solidFill>
                <a:latin typeface="Trebuchet MS" pitchFamily="34" charset="0"/>
                <a:ea typeface="Arial Unicode MS" pitchFamily="34" charset="-128"/>
                <a:cs typeface="Times New Roman" pitchFamily="18" charset="0"/>
              </a:rPr>
              <a:t>0</a:t>
            </a: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am  		Morning </a:t>
            </a:r>
            <a:r>
              <a:rPr lang="en-GB" sz="1200" dirty="0">
                <a:solidFill>
                  <a:srgbClr val="000000"/>
                </a:solidFill>
                <a:latin typeface="Trebuchet MS" pitchFamily="34" charset="0"/>
                <a:ea typeface="Arial Unicode MS" pitchFamily="34" charset="-128"/>
                <a:cs typeface="Times New Roman" pitchFamily="18" charset="0"/>
              </a:rPr>
              <a:t>R</a:t>
            </a: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egistration and Guided Reading</a:t>
            </a:r>
          </a:p>
          <a:p>
            <a:pPr eaLnBrk="0" fontAlgn="base" hangingPunct="0">
              <a:spcBef>
                <a:spcPct val="0"/>
              </a:spcBef>
              <a:spcAft>
                <a:spcPct val="0"/>
              </a:spcAft>
            </a:pPr>
            <a:r>
              <a:rPr lang="en-GB" sz="1200" dirty="0">
                <a:solidFill>
                  <a:srgbClr val="000000"/>
                </a:solidFill>
                <a:latin typeface="Trebuchet MS" pitchFamily="34" charset="0"/>
                <a:ea typeface="Arial Unicode MS" pitchFamily="34" charset="-128"/>
                <a:cs typeface="Times New Roman" pitchFamily="18" charset="0"/>
              </a:rPr>
              <a:t>                    9.20 am                            Lesson 1</a:t>
            </a: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10.20 am	                    </a:t>
            </a:r>
            <a:r>
              <a:rPr lang="en-GB" sz="1200" dirty="0">
                <a:solidFill>
                  <a:srgbClr val="000000"/>
                </a:solidFill>
                <a:latin typeface="Trebuchet MS" pitchFamily="34" charset="0"/>
                <a:ea typeface="Arial Unicode MS" pitchFamily="34" charset="-128"/>
                <a:cs typeface="Times New Roman" pitchFamily="18" charset="0"/>
              </a:rPr>
              <a:t>Morning break</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10:40 am	  	</a:t>
            </a:r>
            <a:r>
              <a:rPr lang="en-GB" sz="1200" dirty="0">
                <a:solidFill>
                  <a:srgbClr val="000000"/>
                </a:solidFill>
                <a:latin typeface="Trebuchet MS" pitchFamily="34" charset="0"/>
                <a:ea typeface="Arial Unicode MS" pitchFamily="34" charset="-128"/>
                <a:cs typeface="Times New Roman" pitchFamily="18" charset="0"/>
              </a:rPr>
              <a:t>L</a:t>
            </a: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esson 2</a:t>
            </a: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Trebuchet MS" pitchFamily="34" charset="0"/>
                <a:ea typeface="Arial Unicode MS" pitchFamily="34" charset="-128"/>
                <a:cs typeface="Times New Roman" pitchFamily="18" charset="0"/>
              </a:rPr>
              <a:t>	11:40 am		Fit in 10</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11:50 am	 	Morning lesson</a:t>
            </a:r>
            <a:r>
              <a:rPr kumimoji="0" lang="en-GB" sz="1200" b="0" i="0" u="none" strike="noStrike" cap="none" normalizeH="0" dirty="0">
                <a:ln>
                  <a:noFill/>
                </a:ln>
                <a:solidFill>
                  <a:srgbClr val="000000"/>
                </a:solidFill>
                <a:effectLst/>
                <a:latin typeface="Trebuchet MS" pitchFamily="34" charset="0"/>
                <a:ea typeface="Arial Unicode MS" pitchFamily="34" charset="-128"/>
                <a:cs typeface="Times New Roman" pitchFamily="18" charset="0"/>
              </a:rPr>
              <a:t> 3</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12.45 pm     		Lunch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1.30 pm		Afternoon registration + Afternoon lessons</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3.15 pm		Home time</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Trebuchet MS"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Trebuchet MS" pitchFamily="34" charset="0"/>
                <a:ea typeface="Arial Unicode MS" pitchFamily="34" charset="-128"/>
                <a:cs typeface="Times New Roman" pitchFamily="18" charset="0"/>
              </a:rPr>
              <a:t>Assemblies will be held every day; timings vary throughout the week.</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PE Days: Outdoor Wednesday (in PE kit)</a:t>
            </a: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Segoe UI Light" panose="020B0502040204020203" pitchFamily="34" charset="0"/>
                <a:ea typeface="Arial Unicode MS"/>
                <a:cs typeface="Segoe UI Light" panose="020B0502040204020203" pitchFamily="34" charset="0"/>
              </a:rPr>
              <a:t>             </a:t>
            </a:r>
            <a:r>
              <a:rPr kumimoji="0" lang="en-GB" sz="1200" b="0" i="0" u="none" strike="noStrike" cap="none" normalizeH="0" baseline="0" dirty="0">
                <a:ln>
                  <a:noFill/>
                </a:ln>
                <a:effectLst/>
                <a:latin typeface="Segoe UI Light" panose="020B0502040204020203" pitchFamily="34" charset="0"/>
                <a:ea typeface="Arial Unicode MS"/>
                <a:cs typeface="Segoe UI Light" panose="020B0502040204020203" pitchFamily="34" charset="0"/>
              </a:rPr>
              <a:t> Outdoor </a:t>
            </a:r>
            <a:r>
              <a:rPr lang="en-GB" sz="1200" dirty="0">
                <a:latin typeface="Segoe UI Light" panose="020B0502040204020203" pitchFamily="34" charset="0"/>
                <a:ea typeface="Arial Unicode MS"/>
                <a:cs typeface="Segoe UI Light" panose="020B0502040204020203" pitchFamily="34" charset="0"/>
              </a:rPr>
              <a:t>Thursday</a:t>
            </a:r>
            <a:r>
              <a:rPr kumimoji="0" lang="en-GB" sz="1200" b="0" i="0" u="none" strike="noStrike" cap="none" normalizeH="0" baseline="0" dirty="0">
                <a:ln>
                  <a:noFill/>
                </a:ln>
                <a:effectLst/>
                <a:latin typeface="Segoe UI Light" panose="020B0502040204020203" pitchFamily="34" charset="0"/>
                <a:ea typeface="Arial Unicode MS"/>
                <a:cs typeface="Segoe UI Light" panose="020B0502040204020203" pitchFamily="34" charset="0"/>
              </a:rPr>
              <a:t> (in PE kit)</a:t>
            </a:r>
            <a:endParaRPr lang="en-GB" sz="1200" dirty="0">
              <a:latin typeface="Segoe UI Light" panose="020B0502040204020203" pitchFamily="34" charset="0"/>
              <a:ea typeface="Arial Unicode MS"/>
              <a:cs typeface="Segoe UI Light" panose="020B0502040204020203" pitchFamily="34" charset="0"/>
            </a:endParaRPr>
          </a:p>
          <a:p>
            <a:pPr eaLnBrk="0" fontAlgn="base" hangingPunct="0">
              <a:spcBef>
                <a:spcPct val="0"/>
              </a:spcBef>
              <a:spcAft>
                <a:spcPct val="0"/>
              </a:spcAft>
            </a:pPr>
            <a:r>
              <a:rPr lang="en-GB" sz="1200" dirty="0">
                <a:solidFill>
                  <a:srgbClr val="000000"/>
                </a:solidFill>
                <a:latin typeface="Segoe UI Light" panose="020B0502040204020203" pitchFamily="34" charset="0"/>
                <a:ea typeface="Arial Unicode MS"/>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a:t>
            </a:r>
            <a:r>
              <a:rPr kumimoji="0" lang="en-GB" sz="1200" b="0" i="0" u="none" strike="noStrike" cap="none" normalizeH="0" baseline="0" dirty="0">
                <a:ln>
                  <a:noFill/>
                </a:ln>
                <a:effectLst/>
                <a:latin typeface="Segoe UI Light" panose="020B0502040204020203" pitchFamily="34" charset="0"/>
                <a:ea typeface="Arial Unicode MS"/>
                <a:cs typeface="Segoe UI Light" panose="020B0502040204020203" pitchFamily="34" charset="0"/>
              </a:rPr>
              <a:t>Indoor </a:t>
            </a:r>
            <a:r>
              <a:rPr lang="en-GB" sz="1200" dirty="0">
                <a:latin typeface="Segoe UI Light" panose="020B0502040204020203" pitchFamily="34" charset="0"/>
                <a:ea typeface="Arial Unicode MS"/>
                <a:cs typeface="Segoe UI Light" panose="020B0502040204020203" pitchFamily="34" charset="0"/>
              </a:rPr>
              <a:t>Friday (in school uniform)</a:t>
            </a:r>
          </a:p>
          <a:p>
            <a:pPr eaLnBrk="0" fontAlgn="base" hangingPunct="0">
              <a:spcBef>
                <a:spcPct val="0"/>
              </a:spcBef>
              <a:spcAft>
                <a:spcPct val="0"/>
              </a:spcAft>
            </a:pPr>
            <a:endParaRPr lang="en-GB" sz="1200" dirty="0">
              <a:latin typeface="Segoe UI Light" panose="020B0502040204020203" pitchFamily="34" charset="0"/>
              <a:ea typeface="Arial Unicode MS"/>
              <a:cs typeface="Segoe UI Light" panose="020B0502040204020203" pitchFamily="34" charset="0"/>
            </a:endParaRPr>
          </a:p>
        </p:txBody>
      </p:sp>
      <p:sp>
        <p:nvSpPr>
          <p:cNvPr id="14" name="Rectangle 2"/>
          <p:cNvSpPr>
            <a:spLocks noChangeArrowheads="1"/>
          </p:cNvSpPr>
          <p:nvPr/>
        </p:nvSpPr>
        <p:spPr bwMode="auto">
          <a:xfrm>
            <a:off x="155575" y="5312165"/>
            <a:ext cx="6453336"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A Message from Year </a:t>
            </a:r>
            <a:r>
              <a:rPr lang="en-GB" sz="1200" b="1" dirty="0">
                <a:solidFill>
                  <a:srgbClr val="000000"/>
                </a:solidFill>
                <a:latin typeface="Segoe UI Light" panose="020B0502040204020203" pitchFamily="34" charset="0"/>
                <a:ea typeface="Arial Unicode MS" pitchFamily="34" charset="-128"/>
                <a:cs typeface="Segoe UI Light" panose="020B0502040204020203" pitchFamily="34" charset="0"/>
              </a:rPr>
              <a:t>5</a:t>
            </a:r>
            <a:endParaRPr kumimoji="0" lang="en-GB" sz="1200" b="1"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t>Welcome! We hope that you find the information in this pack useful. If you have any questions after reading this Parent Pack or would like to talk to us about the year ahead, please do let us know so that we can arrange a time to meet with you.</a:t>
            </a: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a:latin typeface="Segoe UI Light" panose="020B0502040204020203" pitchFamily="34" charset="0"/>
              <a:ea typeface="Times New Roman" pitchFamily="18"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sz="1200" dirty="0">
                <a:latin typeface="Segoe UI Light" panose="020B0502040204020203" pitchFamily="34" charset="0"/>
                <a:ea typeface="Times New Roman" pitchFamily="18" charset="0"/>
                <a:cs typeface="Segoe UI Light" panose="020B0502040204020203" pitchFamily="34" charset="0"/>
              </a:rPr>
              <a:t>Some key things for Year 5 children:</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GB" sz="1200" dirty="0">
                <a:latin typeface="Segoe UI Light" panose="020B0502040204020203" pitchFamily="34" charset="0"/>
                <a:ea typeface="Times New Roman" pitchFamily="18" charset="0"/>
                <a:cs typeface="Segoe UI Light" panose="020B0502040204020203" pitchFamily="34" charset="0"/>
              </a:rPr>
              <a:t>Come prepared to every lesson with pencils, pens and any other stationery you will need.</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GB" sz="1200" dirty="0">
                <a:latin typeface="Segoe UI Light" panose="020B0502040204020203" pitchFamily="34" charset="0"/>
                <a:ea typeface="Times New Roman" pitchFamily="18" charset="0"/>
                <a:cs typeface="Segoe UI Light" panose="020B0502040204020203" pitchFamily="34" charset="0"/>
              </a:rPr>
              <a:t>You should have your reading record and homework diaries in school every day.</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GB" sz="1200" dirty="0">
                <a:latin typeface="Segoe UI Light" panose="020B0502040204020203" pitchFamily="34" charset="0"/>
                <a:ea typeface="Times New Roman" pitchFamily="18" charset="0"/>
                <a:cs typeface="Segoe UI Light" panose="020B0502040204020203" pitchFamily="34" charset="0"/>
              </a:rPr>
              <a:t>Please wear your PE kit to school on a Wednesday and Thursday.</a:t>
            </a:r>
          </a:p>
          <a:p>
            <a:pPr marL="0" marR="0" lvl="0" indent="0" algn="just"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endParaRPr>
          </a:p>
          <a:p>
            <a:endParaRPr lang="en-GB" sz="1200" dirty="0">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
        <p:nvSpPr>
          <p:cNvPr id="9"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YEAR 5 INFORMATION</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10" name="AutoShape 3"/>
          <p:cNvCxnSpPr>
            <a:cxnSpLocks noChangeShapeType="1"/>
          </p:cNvCxnSpPr>
          <p:nvPr/>
        </p:nvCxnSpPr>
        <p:spPr bwMode="auto">
          <a:xfrm flipH="1">
            <a:off x="1844824" y="811104"/>
            <a:ext cx="4838700" cy="0"/>
          </a:xfrm>
          <a:prstGeom prst="straightConnector1">
            <a:avLst/>
          </a:prstGeom>
          <a:noFill/>
          <a:ln w="76200">
            <a:solidFill>
              <a:srgbClr val="FF0000"/>
            </a:solidFill>
            <a:round/>
            <a:headEnd/>
            <a:tailEnd/>
          </a:ln>
        </p:spPr>
      </p:cxnSp>
      <p:graphicFrame>
        <p:nvGraphicFramePr>
          <p:cNvPr id="15" name="Table 14"/>
          <p:cNvGraphicFramePr>
            <a:graphicFrameLocks noGrp="1"/>
          </p:cNvGraphicFramePr>
          <p:nvPr>
            <p:extLst>
              <p:ext uri="{D42A27DB-BD31-4B8C-83A1-F6EECF244321}">
                <p14:modId xmlns:p14="http://schemas.microsoft.com/office/powerpoint/2010/main" val="2855022286"/>
              </p:ext>
            </p:extLst>
          </p:nvPr>
        </p:nvGraphicFramePr>
        <p:xfrm>
          <a:off x="1844823" y="7407787"/>
          <a:ext cx="4052393" cy="805263"/>
        </p:xfrm>
        <a:graphic>
          <a:graphicData uri="http://schemas.openxmlformats.org/drawingml/2006/table">
            <a:tbl>
              <a:tblPr/>
              <a:tblGrid>
                <a:gridCol w="2038203">
                  <a:extLst>
                    <a:ext uri="{9D8B030D-6E8A-4147-A177-3AD203B41FA5}">
                      <a16:colId xmlns:a16="http://schemas.microsoft.com/office/drawing/2014/main" val="20000"/>
                    </a:ext>
                  </a:extLst>
                </a:gridCol>
                <a:gridCol w="2014190">
                  <a:extLst>
                    <a:ext uri="{9D8B030D-6E8A-4147-A177-3AD203B41FA5}">
                      <a16:colId xmlns:a16="http://schemas.microsoft.com/office/drawing/2014/main" val="20001"/>
                    </a:ext>
                  </a:extLst>
                </a:gridCol>
              </a:tblGrid>
              <a:tr h="135758">
                <a:tc>
                  <a:txBody>
                    <a:bodyPr/>
                    <a:lstStyle/>
                    <a:p>
                      <a:pPr algn="ctr">
                        <a:spcAft>
                          <a:spcPts val="0"/>
                        </a:spcAft>
                      </a:pPr>
                      <a:endParaRPr lang="en-GB" sz="1050" b="1"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tc>
                  <a:txBody>
                    <a:bodyPr/>
                    <a:lstStyle/>
                    <a:p>
                      <a:pPr algn="ctr">
                        <a:spcAft>
                          <a:spcPts val="0"/>
                        </a:spcAft>
                      </a:pPr>
                      <a:r>
                        <a:rPr lang="en-GB" sz="1050" b="1" dirty="0">
                          <a:solidFill>
                            <a:schemeClr val="tx1"/>
                          </a:solidFill>
                          <a:latin typeface="Segoe UI Light" panose="020B0502040204020203" pitchFamily="34" charset="0"/>
                          <a:ea typeface="Times New Roman"/>
                          <a:cs typeface="Segoe UI Light" panose="020B0502040204020203" pitchFamily="34" charset="0"/>
                        </a:rPr>
                        <a:t>5PS Class Teachers </a:t>
                      </a:r>
                    </a:p>
                    <a:p>
                      <a:pPr algn="ctr">
                        <a:spcAft>
                          <a:spcPts val="0"/>
                        </a:spcAft>
                      </a:pPr>
                      <a:r>
                        <a:rPr lang="en-GB" sz="1050" b="1" dirty="0">
                          <a:solidFill>
                            <a:schemeClr val="tx1"/>
                          </a:solidFill>
                          <a:latin typeface="Segoe UI Light" panose="020B0502040204020203" pitchFamily="34" charset="0"/>
                          <a:ea typeface="Times New Roman"/>
                          <a:cs typeface="Segoe UI Light" panose="020B0502040204020203" pitchFamily="34" charset="0"/>
                        </a:rPr>
                        <a:t>Mrs Paveley and Mrs Springford</a:t>
                      </a:r>
                    </a:p>
                    <a:p>
                      <a:pPr algn="ctr">
                        <a:spcAft>
                          <a:spcPts val="0"/>
                        </a:spcAft>
                      </a:pPr>
                      <a:r>
                        <a:rPr lang="en-GB" sz="1050" b="1" dirty="0">
                          <a:solidFill>
                            <a:schemeClr val="tx1"/>
                          </a:solidFill>
                          <a:latin typeface="Segoe UI Light" panose="020B0502040204020203" pitchFamily="34" charset="0"/>
                          <a:ea typeface="Times New Roman"/>
                          <a:cs typeface="Segoe UI Light" panose="020B0502040204020203" pitchFamily="34" charset="0"/>
                        </a:rPr>
                        <a:t> </a:t>
                      </a:r>
                      <a:r>
                        <a:rPr lang="en-GB" sz="1050" dirty="0">
                          <a:solidFill>
                            <a:srgbClr val="00B0F0"/>
                          </a:solidFill>
                          <a:latin typeface="Segoe UI Light" panose="020B0502040204020203" pitchFamily="34" charset="0"/>
                          <a:ea typeface="Times New Roman"/>
                          <a:cs typeface="Segoe UI Light" panose="020B0502040204020203" pitchFamily="34" charset="0"/>
                        </a:rPr>
                        <a:t>   </a:t>
                      </a:r>
                      <a:endParaRPr lang="en-GB" dirty="0">
                        <a:latin typeface="Segoe UI Light" panose="020B0502040204020203" pitchFamily="34" charset="0"/>
                        <a:cs typeface="Segoe UI Light" panose="020B0502040204020203" pitchFamily="34" charset="0"/>
                      </a:endParaRPr>
                    </a:p>
                  </a:txBody>
                  <a:tcPr marL="54190" marR="54190" marT="0" marB="0">
                    <a:lnL>
                      <a:noFill/>
                    </a:lnL>
                    <a:lnR>
                      <a:noFill/>
                    </a:lnR>
                    <a:lnT>
                      <a:noFill/>
                    </a:lnT>
                    <a:lnB>
                      <a:noFill/>
                    </a:lnB>
                  </a:tcPr>
                </a:tc>
                <a:extLst>
                  <a:ext uri="{0D108BD9-81ED-4DB2-BD59-A6C34878D82A}">
                    <a16:rowId xmlns:a16="http://schemas.microsoft.com/office/drawing/2014/main" val="10000"/>
                  </a:ext>
                </a:extLst>
              </a:tr>
              <a:tr h="325203">
                <a:tc>
                  <a:txBody>
                    <a:bodyPr/>
                    <a:lstStyle/>
                    <a:p>
                      <a:pPr algn="ctr">
                        <a:spcAft>
                          <a:spcPts val="0"/>
                        </a:spcAft>
                      </a:pPr>
                      <a:endParaRPr lang="en-GB" sz="1050" b="1" baseline="0" dirty="0">
                        <a:latin typeface="Segoe UI Light" panose="020B0502040204020203" pitchFamily="34" charset="0"/>
                        <a:ea typeface="Times New Roman"/>
                        <a:cs typeface="Segoe UI Light" panose="020B0502040204020203" pitchFamily="34" charset="0"/>
                      </a:endParaRPr>
                    </a:p>
                    <a:p>
                      <a:pPr algn="ctr">
                        <a:spcAft>
                          <a:spcPts val="0"/>
                        </a:spcAft>
                      </a:pPr>
                      <a:r>
                        <a:rPr lang="en-GB" sz="1050" b="1" dirty="0">
                          <a:latin typeface="Segoe UI Light" panose="020B0502040204020203" pitchFamily="34" charset="0"/>
                          <a:ea typeface="Times New Roman"/>
                          <a:cs typeface="Segoe UI Light" panose="020B0502040204020203" pitchFamily="34" charset="0"/>
                        </a:rPr>
                        <a:t>                                                   </a:t>
                      </a:r>
                      <a:endParaRPr lang="en-GB" sz="105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tc>
                  <a:txBody>
                    <a:bodyPr/>
                    <a:lstStyle/>
                    <a:p>
                      <a:pPr algn="ctr">
                        <a:spcAft>
                          <a:spcPts val="0"/>
                        </a:spcAft>
                      </a:pPr>
                      <a:endParaRPr lang="en-GB" sz="1050" b="1" dirty="0">
                        <a:solidFill>
                          <a:schemeClr val="tx1"/>
                        </a:solidFill>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13314" name="AutoShape 2" descr="https://attachments.office.net/owa/h.slade@lentrise.bucks.sch.uk/service.svc/s/GetAttachmentThumbnail?id=AAMkADlkMGExZDBjLWRlNGMtNDZlZS04MDUyLTZhZGU2MGZlMzE4MQBGAAAAAACNsCwWbfv3QYPlaOjByGCSBwCSKof66Q%2FMTI8z4%2BBo3GKGAAAAAAENAADB8RWZhrxSTImVRmVTm%2FfzAAI0EThYAAABEgAQAJdNIC305D9DluodDJejVyk%3D&amp;thumbnailType=2&amp;owa=outlook.office.com&amp;scriptVer=2019062302.04&amp;X-OWA-CANARY=3nlIiWxflkKY38kONOG9nGCkrb8l_tYYiaeEQUbXaLRGyWjcDAdshYG2bqdwB4N_Vhu9_wTjPCw.&amp;token=eyJhbGciOiJSUzI1NiIsImtpZCI6IjA2MDBGOUY2NzQ2MjA3MzdFNzM0MDRFMjg3QzQ1QTgxOENCN0NFQjgiLCJ4NXQiOiJCZ0Q1OW5SaUJ6Zm5OQVRpaDhSYWdZeTN6cmciLCJ0eXAiOiJKV1QifQ.eyJ2ZXIiOiJFeGNoYW5nZS5DYWxsYmFjay5WMSIsImFwcGN0eHNlbmRlciI6Ik93YURvd25sb2FkQGFlYTI5OTE5LTU5MTYtNDU0MC04ZGVmLTlhM2QxM2ZmMGFmYyIsImFwcGN0eCI6IntcIm1zZXhjaHByb3RcIjpcIm93YVwiLFwicHJpbWFyeXNpZFwiOlwiUy0xLTUtMjEtMjc0MzE3NTcwNy0zNjkzOTIxODYwLTEwNTQyMjQzMjgtMTQzMjcyN1wiLFwicHVpZFwiOlwiMTE1MzkwNjY2MDczNDM2NTMxMVwiLFwib2lkXCI6XCJmZTBjYzYyMC1jNjAyLTRkOWYtODk0Yi1iYmU1NmI1MWM4M2ZcIixcInNjb3BlXCI6XCJPd2FEb3dubG9hZFwifSIsIm5iZiI6MTU2MTk4NjU2OSwiZXhwIjoxNTYxOTg3MTY5LCJpc3MiOiIwMDAwMDAwMi0wMDAwLTBmZjEtY2UwMC0wMDAwMDAwMDAwMDBAYWVhMjk5MTktNTkxNi00NTQwLThkZWYtOWEzZDEzZmYwYWZjIiwiYXVkIjoiMDAwMDAwMDItMDAwMC0wZmYxLWNlMDAtMDAwMDAwMDAwMDAwL2F0dGFjaG1lbnRzLm9mZmljZS5uZXRAYWVhMjk5MTktNTkxNi00NTQwLThkZWYtOWEzZDEzZmYwYWZjIn0.co5DKKCk5DP2vXQ7ON3H7JdanUtUWpuG1Jb3xN4ETyUZ6FI2hZG5fCQPo8A7ssLTg6qLsPujJyIPvMVhd2f_4xkLSMJrQgLZ3XYg4LCcsjDDDfAAnYXOuNeMmvHZbemmizqR0pLzs4SebHpHJRXQ-VrG7dixXD6lnGcdpfpGYTjHAESmVTkvc-x6XnDVu8rF5Jmuv_NjHQW3BrWuIeVCQ6zSS-d-7osRZ9peHzGNzYJ0y3FwdbHlvGJwO4zMR4gBtY2W7qEOglbEEqMFwxDClLwdSLhW1ucWycmLRVBJTdekQH4slYgcEl8x8mHqao-nX9HLayaqmkrlvd9iQDXYoQ&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005" y="7872490"/>
            <a:ext cx="854725" cy="1139634"/>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107" y="7866969"/>
            <a:ext cx="856480" cy="1141974"/>
          </a:xfrm>
          <a:prstGeom prst="rect">
            <a:avLst/>
          </a:prstGeom>
        </p:spPr>
      </p:pic>
      <p:sp>
        <p:nvSpPr>
          <p:cNvPr id="6" name="TextBox 5">
            <a:extLst>
              <a:ext uri="{FF2B5EF4-FFF2-40B4-BE49-F238E27FC236}">
                <a16:creationId xmlns:a16="http://schemas.microsoft.com/office/drawing/2014/main" id="{040989EA-1B51-EE4B-A7B7-0847E243FADA}"/>
              </a:ext>
            </a:extLst>
          </p:cNvPr>
          <p:cNvSpPr txBox="1"/>
          <p:nvPr/>
        </p:nvSpPr>
        <p:spPr>
          <a:xfrm>
            <a:off x="431895" y="7358062"/>
            <a:ext cx="1412928"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b="1" dirty="0">
                <a:latin typeface="Segoe UI Light" panose="020B0502040204020203" pitchFamily="34" charset="0"/>
                <a:cs typeface="Segoe UI Light" panose="020B0502040204020203" pitchFamily="34" charset="0"/>
              </a:rPr>
              <a:t>5K Class Teacher </a:t>
            </a:r>
            <a:endParaRPr lang="en-US" b="1" dirty="0">
              <a:latin typeface="Segoe UI Light" panose="020B0502040204020203" pitchFamily="34" charset="0"/>
              <a:cs typeface="Segoe UI Light" panose="020B0502040204020203" pitchFamily="34" charset="0"/>
            </a:endParaRPr>
          </a:p>
          <a:p>
            <a:pPr algn="ctr"/>
            <a:r>
              <a:rPr lang="en-GB" sz="1050" b="1" dirty="0">
                <a:latin typeface="Segoe UI Light" panose="020B0502040204020203" pitchFamily="34" charset="0"/>
                <a:cs typeface="Segoe UI Light" panose="020B0502040204020203" pitchFamily="34" charset="0"/>
              </a:rPr>
              <a:t>Mrs Kapica</a:t>
            </a:r>
          </a:p>
        </p:txBody>
      </p:sp>
      <p:sp>
        <p:nvSpPr>
          <p:cNvPr id="7" name="TextBox 6">
            <a:extLst>
              <a:ext uri="{FF2B5EF4-FFF2-40B4-BE49-F238E27FC236}">
                <a16:creationId xmlns:a16="http://schemas.microsoft.com/office/drawing/2014/main" id="{A6C109EE-6959-9EF5-1924-23EE7D449FF6}"/>
              </a:ext>
            </a:extLst>
          </p:cNvPr>
          <p:cNvSpPr txBox="1"/>
          <p:nvPr/>
        </p:nvSpPr>
        <p:spPr>
          <a:xfrm>
            <a:off x="1730133" y="7283677"/>
            <a:ext cx="1954754"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b="1" dirty="0">
                <a:latin typeface="Trebuchet MS"/>
                <a:cs typeface="Calibri"/>
              </a:rPr>
              <a:t>Phase Leader</a:t>
            </a:r>
          </a:p>
          <a:p>
            <a:pPr algn="ctr"/>
            <a:r>
              <a:rPr lang="en-GB" sz="1050" b="1" dirty="0">
                <a:latin typeface="Trebuchet MS"/>
                <a:cs typeface="Calibri"/>
              </a:rPr>
              <a:t>Mrs Joyce</a:t>
            </a:r>
          </a:p>
        </p:txBody>
      </p:sp>
      <p:pic>
        <p:nvPicPr>
          <p:cNvPr id="8" name="Picture 7">
            <a:extLst>
              <a:ext uri="{FF2B5EF4-FFF2-40B4-BE49-F238E27FC236}">
                <a16:creationId xmlns:a16="http://schemas.microsoft.com/office/drawing/2014/main" id="{7ABF2363-8787-53B1-2CBD-6E94E50BD0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5245" y="7841109"/>
            <a:ext cx="895271" cy="1193695"/>
          </a:xfrm>
          <a:prstGeom prst="rect">
            <a:avLst/>
          </a:prstGeom>
        </p:spPr>
      </p:pic>
      <p:pic>
        <p:nvPicPr>
          <p:cNvPr id="16" name="Picture 15">
            <a:extLst>
              <a:ext uri="{FF2B5EF4-FFF2-40B4-BE49-F238E27FC236}">
                <a16:creationId xmlns:a16="http://schemas.microsoft.com/office/drawing/2014/main" id="{FB0EB4A1-6D4D-4799-CACE-5D0BA9E3BEB2}"/>
              </a:ext>
            </a:extLst>
          </p:cNvPr>
          <p:cNvPicPr>
            <a:picLocks noChangeAspect="1"/>
          </p:cNvPicPr>
          <p:nvPr/>
        </p:nvPicPr>
        <p:blipFill>
          <a:blip r:embed="rId5"/>
          <a:stretch>
            <a:fillRect/>
          </a:stretch>
        </p:blipFill>
        <p:spPr>
          <a:xfrm>
            <a:off x="908723" y="4753175"/>
            <a:ext cx="5112562" cy="55899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6114" y="7866969"/>
            <a:ext cx="856480" cy="11419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CURRICULUM</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5" name="AutoShape 3"/>
          <p:cNvCxnSpPr>
            <a:cxnSpLocks noChangeShapeType="1"/>
          </p:cNvCxnSpPr>
          <p:nvPr/>
        </p:nvCxnSpPr>
        <p:spPr bwMode="auto">
          <a:xfrm flipH="1">
            <a:off x="1844824" y="855348"/>
            <a:ext cx="4838700" cy="0"/>
          </a:xfrm>
          <a:prstGeom prst="straightConnector1">
            <a:avLst/>
          </a:prstGeom>
          <a:noFill/>
          <a:ln w="76200">
            <a:solidFill>
              <a:srgbClr val="FF0000"/>
            </a:solidFill>
            <a:round/>
            <a:headEnd/>
            <a:tailEnd/>
          </a:ln>
        </p:spPr>
      </p:cxnSp>
      <p:sp>
        <p:nvSpPr>
          <p:cNvPr id="19457" name="Rectangle 1"/>
          <p:cNvSpPr>
            <a:spLocks noChangeArrowheads="1"/>
          </p:cNvSpPr>
          <p:nvPr/>
        </p:nvSpPr>
        <p:spPr bwMode="auto">
          <a:xfrm>
            <a:off x="260648" y="1220723"/>
            <a:ext cx="63813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During the course of the year your child, in addition to English and Maths, will be studying the following subject areas. We hope this information will be of interest and will help you to share the work with your child by providing further reading material, or perhaps arranging a trip to a suitable museum, etc. </a:t>
            </a:r>
            <a:endParaRPr kumimoji="0" lang="en-GB" sz="20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
        <p:nvSpPr>
          <p:cNvPr id="6" name="Rectangle 2"/>
          <p:cNvSpPr>
            <a:spLocks noChangeArrowheads="1"/>
          </p:cNvSpPr>
          <p:nvPr/>
        </p:nvSpPr>
        <p:spPr bwMode="auto">
          <a:xfrm>
            <a:off x="188640" y="8120717"/>
            <a:ext cx="64533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GB" sz="1200" dirty="0">
                <a:latin typeface="Segoe UI Light" panose="020B0502040204020203" pitchFamily="34" charset="0"/>
                <a:cs typeface="Segoe UI Light" panose="020B0502040204020203" pitchFamily="34" charset="0"/>
              </a:rPr>
              <a:t>Each year group will take part in Educational visits designed to enhance the children's learning of the curriculum. Visits may change from year to year but last year, Year 5 visited Ufton Court and the Winchester Science Museum.</a:t>
            </a:r>
            <a:endParaRPr kumimoji="0" lang="en-GB" sz="18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32299726"/>
              </p:ext>
            </p:extLst>
          </p:nvPr>
        </p:nvGraphicFramePr>
        <p:xfrm>
          <a:off x="260648" y="2267744"/>
          <a:ext cx="6156166" cy="4994047"/>
        </p:xfrm>
        <a:graphic>
          <a:graphicData uri="http://schemas.openxmlformats.org/drawingml/2006/table">
            <a:tbl>
              <a:tblPr/>
              <a:tblGrid>
                <a:gridCol w="576063">
                  <a:extLst>
                    <a:ext uri="{9D8B030D-6E8A-4147-A177-3AD203B41FA5}">
                      <a16:colId xmlns:a16="http://schemas.microsoft.com/office/drawing/2014/main" val="20000"/>
                    </a:ext>
                  </a:extLst>
                </a:gridCol>
                <a:gridCol w="1797614">
                  <a:extLst>
                    <a:ext uri="{9D8B030D-6E8A-4147-A177-3AD203B41FA5}">
                      <a16:colId xmlns:a16="http://schemas.microsoft.com/office/drawing/2014/main" val="20001"/>
                    </a:ext>
                  </a:extLst>
                </a:gridCol>
                <a:gridCol w="1891047">
                  <a:extLst>
                    <a:ext uri="{9D8B030D-6E8A-4147-A177-3AD203B41FA5}">
                      <a16:colId xmlns:a16="http://schemas.microsoft.com/office/drawing/2014/main" val="20003"/>
                    </a:ext>
                  </a:extLst>
                </a:gridCol>
                <a:gridCol w="1891442">
                  <a:extLst>
                    <a:ext uri="{9D8B030D-6E8A-4147-A177-3AD203B41FA5}">
                      <a16:colId xmlns:a16="http://schemas.microsoft.com/office/drawing/2014/main" val="20005"/>
                    </a:ext>
                  </a:extLst>
                </a:gridCol>
              </a:tblGrid>
              <a:tr h="367893">
                <a:tc>
                  <a:txBody>
                    <a:bodyPr/>
                    <a:lstStyle/>
                    <a:p>
                      <a:pPr algn="ctr">
                        <a:lnSpc>
                          <a:spcPct val="107000"/>
                        </a:lnSpc>
                        <a:spcAft>
                          <a:spcPts val="0"/>
                        </a:spcAft>
                      </a:pPr>
                      <a:r>
                        <a:rPr lang="en-GB" sz="800" b="1">
                          <a:latin typeface="Segoe UI Light" panose="020B0502040204020203" pitchFamily="34" charset="0"/>
                          <a:ea typeface="Calibri"/>
                          <a:cs typeface="Segoe UI Light" panose="020B0502040204020203" pitchFamily="34" charset="0"/>
                        </a:rPr>
                        <a:t>Year 5</a:t>
                      </a: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b="1" dirty="0">
                          <a:solidFill>
                            <a:schemeClr val="bg1"/>
                          </a:solidFill>
                          <a:latin typeface="Segoe UI Light" panose="020B0502040204020203" pitchFamily="34" charset="0"/>
                          <a:ea typeface="Calibri"/>
                          <a:cs typeface="Segoe UI Light" panose="020B0502040204020203" pitchFamily="34" charset="0"/>
                        </a:rPr>
                        <a:t>Autumn Term</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07000"/>
                        </a:lnSpc>
                        <a:spcAft>
                          <a:spcPts val="0"/>
                        </a:spcAft>
                      </a:pPr>
                      <a:r>
                        <a:rPr lang="en-GB" sz="800" b="1">
                          <a:latin typeface="Segoe UI Light" panose="020B0502040204020203" pitchFamily="34" charset="0"/>
                          <a:ea typeface="Calibri"/>
                          <a:cs typeface="Segoe UI Light" panose="020B0502040204020203" pitchFamily="34" charset="0"/>
                        </a:rPr>
                        <a:t>Spring Term</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800" b="1">
                          <a:latin typeface="Segoe UI Light" panose="020B0502040204020203" pitchFamily="34" charset="0"/>
                          <a:ea typeface="Calibri"/>
                          <a:cs typeface="Segoe UI Light" panose="020B0502040204020203" pitchFamily="34" charset="0"/>
                        </a:rPr>
                        <a:t>Summer Term</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364401">
                <a:tc>
                  <a:txBody>
                    <a:bodyPr/>
                    <a:lstStyle/>
                    <a:p>
                      <a:pPr algn="l">
                        <a:lnSpc>
                          <a:spcPct val="107000"/>
                        </a:lnSpc>
                        <a:spcAft>
                          <a:spcPts val="0"/>
                        </a:spcAft>
                      </a:pPr>
                      <a:r>
                        <a:rPr lang="en-GB" sz="800" b="1">
                          <a:latin typeface="Segoe UI Light" panose="020B0502040204020203" pitchFamily="34" charset="0"/>
                          <a:ea typeface="Calibri"/>
                          <a:cs typeface="Segoe UI Light" panose="020B0502040204020203" pitchFamily="34" charset="0"/>
                        </a:rPr>
                        <a:t>Topic name</a:t>
                      </a: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b="1">
                          <a:latin typeface="Segoe UI Light" panose="020B0502040204020203" pitchFamily="34" charset="0"/>
                          <a:ea typeface="Calibri"/>
                          <a:cs typeface="Segoe UI Light" panose="020B0502040204020203" pitchFamily="34" charset="0"/>
                        </a:rPr>
                        <a:t>WWII</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dirty="0">
                          <a:latin typeface="Segoe UI Light" panose="020B0502040204020203" pitchFamily="34" charset="0"/>
                          <a:ea typeface="Calibri"/>
                          <a:cs typeface="Segoe UI Light" panose="020B0502040204020203" pitchFamily="34" charset="0"/>
                        </a:rPr>
                        <a:t>OUT OF THIS WORLD</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dirty="0">
                          <a:latin typeface="Segoe UI Light" panose="020B0502040204020203" pitchFamily="34" charset="0"/>
                          <a:ea typeface="Calibri"/>
                          <a:cs typeface="Segoe UI Light" panose="020B0502040204020203" pitchFamily="34" charset="0"/>
                        </a:rPr>
                        <a:t>ANCIENT CIVILISATIONS</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4401">
                <a:tc>
                  <a:txBody>
                    <a:bodyPr/>
                    <a:lstStyle/>
                    <a:p>
                      <a:pPr algn="l">
                        <a:lnSpc>
                          <a:spcPct val="107000"/>
                        </a:lnSpc>
                        <a:spcAft>
                          <a:spcPts val="0"/>
                        </a:spcAft>
                      </a:pPr>
                      <a:r>
                        <a:rPr lang="en-GB" sz="800" b="1">
                          <a:latin typeface="Segoe UI Light" panose="020B0502040204020203" pitchFamily="34" charset="0"/>
                          <a:ea typeface="Calibri"/>
                          <a:cs typeface="Segoe UI Light" panose="020B0502040204020203" pitchFamily="34" charset="0"/>
                        </a:rPr>
                        <a:t>Text</a:t>
                      </a: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Letters from the Lighthouse</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Hidden Figures/Cosmic</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The Odyssey and The </a:t>
                      </a:r>
                      <a:r>
                        <a:rPr lang="en-GB" sz="800" dirty="0" err="1">
                          <a:latin typeface="Segoe UI Light" panose="020B0502040204020203" pitchFamily="34" charset="0"/>
                          <a:ea typeface="Calibri"/>
                          <a:cs typeface="Segoe UI Light" panose="020B0502040204020203" pitchFamily="34" charset="0"/>
                        </a:rPr>
                        <a:t>Illiad</a:t>
                      </a:r>
                      <a:endParaRPr lang="en-GB" sz="800" dirty="0">
                        <a:latin typeface="Segoe UI Light" panose="020B0502040204020203" pitchFamily="34" charset="0"/>
                        <a:ea typeface="Calibri"/>
                        <a:cs typeface="Segoe UI Light" panose="020B0502040204020203" pitchFamily="34" charset="0"/>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3623">
                <a:tc>
                  <a:txBody>
                    <a:bodyPr/>
                    <a:lstStyle/>
                    <a:p>
                      <a:pPr algn="l">
                        <a:lnSpc>
                          <a:spcPct val="107000"/>
                        </a:lnSpc>
                        <a:spcAft>
                          <a:spcPts val="0"/>
                        </a:spcAft>
                      </a:pPr>
                      <a:r>
                        <a:rPr lang="en-GB" sz="800" b="1">
                          <a:latin typeface="Segoe UI Light" panose="020B0502040204020203" pitchFamily="34" charset="0"/>
                          <a:ea typeface="Calibri"/>
                          <a:cs typeface="Segoe UI Light" panose="020B0502040204020203" pitchFamily="34" charset="0"/>
                        </a:rPr>
                        <a:t>Science</a:t>
                      </a: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171450" indent="-171450" algn="ctr">
                        <a:lnSpc>
                          <a:spcPct val="107000"/>
                        </a:lnSpc>
                        <a:spcAft>
                          <a:spcPts val="0"/>
                        </a:spcAft>
                        <a:buFont typeface="Arial"/>
                        <a:buChar char="•"/>
                      </a:pPr>
                      <a:r>
                        <a:rPr lang="en-GB" sz="800">
                          <a:latin typeface="Segoe UI Light" panose="020B0502040204020203" pitchFamily="34" charset="0"/>
                          <a:ea typeface="Calibri"/>
                          <a:cs typeface="Segoe UI Light" panose="020B0502040204020203" pitchFamily="34" charset="0"/>
                        </a:rPr>
                        <a:t>Forces – air resistance, friction</a:t>
                      </a:r>
                    </a:p>
                    <a:p>
                      <a:pPr marL="171450" lvl="0" indent="-171450" algn="ctr">
                        <a:lnSpc>
                          <a:spcPct val="107000"/>
                        </a:lnSpc>
                        <a:spcAft>
                          <a:spcPts val="0"/>
                        </a:spcAft>
                        <a:buFont typeface="Arial"/>
                        <a:buChar char="•"/>
                      </a:pPr>
                      <a:r>
                        <a:rPr lang="en-GB" sz="800">
                          <a:latin typeface="Segoe UI Light" panose="020B0502040204020203" pitchFamily="34" charset="0"/>
                          <a:cs typeface="Segoe UI Light" panose="020B0502040204020203" pitchFamily="34" charset="0"/>
                        </a:rPr>
                        <a:t>Reversible and irreversible changes</a:t>
                      </a:r>
                    </a:p>
                    <a:p>
                      <a:pPr marL="171450" lvl="0" indent="-171450" algn="ctr">
                        <a:lnSpc>
                          <a:spcPct val="107000"/>
                        </a:lnSpc>
                        <a:spcAft>
                          <a:spcPts val="0"/>
                        </a:spcAft>
                        <a:buFont typeface="Arial"/>
                        <a:buChar char="•"/>
                      </a:pPr>
                      <a:r>
                        <a:rPr lang="en-GB" sz="800">
                          <a:latin typeface="Segoe UI Light" panose="020B0502040204020203" pitchFamily="34" charset="0"/>
                          <a:cs typeface="Segoe UI Light" panose="020B0502040204020203" pitchFamily="34" charset="0"/>
                        </a:rPr>
                        <a:t>Humans</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Lifecycles</a:t>
                      </a:r>
                    </a:p>
                    <a:p>
                      <a:pPr marL="171450" lvl="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Materials</a:t>
                      </a:r>
                    </a:p>
                    <a:p>
                      <a:pPr marL="171450" lvl="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Forces - gravity</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Living things – plant reproduction</a:t>
                      </a:r>
                    </a:p>
                    <a:p>
                      <a:pPr marL="171450" lvl="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Rainforests and habitats</a:t>
                      </a:r>
                    </a:p>
                    <a:p>
                      <a:pPr marL="171450" lvl="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Mechanisms – levers and pulleys</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3623">
                <a:tc>
                  <a:txBody>
                    <a:bodyPr/>
                    <a:lstStyle/>
                    <a:p>
                      <a:pPr algn="l">
                        <a:lnSpc>
                          <a:spcPct val="107000"/>
                        </a:lnSpc>
                        <a:spcAft>
                          <a:spcPts val="0"/>
                        </a:spcAft>
                      </a:pPr>
                      <a:r>
                        <a:rPr lang="en-GB" sz="800" b="1">
                          <a:latin typeface="Segoe UI Light" panose="020B0502040204020203" pitchFamily="34" charset="0"/>
                          <a:ea typeface="Calibri"/>
                          <a:cs typeface="Segoe UI Light" panose="020B0502040204020203" pitchFamily="34" charset="0"/>
                        </a:rPr>
                        <a:t>ICT</a:t>
                      </a: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Computer systems and networks</a:t>
                      </a:r>
                    </a:p>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Video production</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Programming</a:t>
                      </a:r>
                    </a:p>
                    <a:p>
                      <a:pPr marL="171450" lvl="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Data and information</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Creating media</a:t>
                      </a:r>
                    </a:p>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Programming</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3623">
                <a:tc>
                  <a:txBody>
                    <a:bodyPr/>
                    <a:lstStyle/>
                    <a:p>
                      <a:pPr algn="l">
                        <a:lnSpc>
                          <a:spcPct val="107000"/>
                        </a:lnSpc>
                        <a:spcAft>
                          <a:spcPts val="0"/>
                        </a:spcAft>
                      </a:pPr>
                      <a:r>
                        <a:rPr lang="en-GB" sz="800" b="1">
                          <a:latin typeface="Segoe UI Light" panose="020B0502040204020203" pitchFamily="34" charset="0"/>
                          <a:ea typeface="Calibri"/>
                          <a:cs typeface="Segoe UI Light" panose="020B0502040204020203" pitchFamily="34" charset="0"/>
                        </a:rPr>
                        <a:t>History</a:t>
                      </a: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a:latin typeface="Segoe UI Light" panose="020B0502040204020203" pitchFamily="34" charset="0"/>
                          <a:ea typeface="Calibri"/>
                          <a:cs typeface="Segoe UI Light" panose="020B0502040204020203" pitchFamily="34" charset="0"/>
                        </a:rPr>
                        <a:t>World War 2</a:t>
                      </a:r>
                    </a:p>
                    <a:p>
                      <a:pPr lvl="0" algn="ctr">
                        <a:lnSpc>
                          <a:spcPct val="107000"/>
                        </a:lnSpc>
                        <a:spcAft>
                          <a:spcPts val="0"/>
                        </a:spcAft>
                        <a:buNone/>
                      </a:pPr>
                      <a:r>
                        <a:rPr lang="en-GB" sz="800">
                          <a:latin typeface="Segoe UI Light" panose="020B0502040204020203" pitchFamily="34" charset="0"/>
                          <a:ea typeface="Calibri"/>
                          <a:cs typeface="Segoe UI Light" panose="020B0502040204020203" pitchFamily="34" charset="0"/>
                        </a:rPr>
                        <a:t>Land Girls</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History of space travel</a:t>
                      </a:r>
                    </a:p>
                    <a:p>
                      <a:pPr lvl="0" algn="ctr">
                        <a:lnSpc>
                          <a:spcPct val="107000"/>
                        </a:lnSpc>
                        <a:spcAft>
                          <a:spcPts val="0"/>
                        </a:spcAft>
                        <a:buNone/>
                      </a:pPr>
                      <a:r>
                        <a:rPr lang="en-GB" sz="800" dirty="0">
                          <a:latin typeface="Segoe UI Light" panose="020B0502040204020203" pitchFamily="34" charset="0"/>
                          <a:ea typeface="Calibri"/>
                          <a:cs typeface="Segoe UI Light" panose="020B0502040204020203" pitchFamily="34" charset="0"/>
                        </a:rPr>
                        <a:t>The Space Race</a:t>
                      </a:r>
                    </a:p>
                    <a:p>
                      <a:pPr lvl="0" algn="ctr">
                        <a:lnSpc>
                          <a:spcPct val="107000"/>
                        </a:lnSpc>
                        <a:spcAft>
                          <a:spcPts val="0"/>
                        </a:spcAft>
                        <a:buNone/>
                      </a:pPr>
                      <a:r>
                        <a:rPr lang="en-GB" sz="800" dirty="0">
                          <a:latin typeface="Segoe UI Light" panose="020B0502040204020203" pitchFamily="34" charset="0"/>
                          <a:ea typeface="Calibri"/>
                          <a:cs typeface="Segoe UI Light" panose="020B0502040204020203" pitchFamily="34" charset="0"/>
                        </a:rPr>
                        <a:t>Medieval Britain</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Ancient Greek legacies</a:t>
                      </a:r>
                    </a:p>
                    <a:p>
                      <a:pPr lvl="0" algn="ctr">
                        <a:lnSpc>
                          <a:spcPct val="107000"/>
                        </a:lnSpc>
                        <a:spcAft>
                          <a:spcPts val="0"/>
                        </a:spcAft>
                        <a:buNone/>
                      </a:pPr>
                      <a:r>
                        <a:rPr lang="en-GB" sz="800" dirty="0">
                          <a:latin typeface="Segoe UI Light" panose="020B0502040204020203" pitchFamily="34" charset="0"/>
                          <a:ea typeface="Calibri"/>
                          <a:cs typeface="Segoe UI Light" panose="020B0502040204020203" pitchFamily="34" charset="0"/>
                        </a:rPr>
                        <a:t>Mayans</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8164">
                <a:tc>
                  <a:txBody>
                    <a:bodyPr/>
                    <a:lstStyle/>
                    <a:p>
                      <a:pPr algn="l">
                        <a:lnSpc>
                          <a:spcPct val="107000"/>
                        </a:lnSpc>
                        <a:spcAft>
                          <a:spcPts val="0"/>
                        </a:spcAft>
                      </a:pPr>
                      <a:r>
                        <a:rPr lang="en-GB" sz="800" b="1">
                          <a:latin typeface="Segoe UI Light" panose="020B0502040204020203" pitchFamily="34" charset="0"/>
                          <a:ea typeface="Calibri"/>
                          <a:cs typeface="Segoe UI Light" panose="020B0502040204020203" pitchFamily="34" charset="0"/>
                        </a:rPr>
                        <a:t>Geography</a:t>
                      </a: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171450" indent="-171450" algn="ctr">
                        <a:lnSpc>
                          <a:spcPct val="107000"/>
                        </a:lnSpc>
                        <a:spcAft>
                          <a:spcPts val="0"/>
                        </a:spcAft>
                        <a:buFont typeface="Arial"/>
                        <a:buChar char="•"/>
                      </a:pPr>
                      <a:r>
                        <a:rPr lang="en-GB" sz="800">
                          <a:latin typeface="Segoe UI Light" panose="020B0502040204020203" pitchFamily="34" charset="0"/>
                          <a:ea typeface="Calibri"/>
                          <a:cs typeface="Segoe UI Light" panose="020B0502040204020203" pitchFamily="34" charset="0"/>
                        </a:rPr>
                        <a:t>European study (UK, France and Germany)</a:t>
                      </a:r>
                      <a:endParaRPr lang="en-US">
                        <a:latin typeface="Segoe UI Light" panose="020B0502040204020203" pitchFamily="34" charset="0"/>
                        <a:cs typeface="Segoe UI Light" panose="020B0502040204020203" pitchFamily="34" charset="0"/>
                      </a:endParaRPr>
                    </a:p>
                    <a:p>
                      <a:pPr marL="171450" lvl="0" indent="-171450" algn="ctr">
                        <a:lnSpc>
                          <a:spcPct val="107000"/>
                        </a:lnSpc>
                        <a:spcAft>
                          <a:spcPts val="0"/>
                        </a:spcAft>
                        <a:buFont typeface="Arial"/>
                        <a:buChar char="•"/>
                      </a:pPr>
                      <a:r>
                        <a:rPr lang="en-GB" sz="800">
                          <a:latin typeface="Segoe UI Light" panose="020B0502040204020203" pitchFamily="34" charset="0"/>
                          <a:ea typeface="Calibri"/>
                          <a:cs typeface="Segoe UI Light" panose="020B0502040204020203" pitchFamily="34" charset="0"/>
                        </a:rPr>
                        <a:t>World study ( Japan, USA – Pearl Harbour)</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Earth – longitude, latitude, time zones</a:t>
                      </a:r>
                    </a:p>
                    <a:p>
                      <a:pPr marL="171450" lvl="0" indent="-171450" algn="ctr">
                        <a:lnSpc>
                          <a:spcPct val="107000"/>
                        </a:lnSpc>
                        <a:spcAft>
                          <a:spcPts val="0"/>
                        </a:spcAft>
                        <a:buFont typeface="Arial"/>
                        <a:buChar char="•"/>
                      </a:pPr>
                      <a:r>
                        <a:rPr lang="en-GB" sz="800" dirty="0">
                          <a:latin typeface="Segoe UI Light" panose="020B0502040204020203" pitchFamily="34" charset="0"/>
                          <a:cs typeface="Segoe UI Light" panose="020B0502040204020203" pitchFamily="34" charset="0"/>
                        </a:rPr>
                        <a:t>British geography – counties, mountains, rivers</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Biomes/climate zones</a:t>
                      </a:r>
                    </a:p>
                    <a:p>
                      <a:pPr marL="171450" lvl="0" indent="-171450" algn="ctr">
                        <a:lnSpc>
                          <a:spcPct val="107000"/>
                        </a:lnSpc>
                        <a:spcAft>
                          <a:spcPts val="0"/>
                        </a:spcAft>
                        <a:buFont typeface="Arial"/>
                        <a:buChar char="•"/>
                      </a:pPr>
                      <a:r>
                        <a:rPr lang="en-GB" sz="800" dirty="0">
                          <a:latin typeface="Segoe UI Light" panose="020B0502040204020203" pitchFamily="34" charset="0"/>
                          <a:cs typeface="Segoe UI Light" panose="020B0502040204020203" pitchFamily="34" charset="0"/>
                        </a:rPr>
                        <a:t>North American study (Mexico, Guatemala)</a:t>
                      </a:r>
                    </a:p>
                    <a:p>
                      <a:pPr marL="171450" lvl="0" indent="-171450" algn="ctr">
                        <a:lnSpc>
                          <a:spcPct val="107000"/>
                        </a:lnSpc>
                        <a:spcAft>
                          <a:spcPts val="0"/>
                        </a:spcAft>
                        <a:buFont typeface="Arial"/>
                        <a:buChar char="•"/>
                      </a:pPr>
                      <a:r>
                        <a:rPr lang="en-GB" sz="800" dirty="0">
                          <a:latin typeface="Segoe UI Light" panose="020B0502040204020203" pitchFamily="34" charset="0"/>
                          <a:cs typeface="Segoe UI Light" panose="020B0502040204020203" pitchFamily="34" charset="0"/>
                        </a:rPr>
                        <a:t>European study (Greece)</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4401">
                <a:tc>
                  <a:txBody>
                    <a:bodyPr/>
                    <a:lstStyle/>
                    <a:p>
                      <a:pPr algn="l">
                        <a:lnSpc>
                          <a:spcPct val="107000"/>
                        </a:lnSpc>
                        <a:spcAft>
                          <a:spcPts val="0"/>
                        </a:spcAft>
                      </a:pPr>
                      <a:r>
                        <a:rPr lang="en-GB" sz="800" b="1">
                          <a:latin typeface="Segoe UI Light" panose="020B0502040204020203" pitchFamily="34" charset="0"/>
                          <a:ea typeface="Calibri"/>
                          <a:cs typeface="Segoe UI Light" panose="020B0502040204020203" pitchFamily="34" charset="0"/>
                        </a:rPr>
                        <a:t>DT</a:t>
                      </a: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Textiles</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Construction</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Food</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4401">
                <a:tc>
                  <a:txBody>
                    <a:bodyPr/>
                    <a:lstStyle/>
                    <a:p>
                      <a:pPr algn="l">
                        <a:lnSpc>
                          <a:spcPct val="107000"/>
                        </a:lnSpc>
                        <a:spcAft>
                          <a:spcPts val="0"/>
                        </a:spcAft>
                      </a:pPr>
                      <a:r>
                        <a:rPr lang="en-GB" sz="800" b="1">
                          <a:latin typeface="Segoe UI Light" panose="020B0502040204020203" pitchFamily="34" charset="0"/>
                          <a:ea typeface="Calibri"/>
                          <a:cs typeface="Segoe UI Light" panose="020B0502040204020203" pitchFamily="34" charset="0"/>
                        </a:rPr>
                        <a:t>Art</a:t>
                      </a: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Portraits</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Roy Lichtenstein</a:t>
                      </a:r>
                    </a:p>
                    <a:p>
                      <a:pPr marL="171450" lvl="0" indent="-171450" algn="ctr">
                        <a:lnSpc>
                          <a:spcPct val="107000"/>
                        </a:lnSpc>
                        <a:spcAft>
                          <a:spcPts val="0"/>
                        </a:spcAft>
                        <a:buFont typeface="Arial"/>
                        <a:buChar char="•"/>
                      </a:pPr>
                      <a:r>
                        <a:rPr lang="en-GB" sz="800" dirty="0">
                          <a:latin typeface="Segoe UI Light" panose="020B0502040204020203" pitchFamily="34" charset="0"/>
                          <a:cs typeface="Segoe UI Light" panose="020B0502040204020203" pitchFamily="34" charset="0"/>
                        </a:rPr>
                        <a:t>Paul Nash</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Henri Rousseau</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4401">
                <a:tc>
                  <a:txBody>
                    <a:bodyPr/>
                    <a:lstStyle/>
                    <a:p>
                      <a:pPr algn="l">
                        <a:lnSpc>
                          <a:spcPct val="107000"/>
                        </a:lnSpc>
                        <a:spcAft>
                          <a:spcPts val="0"/>
                        </a:spcAft>
                      </a:pPr>
                      <a:r>
                        <a:rPr lang="en-GB" sz="800" b="1">
                          <a:latin typeface="Segoe UI Light" panose="020B0502040204020203" pitchFamily="34" charset="0"/>
                          <a:ea typeface="Calibri"/>
                          <a:cs typeface="Segoe UI Light" panose="020B0502040204020203" pitchFamily="34" charset="0"/>
                        </a:rPr>
                        <a:t>Music</a:t>
                      </a: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Musical focus</a:t>
                      </a:r>
                    </a:p>
                    <a:p>
                      <a:pPr marL="171450" lvl="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Performance</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Musical focus: </a:t>
                      </a:r>
                      <a:endParaRPr lang="en-US" dirty="0">
                        <a:latin typeface="Segoe UI Light" panose="020B0502040204020203" pitchFamily="34" charset="0"/>
                        <a:cs typeface="Segoe UI Light" panose="020B0502040204020203" pitchFamily="34" charset="0"/>
                      </a:endParaRPr>
                    </a:p>
                    <a:p>
                      <a:pPr marL="171450" lvl="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Listening to sounds</a:t>
                      </a:r>
                    </a:p>
                    <a:p>
                      <a:pPr marL="171450" lvl="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Composition</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Musical focus:</a:t>
                      </a:r>
                    </a:p>
                    <a:p>
                      <a:pPr marL="171450" lvl="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Beat</a:t>
                      </a:r>
                    </a:p>
                    <a:p>
                      <a:pPr marL="171450" lvl="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Structure</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4401">
                <a:tc>
                  <a:txBody>
                    <a:bodyPr/>
                    <a:lstStyle/>
                    <a:p>
                      <a:pPr algn="l">
                        <a:lnSpc>
                          <a:spcPct val="107000"/>
                        </a:lnSpc>
                        <a:spcAft>
                          <a:spcPts val="0"/>
                        </a:spcAft>
                      </a:pPr>
                      <a:r>
                        <a:rPr lang="en-GB" sz="800" b="1">
                          <a:latin typeface="Segoe UI Light" panose="020B0502040204020203" pitchFamily="34" charset="0"/>
                          <a:ea typeface="Calibri"/>
                          <a:cs typeface="Segoe UI Light" panose="020B0502040204020203" pitchFamily="34" charset="0"/>
                        </a:rPr>
                        <a:t>R.E</a:t>
                      </a: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Community</a:t>
                      </a:r>
                    </a:p>
                    <a:p>
                      <a:pPr marL="171450" lvl="0" indent="-171450" algn="ctr">
                        <a:lnSpc>
                          <a:spcPct val="107000"/>
                        </a:lnSpc>
                        <a:spcAft>
                          <a:spcPts val="0"/>
                        </a:spcAft>
                        <a:buFont typeface="Arial"/>
                        <a:buChar char="•"/>
                      </a:pPr>
                      <a:r>
                        <a:rPr lang="en-GB" sz="800" dirty="0">
                          <a:latin typeface="Segoe UI Light" panose="020B0502040204020203" pitchFamily="34" charset="0"/>
                          <a:cs typeface="Segoe UI Light" panose="020B0502040204020203" pitchFamily="34" charset="0"/>
                        </a:rPr>
                        <a:t>Place of worship</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Sacred texts</a:t>
                      </a:r>
                    </a:p>
                    <a:p>
                      <a:pPr marL="171450" lvl="0" indent="-171450" algn="ctr">
                        <a:lnSpc>
                          <a:spcPct val="107000"/>
                        </a:lnSpc>
                        <a:spcAft>
                          <a:spcPts val="0"/>
                        </a:spcAft>
                        <a:buFont typeface="Arial"/>
                        <a:buChar char="•"/>
                      </a:pPr>
                      <a:r>
                        <a:rPr lang="en-GB" sz="800" dirty="0">
                          <a:latin typeface="Segoe UI Light" panose="020B0502040204020203" pitchFamily="34" charset="0"/>
                          <a:cs typeface="Segoe UI Light" panose="020B0502040204020203" pitchFamily="34" charset="0"/>
                        </a:rPr>
                        <a:t>Rights of Passage</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Right and wrong</a:t>
                      </a:r>
                    </a:p>
                    <a:p>
                      <a:pPr marL="171450" lvl="0" indent="-171450" algn="ctr">
                        <a:lnSpc>
                          <a:spcPct val="107000"/>
                        </a:lnSpc>
                        <a:spcAft>
                          <a:spcPts val="0"/>
                        </a:spcAft>
                        <a:buFont typeface="Arial"/>
                        <a:buChar char="•"/>
                      </a:pPr>
                      <a:r>
                        <a:rPr lang="en-GB" sz="800" dirty="0">
                          <a:latin typeface="Segoe UI Light" panose="020B0502040204020203" pitchFamily="34" charset="0"/>
                          <a:cs typeface="Segoe UI Light" panose="020B0502040204020203" pitchFamily="34" charset="0"/>
                        </a:rPr>
                        <a:t>Natural World</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22704">
                <a:tc>
                  <a:txBody>
                    <a:bodyPr/>
                    <a:lstStyle/>
                    <a:p>
                      <a:pPr algn="l">
                        <a:lnSpc>
                          <a:spcPct val="107000"/>
                        </a:lnSpc>
                        <a:spcAft>
                          <a:spcPts val="0"/>
                        </a:spcAft>
                      </a:pPr>
                      <a:r>
                        <a:rPr lang="en-GB" sz="800" b="1">
                          <a:latin typeface="Segoe UI Light" panose="020B0502040204020203" pitchFamily="34" charset="0"/>
                          <a:ea typeface="Calibri"/>
                          <a:cs typeface="Segoe UI Light" panose="020B0502040204020203" pitchFamily="34" charset="0"/>
                        </a:rPr>
                        <a:t>P.E</a:t>
                      </a: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REAL P.E</a:t>
                      </a:r>
                    </a:p>
                    <a:p>
                      <a:pPr lvl="0" algn="ctr">
                        <a:lnSpc>
                          <a:spcPct val="107000"/>
                        </a:lnSpc>
                        <a:spcAft>
                          <a:spcPts val="0"/>
                        </a:spcAft>
                        <a:buNone/>
                      </a:pPr>
                      <a:r>
                        <a:rPr lang="en-GB" sz="800" dirty="0">
                          <a:latin typeface="Segoe UI Light" panose="020B0502040204020203" pitchFamily="34" charset="0"/>
                          <a:cs typeface="Segoe UI Light" panose="020B0502040204020203" pitchFamily="34" charset="0"/>
                        </a:rPr>
                        <a:t>Throwing and catching</a:t>
                      </a:r>
                    </a:p>
                    <a:p>
                      <a:pPr lvl="0" algn="ctr">
                        <a:lnSpc>
                          <a:spcPct val="107000"/>
                        </a:lnSpc>
                        <a:spcAft>
                          <a:spcPts val="0"/>
                        </a:spcAft>
                        <a:buNone/>
                      </a:pPr>
                      <a:r>
                        <a:rPr lang="en-GB" sz="800" dirty="0">
                          <a:latin typeface="Segoe UI Light" panose="020B0502040204020203" pitchFamily="34" charset="0"/>
                          <a:cs typeface="Segoe UI Light" panose="020B0502040204020203" pitchFamily="34" charset="0"/>
                        </a:rPr>
                        <a:t>Balances</a:t>
                      </a:r>
                    </a:p>
                    <a:p>
                      <a:pPr lvl="0" algn="ctr">
                        <a:lnSpc>
                          <a:spcPct val="107000"/>
                        </a:lnSpc>
                        <a:spcAft>
                          <a:spcPts val="0"/>
                        </a:spcAft>
                        <a:buNone/>
                      </a:pPr>
                      <a:r>
                        <a:rPr lang="en-GB" sz="800" dirty="0">
                          <a:latin typeface="Segoe UI Light" panose="020B0502040204020203" pitchFamily="34" charset="0"/>
                          <a:cs typeface="Segoe UI Light" panose="020B0502040204020203" pitchFamily="34" charset="0"/>
                        </a:rPr>
                        <a:t>Striking, attack and defence</a:t>
                      </a:r>
                    </a:p>
                    <a:p>
                      <a:pPr lvl="0" algn="ctr">
                        <a:lnSpc>
                          <a:spcPct val="107000"/>
                        </a:lnSpc>
                        <a:spcAft>
                          <a:spcPts val="0"/>
                        </a:spcAft>
                        <a:buNone/>
                      </a:pPr>
                      <a:r>
                        <a:rPr lang="en-GB" sz="800" dirty="0">
                          <a:latin typeface="Segoe UI Light" panose="020B0502040204020203" pitchFamily="34" charset="0"/>
                          <a:cs typeface="Segoe UI Light" panose="020B0502040204020203" pitchFamily="34" charset="0"/>
                        </a:rPr>
                        <a:t>Sequences</a:t>
                      </a:r>
                    </a:p>
                    <a:p>
                      <a:pPr lvl="0" algn="ctr">
                        <a:lnSpc>
                          <a:spcPct val="107000"/>
                        </a:lnSpc>
                        <a:spcAft>
                          <a:spcPts val="0"/>
                        </a:spcAft>
                        <a:buNone/>
                      </a:pPr>
                      <a:endParaRPr lang="en-GB" sz="800" dirty="0">
                        <a:latin typeface="Segoe UI Light" panose="020B0502040204020203" pitchFamily="34" charset="0"/>
                        <a:cs typeface="Segoe UI Light" panose="020B0502040204020203" pitchFamily="34" charset="0"/>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REAL P.E</a:t>
                      </a:r>
                    </a:p>
                    <a:p>
                      <a:pPr lvl="0" algn="ctr">
                        <a:lnSpc>
                          <a:spcPct val="107000"/>
                        </a:lnSpc>
                        <a:spcAft>
                          <a:spcPts val="0"/>
                        </a:spcAft>
                        <a:buNone/>
                      </a:pPr>
                      <a:r>
                        <a:rPr lang="en-GB" sz="800" dirty="0">
                          <a:latin typeface="Segoe UI Light" panose="020B0502040204020203" pitchFamily="34" charset="0"/>
                          <a:cs typeface="Segoe UI Light" panose="020B0502040204020203" pitchFamily="34" charset="0"/>
                        </a:rPr>
                        <a:t>Throwing and catching</a:t>
                      </a:r>
                    </a:p>
                    <a:p>
                      <a:pPr lvl="0" algn="ctr">
                        <a:lnSpc>
                          <a:spcPct val="107000"/>
                        </a:lnSpc>
                        <a:spcAft>
                          <a:spcPts val="0"/>
                        </a:spcAft>
                        <a:buNone/>
                      </a:pPr>
                      <a:r>
                        <a:rPr lang="en-GB" sz="800" dirty="0">
                          <a:latin typeface="Segoe UI Light" panose="020B0502040204020203" pitchFamily="34" charset="0"/>
                          <a:cs typeface="Segoe UI Light" panose="020B0502040204020203" pitchFamily="34" charset="0"/>
                        </a:rPr>
                        <a:t>Dance</a:t>
                      </a:r>
                    </a:p>
                    <a:p>
                      <a:pPr lvl="0" algn="ctr">
                        <a:lnSpc>
                          <a:spcPct val="107000"/>
                        </a:lnSpc>
                        <a:spcAft>
                          <a:spcPts val="0"/>
                        </a:spcAft>
                        <a:buNone/>
                      </a:pPr>
                      <a:r>
                        <a:rPr lang="en-GB" sz="800" dirty="0">
                          <a:latin typeface="Segoe UI Light" panose="020B0502040204020203" pitchFamily="34" charset="0"/>
                          <a:cs typeface="Segoe UI Light" panose="020B0502040204020203" pitchFamily="34" charset="0"/>
                        </a:rPr>
                        <a:t>Striking</a:t>
                      </a:r>
                    </a:p>
                    <a:p>
                      <a:pPr lvl="0" algn="ctr">
                        <a:lnSpc>
                          <a:spcPct val="107000"/>
                        </a:lnSpc>
                        <a:spcAft>
                          <a:spcPts val="0"/>
                        </a:spcAft>
                        <a:buNone/>
                      </a:pPr>
                      <a:r>
                        <a:rPr lang="en-GB" sz="800" dirty="0">
                          <a:latin typeface="Segoe UI Light" panose="020B0502040204020203" pitchFamily="34" charset="0"/>
                          <a:cs typeface="Segoe UI Light" panose="020B0502040204020203" pitchFamily="34" charset="0"/>
                        </a:rPr>
                        <a:t>Circuits</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REAL P.E</a:t>
                      </a:r>
                    </a:p>
                    <a:p>
                      <a:pPr lvl="0" algn="ctr">
                        <a:lnSpc>
                          <a:spcPct val="107000"/>
                        </a:lnSpc>
                        <a:spcAft>
                          <a:spcPts val="0"/>
                        </a:spcAft>
                        <a:buNone/>
                      </a:pPr>
                      <a:r>
                        <a:rPr lang="en-GB" sz="800" dirty="0">
                          <a:latin typeface="Segoe UI Light" panose="020B0502040204020203" pitchFamily="34" charset="0"/>
                          <a:cs typeface="Segoe UI Light" panose="020B0502040204020203" pitchFamily="34" charset="0"/>
                        </a:rPr>
                        <a:t>Striking and fielding</a:t>
                      </a:r>
                    </a:p>
                    <a:p>
                      <a:pPr lvl="0" algn="ctr">
                        <a:lnSpc>
                          <a:spcPct val="107000"/>
                        </a:lnSpc>
                        <a:spcAft>
                          <a:spcPts val="0"/>
                        </a:spcAft>
                        <a:buNone/>
                      </a:pPr>
                      <a:r>
                        <a:rPr lang="en-GB" sz="800" dirty="0">
                          <a:latin typeface="Segoe UI Light" panose="020B0502040204020203" pitchFamily="34" charset="0"/>
                          <a:cs typeface="Segoe UI Light" panose="020B0502040204020203" pitchFamily="34" charset="0"/>
                        </a:rPr>
                        <a:t>Rounders and cricket</a:t>
                      </a:r>
                    </a:p>
                    <a:p>
                      <a:pPr lvl="0" algn="ctr">
                        <a:lnSpc>
                          <a:spcPct val="107000"/>
                        </a:lnSpc>
                        <a:spcAft>
                          <a:spcPts val="0"/>
                        </a:spcAft>
                        <a:buNone/>
                      </a:pPr>
                      <a:r>
                        <a:rPr lang="en-GB" sz="800" dirty="0">
                          <a:latin typeface="Segoe UI Light" panose="020B0502040204020203" pitchFamily="34" charset="0"/>
                          <a:cs typeface="Segoe UI Light" panose="020B0502040204020203" pitchFamily="34" charset="0"/>
                        </a:rPr>
                        <a:t>Athletics</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dirty="0">
                <a:solidFill>
                  <a:srgbClr val="FF0000"/>
                </a:solidFill>
                <a:latin typeface="Segoe UI Light" panose="020B0502040204020203" pitchFamily="34" charset="0"/>
                <a:cs typeface="Segoe UI Light" panose="020B0502040204020203" pitchFamily="34" charset="0"/>
              </a:rPr>
              <a:t>ATTENDANCE AND PUNCTUALITY</a:t>
            </a:r>
            <a:endParaRPr kumimoji="0" lang="en-GB" sz="24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3" name="AutoShape 3"/>
          <p:cNvCxnSpPr>
            <a:cxnSpLocks noChangeShapeType="1"/>
          </p:cNvCxnSpPr>
          <p:nvPr/>
        </p:nvCxnSpPr>
        <p:spPr bwMode="auto">
          <a:xfrm flipH="1">
            <a:off x="1772816" y="827584"/>
            <a:ext cx="4838700" cy="0"/>
          </a:xfrm>
          <a:prstGeom prst="straightConnector1">
            <a:avLst/>
          </a:prstGeom>
          <a:noFill/>
          <a:ln w="57150">
            <a:solidFill>
              <a:srgbClr val="FF0000"/>
            </a:solidFill>
            <a:round/>
            <a:headEnd/>
            <a:tailEnd/>
          </a:ln>
        </p:spPr>
      </p:cxnSp>
      <p:sp>
        <p:nvSpPr>
          <p:cNvPr id="17409" name="Rectangle 1"/>
          <p:cNvSpPr>
            <a:spLocks noChangeArrowheads="1"/>
          </p:cNvSpPr>
          <p:nvPr/>
        </p:nvSpPr>
        <p:spPr bwMode="auto">
          <a:xfrm>
            <a:off x="260648" y="1074967"/>
            <a:ext cx="6381328"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GB" sz="120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As parents you all have a legal responsibility to make sure that your child attends school every day. If your child is going to be absent from school please log the reason via the ParentMail </a:t>
            </a: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absence portal on the </a:t>
            </a:r>
            <a:r>
              <a:rPr lang="en-GB" sz="1200" u="sng" dirty="0">
                <a:solidFill>
                  <a:srgbClr val="000000"/>
                </a:solidFill>
                <a:latin typeface="Segoe UI Light" panose="020B0502040204020203" pitchFamily="34" charset="0"/>
                <a:ea typeface="Trebuchet MS" pitchFamily="34" charset="0"/>
                <a:cs typeface="Segoe UI Light" panose="020B0502040204020203" pitchFamily="34" charset="0"/>
              </a:rPr>
              <a:t>first day</a:t>
            </a: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 of their absence</a:t>
            </a:r>
            <a:r>
              <a:rPr kumimoji="0" lang="en-GB" sz="120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This is important, as we will be contacting parents if a child is not at school and no reason has been given. Parents may be asked to provide medical evidence</a:t>
            </a:r>
            <a:r>
              <a:rPr kumimoji="0" lang="en-GB" sz="120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in the form of an appointment card or prescription where there are repeated absences due to reported illness. </a:t>
            </a:r>
          </a:p>
          <a:p>
            <a:pPr lvl="0" algn="just" fontAlgn="base">
              <a:spcBef>
                <a:spcPct val="0"/>
              </a:spcBef>
              <a:spcAft>
                <a:spcPct val="0"/>
              </a:spcAft>
            </a:pPr>
            <a:endParaRPr kumimoji="0" lang="en-GB" sz="120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kumimoji="0" lang="en-GB" sz="120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Regular attendance and punctuality is </a:t>
            </a:r>
            <a:r>
              <a:rPr kumimoji="0" lang="en-GB" sz="1200" b="1"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fundamental</a:t>
            </a:r>
            <a:r>
              <a:rPr kumimoji="0" lang="en-GB" sz="120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to enabling your child to achieve the highest levels of attainment. We ensure </a:t>
            </a:r>
            <a:r>
              <a:rPr kumimoji="0" lang="en-GB" sz="1200" i="0" u="sng"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all</a:t>
            </a:r>
            <a:r>
              <a:rPr kumimoji="0" lang="en-GB" sz="1200" i="0"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r>
              <a:rPr kumimoji="0" lang="en-GB" sz="120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children are aware of the importance of attendance and punctuality.</a:t>
            </a:r>
            <a:r>
              <a:rPr kumimoji="0" lang="en-GB" sz="120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p>
          <a:p>
            <a:pPr algn="just" eaLnBrk="0" fontAlgn="base" hangingPunct="0">
              <a:spcBef>
                <a:spcPct val="0"/>
              </a:spcBef>
              <a:spcAft>
                <a:spcPct val="0"/>
              </a:spcAft>
            </a:pPr>
            <a:endParaRPr kumimoji="0" lang="en-GB" sz="120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Segoe UI Light" panose="020B0502040204020203" pitchFamily="34" charset="0"/>
                <a:cs typeface="Segoe UI Light" panose="020B0502040204020203" pitchFamily="34" charset="0"/>
              </a:rPr>
              <a:t>The attendance target set by the Governing Body for 2024-2024 is 96%. We expect ALL children to achieve this.​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If your child is unwell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If your child is </a:t>
            </a:r>
            <a:r>
              <a:rPr kumimoji="0" lang="en-GB" sz="1200" b="1" i="0" u="sng"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too</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unwell to come to school, or has a medical appointment, please log the reason</a:t>
            </a:r>
            <a:r>
              <a:rPr kumimoji="0" lang="en-GB" sz="1200" b="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via our ParentMail absence portal.</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To help you, the NHS has compiled a list of guidelines about how long children should be kept off school when they have a common illnesses: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hlinkClick r:id="rId2"/>
              </a:rPr>
              <a:t>https://www.nhs.uk/Livewell/Yourchildatschool/Pages/Illness.aspx</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br>
            <a:r>
              <a:rPr kumimoji="0" lang="en-GB" sz="1200" b="1" i="0" u="none"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Lateness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Learning begins promptly at the beginning of the day with instructions and explanations and it is vital that your child does not miss this part of the day. We monitor lateness and send letters to parents whose children regularly arrive to school late. </a:t>
            </a: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The playground gates will open at 8:55am and close at 9:15am. </a:t>
            </a:r>
            <a:r>
              <a:rPr lang="en-GB" sz="1200" dirty="0">
                <a:solidFill>
                  <a:srgbClr val="000000"/>
                </a:solidFill>
                <a:latin typeface="Segoe UI Light" panose="020B0502040204020203" pitchFamily="34" charset="0"/>
                <a:ea typeface="Times New Roman" pitchFamily="18" charset="0"/>
                <a:cs typeface="Segoe UI Light" panose="020B0502040204020203" pitchFamily="34" charset="0"/>
              </a:rPr>
              <a:t>Your child may come into school between these times and head straight to class. However if your child does miss the gate to go into class, please bring them to the School Office where a member of staff will sign them in.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Authorised absence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Family holidays </a:t>
            </a:r>
            <a:r>
              <a:rPr kumimoji="0" lang="en-GB" sz="1200" b="1" i="0" u="sng"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should always</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be taken </a:t>
            </a:r>
            <a:r>
              <a:rPr kumimoji="0" lang="en-GB" sz="1200" b="1" i="0" u="sng"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during the school holidays</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and we will only authorise absence in </a:t>
            </a:r>
            <a:r>
              <a:rPr kumimoji="0" lang="en-GB" sz="1200" b="1" i="0" u="sng"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very special circumstances</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On these occasions permission </a:t>
            </a:r>
            <a:r>
              <a:rPr kumimoji="0" lang="en-GB" sz="1200" b="1" i="0" u="sng"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must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be sought in advance from the </a:t>
            </a: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H</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eadteacher. Absence request forms are available from the school office or a letter should be written to the </a:t>
            </a: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H</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eadteacher.  Each request will be considered individually and will take into account documentary evidence and any extenuating circumstances. If the permission to take leave is not granted and the pupil is absent, the absence will be unauthorised. In such cases the school may refer the matter to the Education Welfare</a:t>
            </a:r>
            <a:r>
              <a:rPr kumimoji="0" lang="en-GB" sz="1200" b="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Service who may issues a Penalty notice.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789575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OUR OPEN DOOR POLICY</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3" name="AutoShape 3"/>
          <p:cNvCxnSpPr>
            <a:cxnSpLocks noChangeShapeType="1"/>
          </p:cNvCxnSpPr>
          <p:nvPr/>
        </p:nvCxnSpPr>
        <p:spPr bwMode="auto">
          <a:xfrm flipH="1">
            <a:off x="1772816" y="827584"/>
            <a:ext cx="4838700" cy="0"/>
          </a:xfrm>
          <a:prstGeom prst="straightConnector1">
            <a:avLst/>
          </a:prstGeom>
          <a:noFill/>
          <a:ln w="57150">
            <a:solidFill>
              <a:srgbClr val="FF0000"/>
            </a:solidFill>
            <a:round/>
            <a:headEnd/>
            <a:tailEnd/>
          </a:ln>
        </p:spPr>
      </p:cxnSp>
      <p:sp>
        <p:nvSpPr>
          <p:cNvPr id="18433" name="Rectangle 1"/>
          <p:cNvSpPr>
            <a:spLocks noChangeArrowheads="1"/>
          </p:cNvSpPr>
          <p:nvPr/>
        </p:nvSpPr>
        <p:spPr bwMode="auto">
          <a:xfrm>
            <a:off x="288032" y="1259632"/>
            <a:ext cx="6309320"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Please do contact us at any time when you have a concern, even if it appears to be minor. The ‘little’ difficulties are easy to deal with; don’t let them become major concerns. The Open Door Policy is encouraged at Lent Rise School.  If you wish to talk about your child please:- </a:t>
            </a:r>
          </a:p>
          <a:p>
            <a:pPr marL="0" marR="0" lvl="0" indent="0" algn="l" defTabSz="914400" rtl="0" eaLnBrk="1" fontAlgn="base" latinLnBrk="0" hangingPunct="1">
              <a:lnSpc>
                <a:spcPct val="100000"/>
              </a:lnSpc>
              <a:spcBef>
                <a:spcPct val="0"/>
              </a:spcBef>
              <a:spcAft>
                <a:spcPct val="0"/>
              </a:spcAft>
              <a:buClrTx/>
              <a:buSzTx/>
              <a:buFontTx/>
              <a:buNone/>
              <a:tabLst>
                <a:tab pos="739775" algn="ctr"/>
                <a:tab pos="1196975" algn="ctr"/>
                <a:tab pos="3028950" algn="ctr"/>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R="0" lvl="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1. Approach the </a:t>
            </a: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c</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lass teacher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2</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a:t>
            </a:r>
            <a:r>
              <a:rPr kumimoji="0" lang="en-GB" sz="1200" b="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Talk to a member of the Senior Leadership Team</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3</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The Headteacher, Mrs Watson, is always happy to see parents, but she will go to the Class Teacher to discuss issues, therefore it makes sense for you to have spoken to the teacher first.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Contacting the Headteacher if she is not in School </a:t>
            </a:r>
            <a:endParaRPr kumimoji="0" lang="en-GB" sz="1200" b="0" i="0" u="none" strike="noStrike" cap="none" normalizeH="0" baseline="0" dirty="0">
              <a:ln>
                <a:noFill/>
              </a:ln>
              <a:solidFill>
                <a:schemeClr val="tx1"/>
              </a:solidFill>
              <a:effectLst/>
              <a:latin typeface="Segoe UI Black" panose="020B0A02040204020203" pitchFamily="34" charset="0"/>
              <a:ea typeface="Segoe UI Black" panose="020B0A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When the Headteacher is out, your children are always in safe hands.  If you need an immediate response, please contact the school office and a member of the Senior Leadership Team will get a response to you as soon as possible.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Complaints and Resolution Procedure </a:t>
            </a:r>
            <a:endParaRPr kumimoji="0" lang="en-GB" sz="1200" b="0" i="0" u="none" strike="noStrike" cap="none" normalizeH="0" baseline="0" dirty="0">
              <a:ln>
                <a:noFill/>
              </a:ln>
              <a:solidFill>
                <a:schemeClr val="tx1"/>
              </a:solidFill>
              <a:effectLst/>
              <a:latin typeface="Segoe UI Black" panose="020B0A02040204020203" pitchFamily="34" charset="0"/>
              <a:ea typeface="Segoe UI Black" panose="020B0A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The following is the strategy that is suggested if difficulties arise – we recommend that you use this structure.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1. Talk to the Class Teacher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2. Talk to a member of the Senior Leadership Team</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3. Talk to the Headteacher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4. Make Representations to the Governing Body in writing to: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Mrs Maggie Young, Chair of Governors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by e-mail: govs@lrschool.co.uk or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c/o Lent Rise School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Coulson Way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Burnham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Slough      </a:t>
            </a: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SL1 7NP</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5. If you are still not satisfied you may wish to put your complaint to the Secretary of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State for Education and Skills who can review whether the school has acted reasonably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and followed the correct procedures.  The address is: Sanctuary Buildings, Great Smith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Street, London, SW1 3BT.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If you would like to read our full complaints and resolution procedure, please contact the school office for a copy or visit the school website </a:t>
            </a:r>
            <a:r>
              <a:rPr kumimoji="0" lang="en-GB" sz="1200" b="1"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hlinkClick r:id="rId2"/>
              </a:rPr>
              <a:t>www.lentriseschool.co.uk</a:t>
            </a:r>
            <a:r>
              <a:rPr kumimoji="0" lang="en-GB" sz="1200" b="1"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31729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FREE SCHOOL MEALS AND PUPIL PREMIUM FUNDING</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5" name="AutoShape 3"/>
          <p:cNvCxnSpPr>
            <a:cxnSpLocks noChangeShapeType="1"/>
          </p:cNvCxnSpPr>
          <p:nvPr/>
        </p:nvCxnSpPr>
        <p:spPr bwMode="auto">
          <a:xfrm flipH="1">
            <a:off x="1844824" y="1187624"/>
            <a:ext cx="4838700" cy="0"/>
          </a:xfrm>
          <a:prstGeom prst="straightConnector1">
            <a:avLst/>
          </a:prstGeom>
          <a:noFill/>
          <a:ln w="76200">
            <a:solidFill>
              <a:srgbClr val="FF0000"/>
            </a:solidFill>
            <a:round/>
            <a:headEnd/>
            <a:tailEnd/>
          </a:ln>
        </p:spPr>
      </p:cxnSp>
      <p:sp>
        <p:nvSpPr>
          <p:cNvPr id="23560" name="Rectangle 8"/>
          <p:cNvSpPr>
            <a:spLocks noChangeArrowheads="1"/>
          </p:cNvSpPr>
          <p:nvPr/>
        </p:nvSpPr>
        <p:spPr bwMode="auto">
          <a:xfrm>
            <a:off x="332656" y="1804338"/>
            <a:ext cx="619268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Do you receive any of the following benefits: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Income support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Income based Job Seekers’ Allowance (IBJSA)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Income-related Employment and Support Allowance (ESA)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Support under part VI of the Immigration and Asylum Act 1999</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Child tax credit, with income under the threshold set by the Treasury, (Not Working Tax Credit)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The ‘Guarantee’ element of Pension Credit</a:t>
            </a:r>
          </a:p>
          <a:p>
            <a:pPr marL="0" marR="0" lvl="0" indent="0" algn="l"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Segoe UI Light" panose="020B0502040204020203" pitchFamily="34" charset="0"/>
                <a:ea typeface="Times New Roman" pitchFamily="18" charset="0"/>
                <a:cs typeface="Segoe UI Light" panose="020B0502040204020203" pitchFamily="34" charset="0"/>
              </a:rPr>
              <a:t>All children in Early Years, Years 1 and 2 are eligible to have a universal school meal. But we still need parents receiving the benefits listed above to sign up to the Free School Meals service. If you have a child in KS2 they will also be eligible for a free school meal, but only if you apply!</a:t>
            </a:r>
            <a:endParaRPr lang="en-GB" sz="1200" dirty="0">
              <a:solidFill>
                <a:srgbClr val="FF0000"/>
              </a:solidFill>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Why sign up?</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For the school </a:t>
            </a:r>
          </a:p>
          <a:p>
            <a:pPr lvl="0"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We receive additional funding for children who would be eligible for Free School meals even if they were not in Early Years, Year 1 or Year 2. This funding is called Pupil Premium and we use it to support progress and achievement (you can find out how we spent this year’s Pupil Premium on our website </a:t>
            </a:r>
            <a:r>
              <a:rPr lang="en-GB" sz="1200" dirty="0">
                <a:latin typeface="Segoe UI Light" panose="020B0502040204020203" pitchFamily="34" charset="0"/>
                <a:cs typeface="Segoe UI Light" panose="020B0502040204020203" pitchFamily="34" charset="0"/>
                <a:hlinkClick r:id="rId2"/>
              </a:rPr>
              <a:t>https://www.lentriseschool.co.uk/website</a:t>
            </a:r>
            <a:r>
              <a:rPr lang="en-GB" sz="1200" dirty="0">
                <a:latin typeface="Segoe UI Light" panose="020B0502040204020203" pitchFamily="34" charset="0"/>
                <a:cs typeface="Segoe UI Light" panose="020B0502040204020203" pitchFamily="34" charset="0"/>
              </a:rPr>
              <a:t>. </a:t>
            </a:r>
          </a:p>
          <a:p>
            <a:pPr lvl="0"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eaLnBrk="0" fontAlgn="base" hangingPunct="0">
              <a:spcBef>
                <a:spcPct val="0"/>
              </a:spcBef>
              <a:spcAft>
                <a:spcPct val="0"/>
              </a:spcAft>
            </a:pPr>
            <a:r>
              <a:rPr lang="en-GB" sz="1200" b="1" dirty="0">
                <a:latin typeface="Segoe UI Light" panose="020B0502040204020203" pitchFamily="34" charset="0"/>
                <a:cs typeface="Segoe UI Light" panose="020B0502040204020203" pitchFamily="34" charset="0"/>
              </a:rPr>
              <a:t>For you </a:t>
            </a:r>
          </a:p>
          <a:p>
            <a:pPr lvl="0"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If we know that your child would be eligible for Free School Meals even if they were not in Early Years, Year 1 or Year 2 we can provide additional support to them in school. We can also help with the cost of school 	uniform, PE kits, school trips, clubs and music lessons on a case-by-case basis.</a:t>
            </a:r>
          </a:p>
          <a:p>
            <a:pPr lvl="0"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eaLnBrk="0" fontAlgn="base" hangingPunct="0">
              <a:spcBef>
                <a:spcPct val="0"/>
              </a:spcBef>
              <a:spcAft>
                <a:spcPct val="0"/>
              </a:spcAft>
            </a:pPr>
            <a:r>
              <a:rPr lang="en-GB" sz="1200" b="1" dirty="0">
                <a:latin typeface="Segoe UI Light" panose="020B0502040204020203" pitchFamily="34" charset="0"/>
                <a:cs typeface="Segoe UI Light" panose="020B0502040204020203" pitchFamily="34" charset="0"/>
              </a:rPr>
              <a:t>Signing-up takes less than 5 minutes</a:t>
            </a:r>
          </a:p>
          <a:p>
            <a:pPr lvl="0"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All you need to do is complete a short form. You do not need to provide any proof of your eligibility. You only need to sign-up once and we will automatically re-check your details every term. If you are still eligible, 	your child will continue to receive a free school meal in Key Stage 2. The school office staff will be happy to answer your questions or help you complete the form.</a:t>
            </a:r>
          </a:p>
          <a:p>
            <a:pPr lvl="0"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ctr" eaLnBrk="0" fontAlgn="base" hangingPunct="0">
              <a:spcBef>
                <a:spcPct val="0"/>
              </a:spcBef>
              <a:spcAft>
                <a:spcPct val="0"/>
              </a:spcAft>
            </a:pPr>
            <a:r>
              <a:rPr lang="en-GB" sz="1200" dirty="0">
                <a:solidFill>
                  <a:srgbClr val="FF0000"/>
                </a:solidFill>
                <a:latin typeface="Segoe UI Light" panose="020B0502040204020203" pitchFamily="34" charset="0"/>
                <a:cs typeface="Segoe UI Light" panose="020B0502040204020203" pitchFamily="34" charset="0"/>
              </a:rPr>
              <a:t>All applications are dealt with in confidence.</a:t>
            </a:r>
          </a:p>
          <a:p>
            <a:pPr lvl="0"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	</a:t>
            </a:r>
          </a:p>
          <a:p>
            <a:pPr lvl="0" eaLnBrk="0" fontAlgn="base" hangingPunct="0">
              <a:spcBef>
                <a:spcPct val="0"/>
              </a:spcBef>
              <a:spcAft>
                <a:spcPct val="0"/>
              </a:spcAf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24134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00" y="-571500"/>
            <a:ext cx="18288000" cy="10287000"/>
          </a:xfrm>
          <a:prstGeom prst="rect">
            <a:avLst/>
          </a:prstGeom>
        </p:spPr>
      </p:pic>
    </p:spTree>
    <p:extLst>
      <p:ext uri="{BB962C8B-B14F-4D97-AF65-F5344CB8AC3E}">
        <p14:creationId xmlns:p14="http://schemas.microsoft.com/office/powerpoint/2010/main" val="3438661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67399" y="-337039"/>
            <a:ext cx="18288000" cy="10287000"/>
          </a:xfrm>
          <a:prstGeom prst="rect">
            <a:avLst/>
          </a:prstGeom>
        </p:spPr>
      </p:pic>
    </p:spTree>
    <p:extLst>
      <p:ext uri="{BB962C8B-B14F-4D97-AF65-F5344CB8AC3E}">
        <p14:creationId xmlns:p14="http://schemas.microsoft.com/office/powerpoint/2010/main" val="1825240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SAFEGUARDING</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6625" name="Rectangle 1"/>
          <p:cNvSpPr>
            <a:spLocks noChangeArrowheads="1"/>
          </p:cNvSpPr>
          <p:nvPr/>
        </p:nvSpPr>
        <p:spPr bwMode="auto">
          <a:xfrm>
            <a:off x="274340" y="1763668"/>
            <a:ext cx="630932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a:latin typeface="Segoe UI Light" panose="020B0502040204020203" pitchFamily="34" charset="0"/>
                <a:ea typeface="Times New Roman" pitchFamily="18" charset="0"/>
                <a:cs typeface="Segoe UI Light" panose="020B0502040204020203" pitchFamily="34" charset="0"/>
              </a:rPr>
              <a:t>“</a:t>
            </a:r>
            <a:r>
              <a:rPr lang="en-GB" sz="1200" dirty="0">
                <a:latin typeface="Segoe UI Light" panose="020B0502040204020203" pitchFamily="34" charset="0"/>
                <a:ea typeface="Times New Roman" pitchFamily="18" charset="0"/>
                <a:cs typeface="Segoe UI Light" panose="020B0502040204020203" pitchFamily="34" charset="0"/>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p>
          <a:p>
            <a:pPr lvl="0" algn="just" fontAlgn="base">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br>
              <a:rPr lang="en-GB" sz="1800" b="0" i="0" dirty="0">
                <a:solidFill>
                  <a:srgbClr val="000000"/>
                </a:solidFill>
                <a:effectLst/>
                <a:latin typeface="Aptos" panose="020B0004020202020204" pitchFamily="34" charset="0"/>
              </a:rPr>
            </a:br>
            <a:endParaRPr lang="en-GB" sz="1800" b="0" i="0" dirty="0">
              <a:solidFill>
                <a:srgbClr val="000000"/>
              </a:solidFill>
              <a:effectLst/>
              <a:latin typeface="Aptos" panose="020B0004020202020204" pitchFamily="34" charset="0"/>
            </a:endParaRPr>
          </a:p>
          <a:p>
            <a:pPr algn="l" fontAlgn="base"/>
            <a:r>
              <a:rPr lang="en-GB" sz="1200" dirty="0">
                <a:latin typeface="Segoe UI Light" panose="020B0502040204020203" pitchFamily="34" charset="0"/>
                <a:cs typeface="Segoe UI Light" panose="020B0502040204020203" pitchFamily="34" charset="0"/>
              </a:rPr>
              <a:t>In accordance with our responsibilities under section 175/157 of the Education Act 2002 and “Keeping Children Safe in Education“ 2023. There are four trained Designated Safeguarding Leads, the Headteacher Mrs J Watson, Deputy Headteacher Mrs R Small, and the two Assistant Headteachers Miss Boxall and Miss Johns, this ensures there is a DSL on duty at all times.   It is their responsibility to ensure that all staff in contact with children receive child protection awareness training on a regular basis.</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Occasions do arise when our concern about a child means  we have to consult other agencies.  Whilst we would always aim to work in partnership with parents there may be exceptions to this when concerns are raised for the protection of a child.</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dirty="0">
                <a:latin typeface="Segoe UI Light" panose="020B0502040204020203" pitchFamily="34" charset="0"/>
                <a:ea typeface="Times New Roman" pitchFamily="18" charset="0"/>
                <a:cs typeface="Segoe UI Light" panose="020B0502040204020203" pitchFamily="34" charset="0"/>
                <a:hlinkClick r:id="rId2"/>
              </a:rPr>
              <a:t>www.lentriseschool.co.uk</a:t>
            </a: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501164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F30B3F6CD421459EBFFA5837F75171" ma:contentTypeVersion="2" ma:contentTypeDescription="Create a new document." ma:contentTypeScope="" ma:versionID="674cd36f74fa1bc6e1696506ce925889">
  <xsd:schema xmlns:xsd="http://www.w3.org/2001/XMLSchema" xmlns:xs="http://www.w3.org/2001/XMLSchema" xmlns:p="http://schemas.microsoft.com/office/2006/metadata/properties" xmlns:ns2="19641a90-5053-4200-affd-b88611d58ccf" targetNamespace="http://schemas.microsoft.com/office/2006/metadata/properties" ma:root="true" ma:fieldsID="1b007c5d218a6f4dd6f42c8afe4b4aa4" ns2:_="">
    <xsd:import namespace="19641a90-5053-4200-affd-b88611d58cc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641a90-5053-4200-affd-b88611d58c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D8C245-0B9F-42F7-B224-06E5CBB6F961}">
  <ds:schemaRefs>
    <ds:schemaRef ds:uri="http://schemas.microsoft.com/sharepoint/v3/contenttype/forms"/>
  </ds:schemaRefs>
</ds:datastoreItem>
</file>

<file path=customXml/itemProps2.xml><?xml version="1.0" encoding="utf-8"?>
<ds:datastoreItem xmlns:ds="http://schemas.openxmlformats.org/officeDocument/2006/customXml" ds:itemID="{BBF2C6EF-E68A-4E2C-B65E-131BB964390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19641a90-5053-4200-affd-b88611d58ccf"/>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0444A99-AC46-4569-8AE8-28A95A4C4859}">
  <ds:schemaRefs>
    <ds:schemaRef ds:uri="19641a90-5053-4200-affd-b88611d58c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199</TotalTime>
  <Words>2881</Words>
  <Application>Microsoft Office PowerPoint</Application>
  <PresentationFormat>On-screen Show (4:3)</PresentationFormat>
  <Paragraphs>270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Toni O'Leary</cp:lastModifiedBy>
  <cp:revision>81</cp:revision>
  <dcterms:created xsi:type="dcterms:W3CDTF">2019-06-07T10:34:22Z</dcterms:created>
  <dcterms:modified xsi:type="dcterms:W3CDTF">2023-09-07T16:02:28Z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0x010100A5F30B3F6CD421459EBFFA5837F75171</vt:lpwstr>
  </property>
</Properties>
</file>