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73" r:id="rId9"/>
    <p:sldId id="274" r:id="rId10"/>
    <p:sldId id="267" r:id="rId11"/>
    <p:sldId id="268" r:id="rId12"/>
    <p:sldId id="269" r:id="rId13"/>
    <p:sldId id="270" r:id="rId14"/>
    <p:sldId id="271" r:id="rId15"/>
    <p:sldId id="272"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28"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9AE8B-A9D8-498D-94D3-781C507F04C3}" type="datetimeFigureOut">
              <a:rPr lang="en-GB" smtClean="0"/>
              <a:pPr/>
              <a:t>23/07/2019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5A9AE8B-A9D8-498D-94D3-781C507F04C3}" type="datetimeFigureOut">
              <a:rPr lang="en-GB" smtClean="0"/>
              <a:pPr/>
              <a:t>23/07/2019</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6A714AA-4A1C-4112-8C89-6A77BDD6168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lentrise.bucks.sch.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irms.org.uk/page/SchoolsToolki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national-pupil-database-user-guide-and-supporting-information" TargetMode="External"/><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national-pupil-database-requests-received" TargetMode="External"/><Relationship Id="rId4" Type="http://schemas.openxmlformats.org/officeDocument/2006/relationships/hyperlink" Target="https://www.gov.uk/data-protection-how-we-collect-and-share-research-dat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co.org.uk/concerns/" TargetMode="External"/><Relationship Id="rId2" Type="http://schemas.openxmlformats.org/officeDocument/2006/relationships/hyperlink" Target="https://www.gov.uk/contact-dfe" TargetMode="External"/><Relationship Id="rId1" Type="http://schemas.openxmlformats.org/officeDocument/2006/relationships/slideLayout" Target="../slideLayouts/slideLayout7.xml"/><Relationship Id="rId4" Type="http://schemas.openxmlformats.org/officeDocument/2006/relationships/hyperlink" Target="mailto:dpo@turniton.co.u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dpo@turniton.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mugs.jpg"/>
          <p:cNvPicPr/>
          <p:nvPr/>
        </p:nvPicPr>
        <p:blipFill>
          <a:blip r:embed="rId2" cstate="print"/>
          <a:srcRect/>
          <a:stretch>
            <a:fillRect/>
          </a:stretch>
        </p:blipFill>
        <p:spPr bwMode="auto">
          <a:xfrm>
            <a:off x="260649" y="179512"/>
            <a:ext cx="1368152" cy="1584176"/>
          </a:xfrm>
          <a:prstGeom prst="rect">
            <a:avLst/>
          </a:prstGeom>
          <a:noFill/>
        </p:spPr>
      </p:pic>
      <p:sp>
        <p:nvSpPr>
          <p:cNvPr id="5" name="Rectangle 2"/>
          <p:cNvSpPr>
            <a:spLocks noChangeArrowheads="1"/>
          </p:cNvSpPr>
          <p:nvPr/>
        </p:nvSpPr>
        <p:spPr bwMode="auto">
          <a:xfrm>
            <a:off x="1916832" y="323528"/>
            <a:ext cx="4470400" cy="1309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3600" b="1" dirty="0" smtClean="0">
                <a:solidFill>
                  <a:srgbClr val="FF0000"/>
                </a:solidFill>
                <a:latin typeface="Trebuchet MS" pitchFamily="34" charset="0"/>
                <a:cs typeface="Arial" pitchFamily="34" charset="0"/>
              </a:rPr>
              <a:t>YEAR TWO   PARENT PACK</a:t>
            </a:r>
            <a:endParaRPr kumimoji="0" lang="en-US" sz="32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AutoShape 3"/>
          <p:cNvCxnSpPr>
            <a:cxnSpLocks noChangeShapeType="1"/>
          </p:cNvCxnSpPr>
          <p:nvPr/>
        </p:nvCxnSpPr>
        <p:spPr bwMode="auto">
          <a:xfrm flipH="1">
            <a:off x="1844824" y="1526853"/>
            <a:ext cx="4838700" cy="0"/>
          </a:xfrm>
          <a:prstGeom prst="straightConnector1">
            <a:avLst/>
          </a:prstGeom>
          <a:noFill/>
          <a:ln w="76200">
            <a:solidFill>
              <a:srgbClr val="FF0000"/>
            </a:solidFill>
            <a:round/>
            <a:headEnd/>
            <a:tailEnd/>
          </a:ln>
        </p:spPr>
      </p:cxnSp>
      <p:sp>
        <p:nvSpPr>
          <p:cNvPr id="7" name="TextBox 6"/>
          <p:cNvSpPr txBox="1"/>
          <p:nvPr/>
        </p:nvSpPr>
        <p:spPr>
          <a:xfrm>
            <a:off x="692696" y="7004590"/>
            <a:ext cx="5544616" cy="1569660"/>
          </a:xfrm>
          <a:prstGeom prst="rect">
            <a:avLst/>
          </a:prstGeom>
          <a:noFill/>
        </p:spPr>
        <p:txBody>
          <a:bodyPr wrap="square" rtlCol="0">
            <a:spAutoFit/>
          </a:bodyPr>
          <a:lstStyle/>
          <a:p>
            <a:pPr algn="ctr"/>
            <a:r>
              <a:rPr lang="en-GB" sz="1200" b="1" dirty="0" smtClean="0">
                <a:latin typeface="Trebuchet MS" pitchFamily="34" charset="0"/>
              </a:rPr>
              <a:t>Lent Rise School</a:t>
            </a:r>
          </a:p>
          <a:p>
            <a:pPr algn="ctr"/>
            <a:r>
              <a:rPr lang="en-GB" sz="1200" dirty="0" smtClean="0">
                <a:latin typeface="Trebuchet MS" pitchFamily="34" charset="0"/>
              </a:rPr>
              <a:t>Coulson Way, Burnham, Slough, SL17NP</a:t>
            </a:r>
          </a:p>
          <a:p>
            <a:pPr algn="ctr"/>
            <a:endParaRPr lang="en-GB" sz="1200" dirty="0" smtClean="0">
              <a:latin typeface="Trebuchet MS" pitchFamily="34" charset="0"/>
            </a:endParaRPr>
          </a:p>
          <a:p>
            <a:pPr algn="ctr"/>
            <a:r>
              <a:rPr lang="en-GB" sz="1200" dirty="0" smtClean="0">
                <a:latin typeface="Trebuchet MS" pitchFamily="34" charset="0"/>
              </a:rPr>
              <a:t>Headteacher : Mrs J Watson</a:t>
            </a:r>
          </a:p>
          <a:p>
            <a:pPr algn="ctr"/>
            <a:endParaRPr lang="en-GB" sz="1200" dirty="0" smtClean="0">
              <a:latin typeface="Trebuchet MS" pitchFamily="34" charset="0"/>
            </a:endParaRPr>
          </a:p>
          <a:p>
            <a:pPr algn="ctr"/>
            <a:r>
              <a:rPr lang="en-GB" sz="1200" dirty="0" smtClean="0">
                <a:latin typeface="Trebuchet MS" pitchFamily="34" charset="0"/>
              </a:rPr>
              <a:t>Telephone : 01628 662913</a:t>
            </a:r>
            <a:endParaRPr lang="en-GB" sz="1200" dirty="0" smtClean="0">
              <a:latin typeface="Trebuchet MS" pitchFamily="34" charset="0"/>
              <a:hlinkClick r:id="rId3"/>
            </a:endParaRPr>
          </a:p>
          <a:p>
            <a:pPr algn="ctr"/>
            <a:r>
              <a:rPr lang="en-GB" sz="1200" dirty="0" smtClean="0">
                <a:latin typeface="Trebuchet MS" pitchFamily="34" charset="0"/>
                <a:hlinkClick r:id="rId3"/>
              </a:rPr>
              <a:t>office@lentrise.bucks.sch.uk</a:t>
            </a:r>
            <a:endParaRPr lang="en-GB" sz="1200" dirty="0" smtClean="0">
              <a:latin typeface="Trebuchet MS" pitchFamily="34" charset="0"/>
            </a:endParaRPr>
          </a:p>
          <a:p>
            <a:pPr algn="ctr"/>
            <a:r>
              <a:rPr lang="en-GB" sz="1200" dirty="0" smtClean="0">
                <a:latin typeface="Trebuchet MS" pitchFamily="34" charset="0"/>
              </a:rPr>
              <a:t>www.lentriseschool.com</a:t>
            </a:r>
            <a:endParaRPr lang="en-GB" sz="1400" dirty="0">
              <a:latin typeface="Trebuchet MS" pitchFamily="34" charset="0"/>
            </a:endParaRPr>
          </a:p>
        </p:txBody>
      </p:sp>
      <p:pic>
        <p:nvPicPr>
          <p:cNvPr id="8" name="Picture 7" descr="2.jpg"/>
          <p:cNvPicPr>
            <a:picLocks noChangeAspect="1"/>
          </p:cNvPicPr>
          <p:nvPr/>
        </p:nvPicPr>
        <p:blipFill>
          <a:blip r:embed="rId4" cstate="print"/>
          <a:stretch>
            <a:fillRect/>
          </a:stretch>
        </p:blipFill>
        <p:spPr>
          <a:xfrm>
            <a:off x="448072" y="2272680"/>
            <a:ext cx="5933256" cy="3955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SAFEGUARDING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619954"/>
            <a:ext cx="630932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latin typeface="Trebuchet MS" pitchFamily="34" charset="0"/>
                <a:ea typeface="Times New Roman" pitchFamily="18" charset="0"/>
                <a:cs typeface="Arial" pitchFamily="34" charset="0"/>
              </a:rPr>
              <a:t>“</a:t>
            </a:r>
            <a:r>
              <a:rPr lang="en-GB" sz="1200" dirty="0" smtClean="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In accordance with our responsibilities under section 175/157 of the Education Act 2002 and “Keeping Children Safe in Education“ Sept 2019. There are two trained Designated Safeguarding Leads, the Headteacher Mrs J Watson and the Deputy Headteacher Mrs R Small,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smtClean="0">
                <a:latin typeface="Trebuchet MS" pitchFamily="34" charset="0"/>
                <a:ea typeface="Times New Roman" pitchFamily="18" charset="0"/>
                <a:cs typeface="Arial" pitchFamily="34" charset="0"/>
                <a:hlinkClick r:id="rId2"/>
              </a:rPr>
              <a:t>www.lentrise.bucks.sch.uk</a:t>
            </a: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PRIVACY POLICY/NOTICE                     PUPILS AND PARENTS                               MAY 2018</a:t>
            </a:r>
          </a:p>
        </p:txBody>
      </p:sp>
      <p:cxnSp>
        <p:nvCxnSpPr>
          <p:cNvPr id="3" name="AutoShape 3"/>
          <p:cNvCxnSpPr>
            <a:cxnSpLocks noChangeShapeType="1"/>
          </p:cNvCxnSpPr>
          <p:nvPr/>
        </p:nvCxnSpPr>
        <p:spPr bwMode="auto">
          <a:xfrm flipH="1">
            <a:off x="1844824" y="1259632"/>
            <a:ext cx="4838700" cy="0"/>
          </a:xfrm>
          <a:prstGeom prst="straightConnector1">
            <a:avLst/>
          </a:prstGeom>
          <a:noFill/>
          <a:ln w="76200">
            <a:solidFill>
              <a:srgbClr val="FF0000"/>
            </a:solidFill>
            <a:round/>
            <a:headEnd/>
            <a:tailEnd/>
          </a:ln>
        </p:spPr>
      </p:cxnSp>
      <p:sp>
        <p:nvSpPr>
          <p:cNvPr id="39937" name="Rectangle 1"/>
          <p:cNvSpPr>
            <a:spLocks noChangeArrowheads="1"/>
          </p:cNvSpPr>
          <p:nvPr/>
        </p:nvSpPr>
        <p:spPr bwMode="auto">
          <a:xfrm>
            <a:off x="-99392" y="1619672"/>
            <a:ext cx="6552728" cy="7066677"/>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Privacy Notice (How we use pupil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categories of pupil information that we collect, hold and share include:</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Personal information (such as name, unique pupil number and address)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Characteristics (such as ethnicity, language, nationality, country of birth and free school meal eligibility)</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Attendance information (such as sessions attended, number of absences and absence reasons)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Assessment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Relevant medical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Special educational needs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Exclusion and behavioural information</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Why we collect and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We use the pupil data:</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support pupil learning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monitor and report on pupil progress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provide appropriate pastoral care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assess the quality of our services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for safeguarding and child protection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comply with the law regarding data sharing</a:t>
            </a: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lawful basis on which we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0" i="0" u="none" strike="noStrike" cap="none" normalizeH="0" baseline="0" dirty="0" smtClean="0">
              <a:ln>
                <a:noFill/>
              </a:ln>
              <a:effectLst/>
              <a:latin typeface="Trebuchet MS" pitchFamily="34" charset="0"/>
              <a:ea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use pupil information under departmental censuses and the Education Act 1996, for more information on the school census process and requirements see: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hlinkClick r:id="rId2"/>
              </a:rPr>
              <a:t>https://www.gov.uk/education/data-collection-and-censuses-for-schools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process data under the following legal basis for processing: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Article 6 (GDPR)</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1. the data subject has given consent to the processing of his or her personal data for one or more specific purposes;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2. processing is necessary for compliance with a legal obligation to which the controller is subject;</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Article 9 (GDPR)</a:t>
            </a:r>
            <a:endParaRPr kumimoji="0" lang="en-GB" sz="1200" b="0"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48" y="323528"/>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pPr>
            <a:r>
              <a:rPr lang="en-GB" sz="1200" dirty="0" smtClean="0">
                <a:solidFill>
                  <a:schemeClr val="tx1"/>
                </a:solidFill>
                <a:latin typeface="Trebuchet MS" pitchFamily="34" charset="0"/>
                <a:ea typeface="Trebuchet MS" pitchFamily="34" charset="0"/>
                <a:cs typeface="Arial" pitchFamily="34" charset="0"/>
              </a:rPr>
              <a:t>the data subject has given explicit consent to the processing of their personal data for one or more specified purposes, except where Union or Member State law provide that the prohibition referred to in paragraph 1 may not be lifted by the data subject</a:t>
            </a:r>
          </a:p>
          <a:p>
            <a:pPr lvl="0" algn="just" fontAlgn="base">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Collecting pupil information</a:t>
            </a:r>
          </a:p>
          <a:p>
            <a:pPr lvl="0" algn="just" eaLnBrk="0" fontAlgn="base" hangingPunct="0">
              <a:spcBef>
                <a:spcPct val="0"/>
              </a:spcBef>
              <a:spcAft>
                <a:spcPct val="0"/>
              </a:spcAft>
              <a:buFontTx/>
              <a:buChar char="•"/>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Whilst the majority of pupil information you provide to us is mandatory, some of it is provided to us on a voluntary basis. In order to comply with the General Data Protection Regulation, we will inform you whether you are required to provide certain pupil information to us or if you have a choice in this.</a:t>
            </a: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Storing pupil data</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hold pupil data in line with IRMS (Information records management service) guidelines. Please see the following document for full details on data storage including time scales. </a:t>
            </a:r>
            <a:r>
              <a:rPr lang="en-GB" sz="1200" dirty="0" smtClean="0">
                <a:solidFill>
                  <a:schemeClr val="tx1"/>
                </a:solidFill>
                <a:latin typeface="Trebuchet MS" pitchFamily="34" charset="0"/>
                <a:ea typeface="Trebuchet MS" pitchFamily="34" charset="0"/>
                <a:cs typeface="Trebuchet MS" pitchFamily="34" charset="0"/>
                <a:hlinkClick r:id="rId2"/>
              </a:rPr>
              <a:t>http://irms.org.uk/page/SchoolsToolkit</a:t>
            </a: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Who we share pupil information with</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routinely share pupil information with:</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schools that the pupil’s attend after leaving us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our local authority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the Department for Education (DfE)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agencies including the School Nurse and the NHS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academy trust if applicable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curriculum resources (all web resources are checked, and minimal details are shared with online teaching resources)</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Why we share pupil information</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do not share information about our pupils with anyone without consent unless the law and our policies allow us to do so.</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share pupils’ data with the Department for Education (DfE) on a statutory basis. This data sharing underpins school funding and educational attainment policy and monitoring.</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to share information about our pupils with the (DfE) under regulation 5 of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648" y="323528"/>
            <a:ext cx="6264696" cy="85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Data collection requirements:</a:t>
            </a:r>
          </a:p>
          <a:p>
            <a:pPr lvl="0" algn="just" fontAlgn="base">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data collection requirements placed on us by the Department for Education (for example; via the school census) go to </a:t>
            </a:r>
            <a:r>
              <a:rPr lang="en-GB" sz="1200" dirty="0" smtClean="0">
                <a:solidFill>
                  <a:schemeClr val="tx1"/>
                </a:solidFill>
                <a:latin typeface="Trebuchet MS" pitchFamily="34" charset="0"/>
                <a:ea typeface="Trebuchet MS" pitchFamily="34" charset="0"/>
                <a:cs typeface="Trebuchet MS" pitchFamily="34" charset="0"/>
                <a:hlinkClick r:id="rId2"/>
              </a:rPr>
              <a:t>https://www.gov.uk/education/data-collection-and-censuses-for-schools</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The National Pupil Database (NPD)</a:t>
            </a: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NPD is owned and managed by the Department for Education and contains information about pupils in schools in England. It provides invaluable evidence on educational performance to inform independent research, as well as studies commissioned by the Department. It is held in electronic format for statistical purposes. This information is securely collected from a range of sources including schools, local authorities and awarding bodies.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by law, to provide information about our pupils to the DfE as part of statutory data collections such as the school census and early years’ census. Some of this information is then stored in the NPD. The law that allows this is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NPD, go to </a:t>
            </a:r>
            <a:r>
              <a:rPr lang="en-GB" sz="1200" dirty="0" smtClean="0">
                <a:solidFill>
                  <a:schemeClr val="tx1"/>
                </a:solidFill>
                <a:latin typeface="Trebuchet MS" pitchFamily="34" charset="0"/>
                <a:ea typeface="Trebuchet MS" pitchFamily="34" charset="0"/>
                <a:cs typeface="Trebuchet MS" pitchFamily="34" charset="0"/>
                <a:hlinkClick r:id="rId3"/>
              </a:rPr>
              <a:t>https://www.gov.uk/government/publications/national-pupil-database-user-guide-and-supporting-information</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may share information about our pupils from the NPD with third parties who promote the education or well-being of children in England by: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conducting research or analysis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producing statistics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providing information, advice or guidance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has robust processes in place to ensure the confidentiality of our data is maintained and there are stringent controls in place regarding access and use of the data. Decisions on whether DfE releases data to third parties are subject to a strict approval process and based on a detailed assessment of:</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who is requesting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purpose for which it is required</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level and sensitivity of data requested: and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arrangements in place to store and handle the data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be granted access to pupil information, organisations must comply with strict terms and conditions covering the confidentiality and handling of the data, security arrangements and retention and use of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more information about the department’s data sharing process, please visit: </a:t>
            </a:r>
            <a:r>
              <a:rPr lang="en-GB" sz="1200" dirty="0" smtClean="0">
                <a:solidFill>
                  <a:schemeClr val="tx1"/>
                </a:solidFill>
                <a:latin typeface="Trebuchet MS" pitchFamily="34" charset="0"/>
                <a:ea typeface="Trebuchet MS" pitchFamily="34" charset="0"/>
                <a:cs typeface="Trebuchet MS" pitchFamily="34" charset="0"/>
                <a:hlinkClick r:id="rId4" tooltip="Data protection: how we collect and share research data"/>
              </a:rPr>
              <a:t>https://www.gov.uk/data-protection-how-we-collect-and-share-research-data</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information about which organisations the department has provided pupil information, (and for which project), please visit the following website: </a:t>
            </a:r>
            <a:r>
              <a:rPr lang="en-GB" sz="1200" dirty="0" smtClean="0">
                <a:solidFill>
                  <a:schemeClr val="tx1"/>
                </a:solidFill>
                <a:latin typeface="Trebuchet MS" pitchFamily="34" charset="0"/>
                <a:ea typeface="Trebuchet MS" pitchFamily="34" charset="0"/>
                <a:cs typeface="Trebuchet MS" pitchFamily="34" charset="0"/>
                <a:hlinkClick r:id="rId5"/>
              </a:rPr>
              <a:t>https://www.gov.uk/government/publications/national-pupil-database-requests-received</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8" y="395536"/>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hangingPunct="0"/>
            <a:r>
              <a:rPr lang="en-GB" sz="1200" dirty="0" smtClean="0">
                <a:solidFill>
                  <a:schemeClr val="tx1"/>
                </a:solidFill>
                <a:latin typeface="Trebuchet MS" pitchFamily="34" charset="0"/>
              </a:rPr>
              <a:t>To contact the DfE: </a:t>
            </a:r>
            <a:r>
              <a:rPr lang="en-GB" sz="1200" u="sng" dirty="0" smtClean="0">
                <a:solidFill>
                  <a:schemeClr val="tx1"/>
                </a:solidFill>
                <a:latin typeface="Trebuchet MS" pitchFamily="34" charset="0"/>
                <a:hlinkClick r:id="rId2"/>
              </a:rPr>
              <a:t>https://www.gov.uk/contact-dfe</a:t>
            </a:r>
            <a:endParaRPr lang="en-GB" sz="1200" u="sng" dirty="0" smtClean="0">
              <a:solidFill>
                <a:schemeClr val="tx1"/>
              </a:solidFill>
              <a:latin typeface="Trebuchet MS" pitchFamily="34" charset="0"/>
            </a:endParaRPr>
          </a:p>
          <a:p>
            <a:pPr algn="just" fontAlgn="base" hangingPunct="0"/>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Keeping your personal information secure</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have appropriate security measures in place to prevent personal information from being accidentally lost, or used or accessed in an unauthorised way. We limit access to your personal information to those who have a genuine need to know it. Those processing your information will do so only in an authorised manner and are subject to a duty of confidentiality.</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also have procedures in place to deal with any suspected data security breach. We will notify you and any applicable regulator of a suspected data security breach where we are legally required to do so.</a:t>
            </a:r>
          </a:p>
          <a:p>
            <a:pPr algn="just"/>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Requesting access to your personal data</a:t>
            </a:r>
          </a:p>
          <a:p>
            <a:pPr algn="just"/>
            <a:r>
              <a:rPr lang="en-GB" sz="1200" dirty="0" smtClean="0">
                <a:solidFill>
                  <a:schemeClr val="tx1"/>
                </a:solidFill>
                <a:latin typeface="Trebuchet MS" pitchFamily="34" charset="0"/>
              </a:rPr>
              <a:t> </a:t>
            </a:r>
          </a:p>
          <a:p>
            <a:pPr algn="just"/>
            <a:r>
              <a:rPr lang="en-GB" sz="1200" dirty="0" smtClean="0">
                <a:solidFill>
                  <a:schemeClr val="tx1"/>
                </a:solidFill>
                <a:latin typeface="Trebuchet MS" pitchFamily="34" charset="0"/>
              </a:rPr>
              <a:t>Under data protection legislation, parents and pupils have the right to request access to information about them that we hold. To make a request for your personal information or be given access to your child’s educational records. In the first instance please contact the school lead below.</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You also have the right to:</a:t>
            </a:r>
          </a:p>
          <a:p>
            <a:pPr lvl="0" algn="just">
              <a:buFont typeface="Arial" pitchFamily="34" charset="0"/>
              <a:buChar char="•"/>
            </a:pPr>
            <a:r>
              <a:rPr lang="en-GB" sz="1200" dirty="0" smtClean="0">
                <a:solidFill>
                  <a:schemeClr val="tx1"/>
                </a:solidFill>
                <a:latin typeface="Trebuchet MS" pitchFamily="34" charset="0"/>
              </a:rPr>
              <a:t>object to processing of personal data that is likely to cause, or is causing, damage or distress</a:t>
            </a:r>
          </a:p>
          <a:p>
            <a:pPr lvl="0" algn="just">
              <a:buFont typeface="Arial" pitchFamily="34" charset="0"/>
              <a:buChar char="•"/>
            </a:pPr>
            <a:r>
              <a:rPr lang="en-GB" sz="1200" dirty="0" smtClean="0">
                <a:solidFill>
                  <a:schemeClr val="tx1"/>
                </a:solidFill>
                <a:latin typeface="Trebuchet MS" pitchFamily="34" charset="0"/>
              </a:rPr>
              <a:t>prevent processing for the purpose of direct marketing</a:t>
            </a:r>
          </a:p>
          <a:p>
            <a:pPr lvl="0" algn="just">
              <a:buFont typeface="Arial" pitchFamily="34" charset="0"/>
              <a:buChar char="•"/>
            </a:pPr>
            <a:r>
              <a:rPr lang="en-GB" sz="1200" dirty="0" smtClean="0">
                <a:solidFill>
                  <a:schemeClr val="tx1"/>
                </a:solidFill>
                <a:latin typeface="Trebuchet MS" pitchFamily="34" charset="0"/>
              </a:rPr>
              <a:t>object to decisions being taken by automated means</a:t>
            </a:r>
          </a:p>
          <a:p>
            <a:pPr lvl="0" algn="just">
              <a:buFont typeface="Arial" pitchFamily="34" charset="0"/>
              <a:buChar char="•"/>
            </a:pPr>
            <a:r>
              <a:rPr lang="en-GB" sz="1200" dirty="0" smtClean="0">
                <a:solidFill>
                  <a:schemeClr val="tx1"/>
                </a:solidFill>
                <a:latin typeface="Trebuchet MS" pitchFamily="34" charset="0"/>
              </a:rPr>
              <a:t>in certain circumstances, have inaccurate personal data rectified, blocked, erased or destroyed; and</a:t>
            </a:r>
          </a:p>
          <a:p>
            <a:pPr lvl="0" algn="just">
              <a:buFont typeface="Arial" pitchFamily="34" charset="0"/>
              <a:buChar char="•"/>
            </a:pPr>
            <a:r>
              <a:rPr lang="en-GB" sz="1200" dirty="0" smtClean="0">
                <a:solidFill>
                  <a:schemeClr val="tx1"/>
                </a:solidFill>
                <a:latin typeface="Trebuchet MS" pitchFamily="34" charset="0"/>
              </a:rPr>
              <a:t>claim compensation for damages caused by a breach of the Data Protection regulations </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If you have a concern about the way we are collecting or using your personal data, we request that you raise your concern with us in the first instance. Alternatively, you can contact the Information Commissioner’s Office at </a:t>
            </a:r>
            <a:r>
              <a:rPr lang="en-GB" sz="1200" u="sng" dirty="0" smtClean="0">
                <a:solidFill>
                  <a:schemeClr val="tx1"/>
                </a:solidFill>
                <a:latin typeface="Trebuchet MS" pitchFamily="34" charset="0"/>
                <a:hlinkClick r:id="rId3"/>
              </a:rPr>
              <a:t>https://ico.org.uk/concerns/</a:t>
            </a:r>
            <a:endParaRPr lang="en-GB" sz="1200" dirty="0" smtClean="0">
              <a:solidFill>
                <a:schemeClr val="tx1"/>
              </a:solidFill>
              <a:latin typeface="Trebuchet MS" pitchFamily="34" charset="0"/>
            </a:endParaRPr>
          </a:p>
          <a:p>
            <a:pPr algn="just"/>
            <a:endParaRPr lang="en-GB" sz="1200" dirty="0">
              <a:solidFill>
                <a:schemeClr val="tx1"/>
              </a:solidFill>
              <a:latin typeface="Trebuchet MS" pitchFamily="34" charset="0"/>
            </a:endParaRPr>
          </a:p>
        </p:txBody>
      </p:sp>
      <p:graphicFrame>
        <p:nvGraphicFramePr>
          <p:cNvPr id="3" name="Table 2"/>
          <p:cNvGraphicFramePr>
            <a:graphicFrameLocks noGrp="1"/>
          </p:cNvGraphicFramePr>
          <p:nvPr/>
        </p:nvGraphicFramePr>
        <p:xfrm>
          <a:off x="404664" y="4572000"/>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4"/>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7384" y="35496"/>
            <a:ext cx="6408712" cy="7620675"/>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Other policies which may reference this privacy notice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This Privacy Notice also applies in addition to the School's other relevant terms and conditions and policies, including: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any contract between the School and its staff or the parents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taking, storing and using images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the use of CCTV;</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retention of records policy, (IRMS template);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safeguarding and pastoral policy; www.lentrise.bucks.sch.uk</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 the School’s Health and Safety policy, including how concerns or incidents are recorded;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IT policies, including its Acceptable Use policy, On-line Safety policy;</a:t>
            </a: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Contact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If you would like to discuss anything in this privacy notice, in the first instance please contact the School Lead below: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algn="just" fontAlgn="base" hangingPunct="0"/>
            <a:r>
              <a:rPr lang="en-GB" sz="1200" b="1" dirty="0" smtClean="0">
                <a:latin typeface="Trebuchet MS" pitchFamily="34" charset="0"/>
              </a:rPr>
              <a:t>Policy update information (policy number GDPR-103b)</a:t>
            </a:r>
            <a:endParaRPr lang="en-GB" sz="1200" dirty="0" smtClean="0">
              <a:latin typeface="Trebuchet MS" pitchFamily="34" charset="0"/>
            </a:endParaRP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This policy is reviewed annually and updated in line with data protection legislation.</a:t>
            </a: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Policy review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cs typeface="Arial" pitchFamily="34" charset="0"/>
              </a:rPr>
              <a:t>Policy update information</a:t>
            </a:r>
          </a:p>
        </p:txBody>
      </p:sp>
      <p:graphicFrame>
        <p:nvGraphicFramePr>
          <p:cNvPr id="3" name="Table 2"/>
          <p:cNvGraphicFramePr>
            <a:graphicFrameLocks noGrp="1"/>
          </p:cNvGraphicFramePr>
          <p:nvPr/>
        </p:nvGraphicFramePr>
        <p:xfrm>
          <a:off x="404664" y="3635896"/>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2"/>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1196752" y="6516216"/>
          <a:ext cx="4572000" cy="741680"/>
        </p:xfrm>
        <a:graphic>
          <a:graphicData uri="http://schemas.openxmlformats.org/drawingml/2006/table">
            <a:tbl>
              <a:tblPr firstRow="1" bandRow="1">
                <a:tableStyleId>{5C22544A-7EE6-4342-B048-85BDC9FD1C3A}</a:tableStyleId>
              </a:tblPr>
              <a:tblGrid>
                <a:gridCol w="2286000"/>
                <a:gridCol w="2286000"/>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Reviewed</a:t>
                      </a:r>
                      <a:r>
                        <a:rPr lang="en-GB" sz="1200" baseline="0" dirty="0" smtClean="0">
                          <a:solidFill>
                            <a:schemeClr val="tx1"/>
                          </a:solidFill>
                          <a:latin typeface="Trebuchet MS" pitchFamily="34" charset="0"/>
                        </a:rPr>
                        <a:t> 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692696" y="7812360"/>
          <a:ext cx="5616624" cy="1112520"/>
        </p:xfrm>
        <a:graphic>
          <a:graphicData uri="http://schemas.openxmlformats.org/drawingml/2006/table">
            <a:tbl>
              <a:tblPr firstRow="1" bandRow="1">
                <a:tableStyleId>{5C22544A-7EE6-4342-B048-85BDC9FD1C3A}</a:tableStyleId>
              </a:tblPr>
              <a:tblGrid>
                <a:gridCol w="1404156"/>
                <a:gridCol w="1404156"/>
                <a:gridCol w="1800200"/>
                <a:gridCol w="1008112"/>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Revision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Description on change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Draft</a:t>
                      </a:r>
                      <a:r>
                        <a:rPr lang="en-GB" sz="1200" baseline="0" dirty="0" smtClean="0">
                          <a:solidFill>
                            <a:schemeClr val="tx1"/>
                          </a:solidFill>
                          <a:latin typeface="Trebuchet MS" pitchFamily="34" charset="0"/>
                        </a:rPr>
                        <a:t>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03-05-2018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Full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CONTENTS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436799"/>
        </p:xfrm>
        <a:graphic>
          <a:graphicData uri="http://schemas.openxmlformats.org/drawingml/2006/table">
            <a:tbl>
              <a:tblPr/>
              <a:tblGrid>
                <a:gridCol w="4399873"/>
                <a:gridCol w="1576791"/>
              </a:tblGrid>
              <a:tr h="205257">
                <a:tc>
                  <a:txBody>
                    <a:bodyPr/>
                    <a:lstStyle/>
                    <a:p>
                      <a:pPr>
                        <a:spcBef>
                          <a:spcPts val="400"/>
                        </a:spcBef>
                        <a:spcAft>
                          <a:spcPts val="400"/>
                        </a:spcAft>
                      </a:pPr>
                      <a:r>
                        <a:rPr lang="en-GB" sz="1200" dirty="0">
                          <a:latin typeface="Trebuchet MS"/>
                          <a:ea typeface="Times New Roman"/>
                          <a:cs typeface="Times New Roman"/>
                        </a:rPr>
                        <a:t>Year </a:t>
                      </a:r>
                      <a:r>
                        <a:rPr lang="en-GB" sz="1200" dirty="0" smtClean="0">
                          <a:latin typeface="Trebuchet MS"/>
                          <a:ea typeface="Times New Roman"/>
                          <a:cs typeface="Times New Roman"/>
                        </a:rPr>
                        <a:t>2 </a:t>
                      </a:r>
                      <a:r>
                        <a:rPr lang="en-GB" sz="1200" dirty="0">
                          <a:latin typeface="Trebuchet MS"/>
                          <a:ea typeface="Times New Roman"/>
                          <a:cs typeface="Times New Roman"/>
                        </a:rPr>
                        <a:t>Information</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3</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Curriculum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4</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Attendance and punctuality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5</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Our Open Door Policy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6</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Free School Meals and Pupil Premium Funding</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7</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Safeguarding Information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10</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Privacy/ Data Protection Notice</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11</a:t>
                      </a:r>
                      <a:endParaRPr lang="en-GB" sz="1200" dirty="0">
                        <a:latin typeface="Times New Roman"/>
                        <a:ea typeface="Times New Roman"/>
                        <a:cs typeface="Times New Roman"/>
                      </a:endParaRPr>
                    </a:p>
                  </a:txBody>
                  <a:tcPr marL="55838" marR="55838" marT="0" marB="0">
                    <a:lnL>
                      <a:noFill/>
                    </a:lnL>
                    <a:lnR>
                      <a:noFill/>
                    </a:lnR>
                    <a:lnT>
                      <a:noFill/>
                    </a:lnT>
                    <a:lnB>
                      <a:noFill/>
                    </a:lnB>
                  </a:tcPr>
                </a:tc>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942080"/>
        </p:xfrm>
        <a:graphic>
          <a:graphicData uri="http://schemas.openxmlformats.org/drawingml/2006/table">
            <a:tbl>
              <a:tblPr/>
              <a:tblGrid>
                <a:gridCol w="4208780"/>
              </a:tblGrid>
              <a:tr h="0">
                <a:tc>
                  <a:txBody>
                    <a:bodyPr/>
                    <a:lstStyle/>
                    <a:p>
                      <a:pPr>
                        <a:lnSpc>
                          <a:spcPct val="150000"/>
                        </a:lnSpc>
                        <a:spcBef>
                          <a:spcPts val="400"/>
                        </a:spcBef>
                        <a:spcAft>
                          <a:spcPts val="400"/>
                        </a:spcAft>
                      </a:pPr>
                      <a:endParaRPr lang="en-GB" sz="1200" dirty="0">
                        <a:latin typeface="Trebuchet MS"/>
                        <a:ea typeface="Times New Roman"/>
                        <a:cs typeface="Times New Roman"/>
                      </a:endParaRPr>
                    </a:p>
                    <a:p>
                      <a:pPr>
                        <a:lnSpc>
                          <a:spcPct val="150000"/>
                        </a:lnSpc>
                        <a:spcBef>
                          <a:spcPts val="400"/>
                        </a:spcBef>
                        <a:spcAft>
                          <a:spcPts val="400"/>
                        </a:spcAft>
                      </a:pPr>
                      <a:r>
                        <a:rPr lang="en-GB" sz="1200" dirty="0">
                          <a:latin typeface="Trebuchet MS"/>
                          <a:ea typeface="Times New Roman"/>
                          <a:cs typeface="Times New Roman"/>
                        </a:rPr>
                        <a:t>Key Principles</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Term Dates</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Curriculum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Homework Policy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Phonics Information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you can Help with Writing</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to Help at Home</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smtClean="0">
                          <a:latin typeface="Trebuchet MS"/>
                          <a:ea typeface="Times New Roman"/>
                          <a:cs typeface="Times New Roman"/>
                        </a:rPr>
                        <a:t>Year 2 Vocabulary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Teacher Assessment using Target Tracker</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Registration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School Uniform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First Aid and Medication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Inhalers and Auto Injector Devices</a:t>
                      </a:r>
                      <a:endParaRPr lang="en-GB" sz="12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
        <p:nvSpPr>
          <p:cNvPr id="11"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2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332656" y="982047"/>
            <a:ext cx="62646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Year 2 is part of Key Stage 1 (KS1).  We will often abbreviate Year 2 to Y2 or use the class name e.g. </a:t>
            </a:r>
            <a:r>
              <a:rPr lang="en-GB" sz="1200" dirty="0" smtClean="0">
                <a:solidFill>
                  <a:srgbClr val="000000"/>
                </a:solidFill>
                <a:latin typeface="Trebuchet MS" pitchFamily="34" charset="0"/>
                <a:ea typeface="Arial Unicode MS" pitchFamily="34" charset="-128"/>
                <a:cs typeface="Times New Roman" pitchFamily="18" charset="0"/>
              </a:rPr>
              <a:t>2G</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(Miss </a:t>
            </a:r>
            <a:r>
              <a:rPr kumimoji="0" lang="en-GB" sz="1200" b="0" i="0" u="none" strike="noStrike" cap="none" normalizeH="0" baseline="0" dirty="0" err="1" smtClean="0">
                <a:ln>
                  <a:noFill/>
                </a:ln>
                <a:solidFill>
                  <a:srgbClr val="000000"/>
                </a:solidFill>
                <a:effectLst/>
                <a:latin typeface="Trebuchet MS" pitchFamily="34" charset="0"/>
                <a:ea typeface="Arial Unicode MS" pitchFamily="34" charset="-128"/>
                <a:cs typeface="Times New Roman" pitchFamily="18" charset="0"/>
              </a:rPr>
              <a:t>Grella’s</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class).  The Phase</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Leade</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r is Miss Boxall who also teaches to support standards and achievement.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KS1 timings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9.10 am  		Morning registration</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9.20 am		</a:t>
            </a:r>
            <a:r>
              <a:rPr lang="en-GB" sz="1200" dirty="0" smtClean="0">
                <a:solidFill>
                  <a:srgbClr val="000000"/>
                </a:solidFill>
                <a:latin typeface="Trebuchet MS" pitchFamily="34" charset="0"/>
                <a:ea typeface="Arial Unicode MS" pitchFamily="34" charset="-128"/>
                <a:cs typeface="Times New Roman" pitchFamily="18" charset="0"/>
              </a:rPr>
              <a:t>Read Write INC / Writing</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10.20 am		Morning break</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10.40 am 	  	Assembly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11.00 am	  	</a:t>
            </a:r>
            <a:r>
              <a:rPr lang="en-GB" sz="1200" dirty="0" smtClean="0">
                <a:solidFill>
                  <a:srgbClr val="000000"/>
                </a:solidFill>
                <a:latin typeface="Trebuchet MS" pitchFamily="34" charset="0"/>
                <a:ea typeface="Arial Unicode MS" pitchFamily="34" charset="-128"/>
                <a:cs typeface="Times New Roman" pitchFamily="18" charset="0"/>
              </a:rPr>
              <a:t>Numeracy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12.00 noon	 	Lunch</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12.45 pm     		Afternoon registration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12.50 pm		Handwriting</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	</a:t>
            </a:r>
            <a:r>
              <a:rPr lang="en-GB" sz="1200" dirty="0" smtClean="0">
                <a:solidFill>
                  <a:srgbClr val="000000"/>
                </a:solidFill>
                <a:latin typeface="Trebuchet MS" pitchFamily="34" charset="0"/>
                <a:ea typeface="Arial Unicode MS" pitchFamily="34" charset="-128"/>
                <a:cs typeface="Times New Roman" pitchFamily="18" charset="0"/>
              </a:rPr>
              <a:t>1.10 pm		Afternoon session 1</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2.00 pm		Afternoon break</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2.10 pm 		Afternoon session 2</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PE Days: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Indoor PE Tuesday, Outdoor PE Monday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Homework Schedule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graphicFrame>
        <p:nvGraphicFramePr>
          <p:cNvPr id="7" name="Table 6"/>
          <p:cNvGraphicFramePr>
            <a:graphicFrameLocks noGrp="1"/>
          </p:cNvGraphicFramePr>
          <p:nvPr/>
        </p:nvGraphicFramePr>
        <p:xfrm>
          <a:off x="476672" y="4948659"/>
          <a:ext cx="4896545" cy="648072"/>
        </p:xfrm>
        <a:graphic>
          <a:graphicData uri="http://schemas.openxmlformats.org/drawingml/2006/table">
            <a:tbl>
              <a:tblPr/>
              <a:tblGrid>
                <a:gridCol w="979309"/>
                <a:gridCol w="979309"/>
                <a:gridCol w="979309"/>
                <a:gridCol w="979309"/>
                <a:gridCol w="979309"/>
              </a:tblGrid>
              <a:tr h="162018">
                <a:tc>
                  <a:txBody>
                    <a:bodyPr/>
                    <a:lstStyle/>
                    <a:p>
                      <a:pPr>
                        <a:spcAft>
                          <a:spcPts val="0"/>
                        </a:spcAft>
                      </a:pPr>
                      <a:r>
                        <a:rPr lang="en-GB" sz="1000" dirty="0">
                          <a:solidFill>
                            <a:srgbClr val="000000"/>
                          </a:solidFill>
                          <a:latin typeface="Trebuchet MS"/>
                          <a:ea typeface="Arial Unicode MS"/>
                          <a:cs typeface="Times New Roman"/>
                        </a:rPr>
                        <a:t>Monday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Tuesday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Wednesday </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Thursday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Friday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spcBef>
                          <a:spcPts val="300"/>
                        </a:spcBef>
                        <a:spcAft>
                          <a:spcPts val="300"/>
                        </a:spcAft>
                      </a:pPr>
                      <a:r>
                        <a:rPr lang="en-GB" sz="1000" dirty="0">
                          <a:latin typeface="Trebuchet MS"/>
                          <a:ea typeface="Times New Roman"/>
                        </a:rPr>
                        <a:t>Reading</a:t>
                      </a:r>
                      <a:endParaRPr lang="en-GB" sz="1000" dirty="0">
                        <a:latin typeface="Times New Roman"/>
                        <a:ea typeface="Times New Roman"/>
                      </a:endParaRPr>
                    </a:p>
                    <a:p>
                      <a:pPr>
                        <a:spcBef>
                          <a:spcPts val="300"/>
                        </a:spcBef>
                        <a:spcAft>
                          <a:spcPts val="300"/>
                        </a:spcAft>
                      </a:pPr>
                      <a:r>
                        <a:rPr lang="en-GB" sz="1000" dirty="0">
                          <a:latin typeface="Trebuchet MS"/>
                          <a:ea typeface="Times New Roman"/>
                        </a:rPr>
                        <a:t>Spelling</a:t>
                      </a:r>
                      <a:endParaRPr lang="en-GB" sz="1000" dirty="0">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Reading</a:t>
                      </a:r>
                      <a:endParaRPr lang="en-GB" sz="1000" dirty="0">
                        <a:solidFill>
                          <a:srgbClr val="000000"/>
                        </a:solidFill>
                        <a:latin typeface="Helvetica"/>
                        <a:ea typeface="Arial Unicode MS"/>
                        <a:cs typeface="Times New Roman"/>
                      </a:endParaRPr>
                    </a:p>
                    <a:p>
                      <a:pPr>
                        <a:spcAft>
                          <a:spcPts val="0"/>
                        </a:spcAft>
                      </a:pPr>
                      <a:r>
                        <a:rPr lang="en-GB" sz="1000" dirty="0">
                          <a:solidFill>
                            <a:srgbClr val="000000"/>
                          </a:solidFill>
                          <a:latin typeface="Trebuchet MS"/>
                          <a:ea typeface="Arial Unicode MS"/>
                          <a:cs typeface="Times New Roman"/>
                        </a:rPr>
                        <a:t>My Maths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Phonics / comprehension</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Maths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Timestable</a:t>
                      </a:r>
                      <a:r>
                        <a:rPr lang="en-GB" sz="1000" baseline="0" dirty="0" smtClean="0">
                          <a:solidFill>
                            <a:srgbClr val="000000"/>
                          </a:solidFill>
                          <a:latin typeface="Trebuchet MS"/>
                          <a:ea typeface="Arial Unicode MS"/>
                          <a:cs typeface="Times New Roman"/>
                        </a:rPr>
                        <a:t> Cards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10" name="Rectangle 2"/>
          <p:cNvSpPr>
            <a:spLocks noChangeArrowheads="1"/>
          </p:cNvSpPr>
          <p:nvPr/>
        </p:nvSpPr>
        <p:spPr bwMode="auto">
          <a:xfrm>
            <a:off x="188640" y="5720422"/>
            <a:ext cx="645333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A Message from Year 2</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Welcome! We hope that you find all of the information in this pack useful. If you have any questions after reading this Parent Pack or would like to talk to us about the year ahead, please do let us know so that we can arrange a time to meet with you. </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Parents can leave messages for class teachers in the children’s reading record or approach teachers at the end of the day but please note it is difficult to speak to parents in the mornings as we must focus on supervising the class. Please contact the</a:t>
            </a:r>
            <a:r>
              <a:rPr kumimoji="0" lang="en-GB" sz="1200" b="0" i="0" u="none" strike="noStrike" cap="none" normalizeH="0" dirty="0" smtClean="0">
                <a:ln>
                  <a:noFill/>
                </a:ln>
                <a:solidFill>
                  <a:schemeClr val="tx1"/>
                </a:solidFill>
                <a:effectLst/>
                <a:latin typeface="Trebuchet MS" pitchFamily="34" charset="0"/>
                <a:ea typeface="Times New Roman" pitchFamily="18" charset="0"/>
                <a:cs typeface="Arial" pitchFamily="34" charset="0"/>
              </a:rPr>
              <a:t> school office if you wish to make an appointment.</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260648" y="7452320"/>
          <a:ext cx="6264695" cy="1246706"/>
        </p:xfrm>
        <a:graphic>
          <a:graphicData uri="http://schemas.openxmlformats.org/drawingml/2006/table">
            <a:tbl>
              <a:tblPr/>
              <a:tblGrid>
                <a:gridCol w="2104765"/>
                <a:gridCol w="2079965"/>
                <a:gridCol w="2079965"/>
              </a:tblGrid>
              <a:tr h="97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dirty="0" smtClean="0">
                          <a:latin typeface="Trebuchet MS" pitchFamily="34" charset="0"/>
                          <a:ea typeface="Times New Roman"/>
                          <a:cs typeface="Times New Roman"/>
                        </a:rPr>
                        <a:t>2G </a:t>
                      </a:r>
                      <a:r>
                        <a:rPr lang="en-GB" sz="1050" b="1" dirty="0">
                          <a:latin typeface="Trebuchet MS" pitchFamily="34" charset="0"/>
                          <a:ea typeface="Times New Roman"/>
                          <a:cs typeface="Times New Roman"/>
                        </a:rPr>
                        <a:t>Class </a:t>
                      </a:r>
                      <a:r>
                        <a:rPr lang="en-GB" sz="1050" b="1" dirty="0" smtClean="0">
                          <a:latin typeface="Trebuchet MS" pitchFamily="34" charset="0"/>
                          <a:ea typeface="Times New Roman"/>
                          <a:cs typeface="Times New Roman"/>
                        </a:rPr>
                        <a:t>Teacher                  Miss Grella</a:t>
                      </a:r>
                      <a:endParaRPr lang="en-GB" sz="1050" dirty="0" smtClean="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dirty="0" smtClean="0">
                          <a:solidFill>
                            <a:schemeClr val="tx1"/>
                          </a:solidFill>
                          <a:latin typeface="Trebuchet MS" pitchFamily="34" charset="0"/>
                          <a:ea typeface="Times New Roman"/>
                          <a:cs typeface="Times New Roman"/>
                        </a:rPr>
                        <a:t>2BE</a:t>
                      </a:r>
                      <a:r>
                        <a:rPr lang="en-GB" sz="1050" b="1" dirty="0" smtClean="0">
                          <a:latin typeface="Trebuchet MS" pitchFamily="34" charset="0"/>
                          <a:ea typeface="Times New Roman"/>
                          <a:cs typeface="Times New Roman"/>
                        </a:rPr>
                        <a:t> </a:t>
                      </a:r>
                      <a:r>
                        <a:rPr lang="en-GB" sz="1050" b="1" dirty="0">
                          <a:latin typeface="Trebuchet MS" pitchFamily="34" charset="0"/>
                          <a:ea typeface="Times New Roman"/>
                          <a:cs typeface="Times New Roman"/>
                        </a:rPr>
                        <a:t>Class </a:t>
                      </a:r>
                      <a:r>
                        <a:rPr lang="en-GB" sz="1050" b="1" dirty="0" smtClean="0">
                          <a:latin typeface="Trebuchet MS" pitchFamily="34" charset="0"/>
                          <a:ea typeface="Times New Roman"/>
                          <a:cs typeface="Times New Roman"/>
                        </a:rPr>
                        <a:t>Teacher                  Mrs</a:t>
                      </a:r>
                      <a:r>
                        <a:rPr lang="en-GB" sz="1050" b="1" baseline="0" dirty="0" smtClean="0">
                          <a:latin typeface="Trebuchet MS" pitchFamily="34" charset="0"/>
                          <a:ea typeface="Times New Roman"/>
                          <a:cs typeface="Times New Roman"/>
                        </a:rPr>
                        <a:t> Burniki</a:t>
                      </a:r>
                      <a:endParaRPr lang="en-GB" sz="1050" dirty="0" smtClean="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smtClean="0">
                          <a:solidFill>
                            <a:schemeClr val="tx1"/>
                          </a:solidFill>
                          <a:latin typeface="Trebuchet MS" pitchFamily="34" charset="0"/>
                          <a:ea typeface="Times New Roman"/>
                          <a:cs typeface="Times New Roman"/>
                        </a:rPr>
                        <a:t>2BE</a:t>
                      </a:r>
                      <a:r>
                        <a:rPr lang="en-GB" sz="1050" b="1" dirty="0" smtClean="0">
                          <a:latin typeface="Trebuchet MS" pitchFamily="34" charset="0"/>
                          <a:ea typeface="Times New Roman"/>
                          <a:cs typeface="Times New Roman"/>
                        </a:rPr>
                        <a:t> Class</a:t>
                      </a:r>
                      <a:r>
                        <a:rPr lang="en-GB" sz="1050" b="1" baseline="0" dirty="0" smtClean="0">
                          <a:latin typeface="Trebuchet MS" pitchFamily="34" charset="0"/>
                          <a:ea typeface="Times New Roman"/>
                          <a:cs typeface="Times New Roman"/>
                        </a:rPr>
                        <a:t> </a:t>
                      </a:r>
                      <a:r>
                        <a:rPr lang="en-GB" sz="1050" b="1" dirty="0" smtClean="0">
                          <a:latin typeface="Trebuchet MS" pitchFamily="34" charset="0"/>
                          <a:ea typeface="Times New Roman"/>
                          <a:cs typeface="Times New Roman"/>
                        </a:rPr>
                        <a:t>Teacher</a:t>
                      </a:r>
                    </a:p>
                    <a:p>
                      <a:pPr algn="ctr">
                        <a:spcAft>
                          <a:spcPts val="0"/>
                        </a:spcAft>
                      </a:pPr>
                      <a:r>
                        <a:rPr lang="en-GB" sz="1050" b="1" dirty="0" smtClean="0">
                          <a:latin typeface="Trebuchet MS" pitchFamily="34" charset="0"/>
                          <a:ea typeface="Times New Roman"/>
                          <a:cs typeface="Times New Roman"/>
                        </a:rPr>
                        <a:t>Miss Enright</a:t>
                      </a:r>
                      <a:endParaRPr lang="en-GB" sz="1050" b="1" dirty="0">
                        <a:latin typeface="Trebuchet MS" pitchFamily="34" charset="0"/>
                        <a:ea typeface="Times New Roman"/>
                        <a:cs typeface="Times New Roman"/>
                      </a:endParaRPr>
                    </a:p>
                  </a:txBody>
                  <a:tcPr marL="54190" marR="54190" marT="0" marB="0">
                    <a:lnL>
                      <a:noFill/>
                    </a:lnL>
                    <a:lnR>
                      <a:noFill/>
                    </a:lnR>
                    <a:lnT>
                      <a:noFill/>
                    </a:lnT>
                    <a:lnB>
                      <a:noFill/>
                    </a:lnB>
                  </a:tcPr>
                </a:tc>
              </a:tr>
              <a:tr h="766646">
                <a:tc>
                  <a:txBody>
                    <a:bodyPr/>
                    <a:lstStyle/>
                    <a:p>
                      <a:pPr algn="ctr">
                        <a:spcAft>
                          <a:spcPts val="0"/>
                        </a:spcAft>
                      </a:pPr>
                      <a:r>
                        <a:rPr lang="en-GB" sz="1050" b="1" dirty="0" smtClean="0">
                          <a:latin typeface="Trebuchet MS" pitchFamily="34" charset="0"/>
                          <a:ea typeface="Times New Roman"/>
                          <a:cs typeface="Times New Roman"/>
                        </a:rPr>
                        <a:t>                                                   </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050" dirty="0" smtClean="0">
                        <a:latin typeface="Trebuchet MS" pitchFamily="34" charset="0"/>
                        <a:ea typeface="Times New Roman"/>
                        <a:cs typeface="Times New Roman"/>
                      </a:endParaRPr>
                    </a:p>
                    <a:p>
                      <a:pPr algn="ctr">
                        <a:spcAft>
                          <a:spcPts val="0"/>
                        </a:spcAft>
                      </a:pPr>
                      <a:endParaRPr lang="en-GB" sz="1050" dirty="0" smtClean="0">
                        <a:latin typeface="Trebuchet MS" pitchFamily="34" charset="0"/>
                        <a:ea typeface="Times New Roman"/>
                        <a:cs typeface="Times New Roman"/>
                      </a:endParaRPr>
                    </a:p>
                    <a:p>
                      <a:pPr algn="ctr">
                        <a:spcAft>
                          <a:spcPts val="0"/>
                        </a:spcAft>
                      </a:pPr>
                      <a:endParaRPr lang="en-GB" sz="1050" dirty="0" smtClean="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r>
            </a:tbl>
          </a:graphicData>
        </a:graphic>
      </p:graphicFrame>
      <p:pic>
        <p:nvPicPr>
          <p:cNvPr id="1026" name="Picture 2" descr="\\school-ss01\homefolders$\Staff\Hannah\Hannah\My Pictures\SIMs pics\Burniki.jpg"/>
          <p:cNvPicPr>
            <a:picLocks noChangeAspect="1" noChangeArrowheads="1"/>
          </p:cNvPicPr>
          <p:nvPr/>
        </p:nvPicPr>
        <p:blipFill>
          <a:blip r:embed="rId2" cstate="print"/>
          <a:srcRect/>
          <a:stretch>
            <a:fillRect/>
          </a:stretch>
        </p:blipFill>
        <p:spPr bwMode="auto">
          <a:xfrm>
            <a:off x="2924944" y="7981723"/>
            <a:ext cx="864096" cy="1126781"/>
          </a:xfrm>
          <a:prstGeom prst="rect">
            <a:avLst/>
          </a:prstGeom>
          <a:noFill/>
        </p:spPr>
      </p:pic>
      <p:pic>
        <p:nvPicPr>
          <p:cNvPr id="1027" name="Picture 3" descr="\\school-ss01\homefolders$\Staff\Hannah\Hannah\My Pictures\SIMs pics\Enright.jpg"/>
          <p:cNvPicPr>
            <a:picLocks noChangeAspect="1" noChangeArrowheads="1"/>
          </p:cNvPicPr>
          <p:nvPr/>
        </p:nvPicPr>
        <p:blipFill>
          <a:blip r:embed="rId3" cstate="print"/>
          <a:srcRect/>
          <a:stretch>
            <a:fillRect/>
          </a:stretch>
        </p:blipFill>
        <p:spPr bwMode="auto">
          <a:xfrm>
            <a:off x="5013176" y="7995549"/>
            <a:ext cx="864096" cy="1112955"/>
          </a:xfrm>
          <a:prstGeom prst="rect">
            <a:avLst/>
          </a:prstGeom>
          <a:noFill/>
        </p:spPr>
      </p:pic>
      <p:pic>
        <p:nvPicPr>
          <p:cNvPr id="1028" name="Picture 4" descr="\\school-ss01\homefolders$\Staff\Hannah\Hannah\My Pictures\SIMs pics\Grella.jpg"/>
          <p:cNvPicPr>
            <a:picLocks noChangeAspect="1" noChangeArrowheads="1"/>
          </p:cNvPicPr>
          <p:nvPr/>
        </p:nvPicPr>
        <p:blipFill>
          <a:blip r:embed="rId4" cstate="print"/>
          <a:srcRect/>
          <a:stretch>
            <a:fillRect/>
          </a:stretch>
        </p:blipFill>
        <p:spPr bwMode="auto">
          <a:xfrm>
            <a:off x="782961" y="7941003"/>
            <a:ext cx="917847" cy="11675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CURRICULUM</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course of the year your child, in addition to English and Numeracy,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188640" y="7274911"/>
            <a:ext cx="64533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smtClean="0">
                <a:latin typeface="Trebuchet MS" pitchFamily="34" charset="0"/>
                <a:cs typeface="Arial" pitchFamily="34" charset="0"/>
              </a:rPr>
              <a:t>Each year group will take part in Educational visits designed to enhance the children's learning of the curriculum. Visits may change from year to year but last year, Year </a:t>
            </a:r>
            <a:r>
              <a:rPr lang="en-GB" sz="1200" dirty="0" smtClean="0">
                <a:latin typeface="Trebuchet MS" pitchFamily="34" charset="0"/>
                <a:cs typeface="Arial" pitchFamily="34" charset="0"/>
              </a:rPr>
              <a:t>2 visited the Roald Dahl Story Centre, Eton Natural History Museum and 2 workshops from </a:t>
            </a:r>
            <a:r>
              <a:rPr lang="en-GB" sz="1200" dirty="0" err="1" smtClean="0">
                <a:latin typeface="Trebuchet MS" pitchFamily="34" charset="0"/>
                <a:cs typeface="Arial" pitchFamily="34" charset="0"/>
              </a:rPr>
              <a:t>Dramahub</a:t>
            </a:r>
            <a:r>
              <a:rPr lang="en-GB" sz="1200" dirty="0" smtClean="0">
                <a:latin typeface="Trebuchet MS" pitchFamily="34" charset="0"/>
                <a:cs typeface="Arial" pitchFamily="34" charset="0"/>
              </a:rPr>
              <a:t> (Florence Nightingale and Explorers).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152670" y="2415491"/>
            <a:ext cx="6552659" cy="4388757"/>
            <a:chOff x="152670" y="2415491"/>
            <a:chExt cx="6552659" cy="4388757"/>
          </a:xfrm>
        </p:grpSpPr>
        <p:pic>
          <p:nvPicPr>
            <p:cNvPr id="7" name="Picture 6" descr="Picture1jhjh.png"/>
            <p:cNvPicPr>
              <a:picLocks noChangeAspect="1"/>
            </p:cNvPicPr>
            <p:nvPr/>
          </p:nvPicPr>
          <p:blipFill>
            <a:blip r:embed="rId2" cstate="print"/>
            <a:stretch>
              <a:fillRect/>
            </a:stretch>
          </p:blipFill>
          <p:spPr>
            <a:xfrm>
              <a:off x="152670" y="2415491"/>
              <a:ext cx="6552659" cy="4388757"/>
            </a:xfrm>
            <a:prstGeom prst="rect">
              <a:avLst/>
            </a:prstGeom>
          </p:spPr>
        </p:pic>
        <p:sp>
          <p:nvSpPr>
            <p:cNvPr id="8" name="Rectangle 7"/>
            <p:cNvSpPr/>
            <p:nvPr/>
          </p:nvSpPr>
          <p:spPr>
            <a:xfrm>
              <a:off x="2780928" y="3275856"/>
              <a:ext cx="172819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Trebuchet MS" pitchFamily="34" charset="0"/>
                </a:rPr>
                <a:t>Miranda the Explorer</a:t>
              </a:r>
              <a:endParaRPr lang="en-GB" sz="900" dirty="0">
                <a:solidFill>
                  <a:schemeClr val="tx1"/>
                </a:solidFill>
                <a:latin typeface="Trebuchet MS" pitchFamily="34" charset="0"/>
              </a:endParaRPr>
            </a:p>
          </p:txBody>
        </p:sp>
        <p:sp>
          <p:nvSpPr>
            <p:cNvPr id="9" name="Rectangle 8"/>
            <p:cNvSpPr/>
            <p:nvPr/>
          </p:nvSpPr>
          <p:spPr>
            <a:xfrm>
              <a:off x="3645024" y="5292080"/>
              <a:ext cx="8640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Trebuchet MS" pitchFamily="34" charset="0"/>
                </a:rPr>
                <a:t>Caribbean dessert</a:t>
              </a:r>
              <a:endParaRPr lang="en-GB" sz="900" dirty="0">
                <a:solidFill>
                  <a:schemeClr val="tx1"/>
                </a:solidFill>
                <a:latin typeface="Trebuchet MS" pitchFamily="34" charset="0"/>
              </a:endParaRPr>
            </a:p>
          </p:txBody>
        </p:sp>
        <p:sp>
          <p:nvSpPr>
            <p:cNvPr id="10" name="Rectangle 9"/>
            <p:cNvSpPr/>
            <p:nvPr/>
          </p:nvSpPr>
          <p:spPr>
            <a:xfrm>
              <a:off x="4581128" y="5652120"/>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latin typeface="Trebuchet MS" pitchFamily="34" charset="0"/>
                </a:rPr>
                <a:t>Materials – Making a house</a:t>
              </a:r>
              <a:endParaRPr lang="en-GB" sz="800" dirty="0">
                <a:solidFill>
                  <a:schemeClr val="tx1"/>
                </a:solidFill>
                <a:latin typeface="Trebuchet MS" pitchFamily="34" charset="0"/>
              </a:endParaRPr>
            </a:p>
          </p:txBody>
        </p:sp>
        <p:sp>
          <p:nvSpPr>
            <p:cNvPr id="11" name="Rectangle 10"/>
            <p:cNvSpPr/>
            <p:nvPr/>
          </p:nvSpPr>
          <p:spPr>
            <a:xfrm>
              <a:off x="5589240" y="5292080"/>
              <a:ext cx="10081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Trebuchet MS" pitchFamily="34" charset="0"/>
                </a:rPr>
                <a:t>Pop-Up Cards</a:t>
              </a:r>
              <a:endParaRPr lang="en-GB" sz="900" dirty="0">
                <a:solidFill>
                  <a:schemeClr val="tx1"/>
                </a:solidFill>
                <a:latin typeface="Trebuchet MS"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ATTENDANCE AND PUNCTUALITY</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a:t>
            </a:r>
            <a:r>
              <a:rPr kumimoji="0" lang="en-GB" sz="1200" b="1" i="0"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attendance target sent by the Governing Body for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2019-2020 is 96%.</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We expect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as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OUR OPEN DOOR POLICY</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Approach the class </a:t>
            </a:r>
            <a:r>
              <a:rPr lang="en-GB" sz="1200" dirty="0" smtClean="0">
                <a:latin typeface="Trebuchet MS" pitchFamily="34" charset="0"/>
                <a:cs typeface="Arial" pitchFamily="34" charset="0"/>
              </a:rPr>
              <a:t>t</a:t>
            </a:r>
            <a:r>
              <a:rPr kumimoji="0" lang="en-GB" sz="1200" b="0" i="0" u="none" strike="noStrike" cap="none" normalizeH="0" baseline="0" dirty="0" smtClean="0">
                <a:ln>
                  <a:noFill/>
                </a:ln>
                <a:solidFill>
                  <a:schemeClr val="tx1"/>
                </a:solidFill>
                <a:effectLst/>
                <a:latin typeface="Trebuchet MS" pitchFamily="34" charset="0"/>
                <a:cs typeface="Arial" pitchFamily="34" charset="0"/>
              </a:rPr>
              <a: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middle management </a:t>
            </a:r>
            <a:r>
              <a:rPr kumimoji="0" lang="en-GB" sz="1200" b="0" i="0" u="none" strike="noStrike" cap="none" normalizeH="0" baseline="0" smtClean="0">
                <a:ln>
                  <a:noFill/>
                </a:ln>
                <a:solidFill>
                  <a:schemeClr val="tx1"/>
                </a:solidFill>
                <a:effectLst/>
                <a:latin typeface="Trebuchet MS" pitchFamily="34" charset="0"/>
                <a:cs typeface="Arial" pitchFamily="34" charset="0"/>
              </a:rPr>
              <a:t>team </a:t>
            </a:r>
            <a:r>
              <a:rPr lang="en-GB" sz="1200" smtClean="0">
                <a:latin typeface="Trebuchet MS" pitchFamily="34" charset="0"/>
                <a:cs typeface="Arial" pitchFamily="34" charset="0"/>
              </a:rPr>
              <a:t>(KS1 or KS2 Phase Leaders)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When the Headteacher is out, your children are always in safe</a:t>
            </a:r>
            <a:r>
              <a:rPr kumimoji="0" lang="en-GB" sz="1200" b="0" i="0" u="none" strike="noStrike" cap="none" normalizeH="0" dirty="0" smtClean="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www.lentrise.bucks.sch.uk</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dirty="0">
                <a:latin typeface="Trebuchet MS" pitchFamily="34" charset="0"/>
                <a:cs typeface="Arial" pitchFamily="34" charset="0"/>
              </a:rPr>
              <a:t>	</a:t>
            </a:r>
            <a:r>
              <a:rPr lang="en-GB" sz="1200" dirty="0" smtClean="0">
                <a:latin typeface="Trebuchet MS" pitchFamily="34" charset="0"/>
                <a:cs typeface="Arial"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smtClean="0">
                <a:latin typeface="Trebuchet MS" pitchFamily="34" charset="0"/>
                <a:hlinkClick r:id="rId2"/>
              </a:rPr>
              <a:t>https://www.lentriseschool.co.uk/website</a:t>
            </a:r>
            <a:r>
              <a:rPr lang="en-GB" sz="1200" dirty="0" smtClean="0">
                <a:latin typeface="Trebuchet MS" pitchFamily="34" charset="0"/>
              </a:rPr>
              <a:t>. </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For you </a:t>
            </a:r>
          </a:p>
          <a:p>
            <a:pPr lvl="0" eaLnBrk="0" fontAlgn="base" hangingPunct="0">
              <a:spcBef>
                <a:spcPct val="0"/>
              </a:spcBef>
              <a:spcAft>
                <a:spcPct val="0"/>
              </a:spcAft>
            </a:pPr>
            <a:r>
              <a:rPr lang="en-GB" sz="1200" dirty="0">
                <a:latin typeface="Trebuchet MS" pitchFamily="34" charset="0"/>
              </a:rPr>
              <a:t>	</a:t>
            </a:r>
            <a:r>
              <a:rPr lang="en-GB" sz="1200" dirty="0" smtClean="0">
                <a:latin typeface="Trebuchet MS"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Signing-up takes less than 5 minutes</a:t>
            </a: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Trebuchet MS" pitchFamily="34" charset="0"/>
            </a:endParaRPr>
          </a:p>
          <a:p>
            <a:pPr lvl="0" algn="ctr" eaLnBrk="0" fontAlgn="base" hangingPunct="0">
              <a:spcBef>
                <a:spcPct val="0"/>
              </a:spcBef>
              <a:spcAft>
                <a:spcPct val="0"/>
              </a:spcAft>
            </a:pPr>
            <a:r>
              <a:rPr lang="en-GB" sz="1200" dirty="0" smtClean="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dirty="0">
                <a:latin typeface="Trebuchet MS" pitchFamily="34" charset="0"/>
              </a:rPr>
              <a:t>	</a:t>
            </a:r>
            <a:endParaRPr lang="en-GB" sz="1200" dirty="0" smtClean="0">
              <a:latin typeface="Trebuchet MS" pitchFamily="34" charset="0"/>
            </a:endParaRPr>
          </a:p>
          <a:p>
            <a:pPr lvl="0" eaLnBrk="0" fontAlgn="base" hangingPunct="0">
              <a:spcBef>
                <a:spcPct val="0"/>
              </a:spcBef>
              <a:spcAft>
                <a:spcPct val="0"/>
              </a:spcAf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3319" t="8045" r="32032" b="4456"/>
          <a:stretch>
            <a:fillRect/>
          </a:stretch>
        </p:blipFill>
        <p:spPr bwMode="auto">
          <a:xfrm>
            <a:off x="188640" y="0"/>
            <a:ext cx="6437376" cy="914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31984" y="0"/>
            <a:ext cx="6437376" cy="9144000"/>
            <a:chOff x="231984" y="0"/>
            <a:chExt cx="6437376" cy="9144000"/>
          </a:xfrm>
        </p:grpSpPr>
        <p:pic>
          <p:nvPicPr>
            <p:cNvPr id="2050" name="Picture 2"/>
            <p:cNvPicPr>
              <a:picLocks noChangeAspect="1" noChangeArrowheads="1"/>
            </p:cNvPicPr>
            <p:nvPr/>
          </p:nvPicPr>
          <p:blipFill>
            <a:blip r:embed="rId2" cstate="print"/>
            <a:srcRect l="33319" t="8045" r="32032" b="4456"/>
            <a:stretch>
              <a:fillRect/>
            </a:stretch>
          </p:blipFill>
          <p:spPr bwMode="auto">
            <a:xfrm>
              <a:off x="231984" y="0"/>
              <a:ext cx="6437376" cy="9144000"/>
            </a:xfrm>
            <a:prstGeom prst="rect">
              <a:avLst/>
            </a:prstGeom>
            <a:noFill/>
            <a:ln w="9525">
              <a:noFill/>
              <a:miter lim="800000"/>
              <a:headEnd/>
              <a:tailEnd/>
            </a:ln>
          </p:spPr>
        </p:pic>
        <p:sp>
          <p:nvSpPr>
            <p:cNvPr id="4" name="Rectangle 3"/>
            <p:cNvSpPr/>
            <p:nvPr/>
          </p:nvSpPr>
          <p:spPr>
            <a:xfrm>
              <a:off x="5301208" y="179512"/>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2700</Words>
  <Application>Microsoft Office PowerPoint</Application>
  <PresentationFormat>On-screen Show (4:3)</PresentationFormat>
  <Paragraphs>357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hannah</cp:lastModifiedBy>
  <cp:revision>23</cp:revision>
  <dcterms:created xsi:type="dcterms:W3CDTF">2019-06-07T09:27:03Z</dcterms:created>
  <dcterms:modified xsi:type="dcterms:W3CDTF">2019-07-23T11:04:58Z</dcterms:modified>
</cp:coreProperties>
</file>