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0"/>
  </p:notesMasterIdLst>
  <p:sldIdLst>
    <p:sldId id="277" r:id="rId5"/>
    <p:sldId id="257" r:id="rId6"/>
    <p:sldId id="258" r:id="rId7"/>
    <p:sldId id="276" r:id="rId8"/>
    <p:sldId id="259" r:id="rId9"/>
    <p:sldId id="260" r:id="rId10"/>
    <p:sldId id="275" r:id="rId11"/>
    <p:sldId id="261" r:id="rId12"/>
    <p:sldId id="262" r:id="rId13"/>
    <p:sldId id="263" r:id="rId14"/>
    <p:sldId id="264" r:id="rId15"/>
    <p:sldId id="278" r:id="rId16"/>
    <p:sldId id="279" r:id="rId17"/>
    <p:sldId id="267" r:id="rId18"/>
    <p:sldId id="280" r:id="rId19"/>
  </p:sldIdLst>
  <p:sldSz cx="6858000" cy="9144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6D461F-C2F3-496F-8C86-06C5044EC913}" v="78" dt="2020-07-16T09:50:23.867"/>
    <p1510:client id="{18139D61-E938-4E69-B402-E55E0D81A8B4}" v="282" dt="2020-07-06T17:20:48.376"/>
    <p1510:client id="{5C2B511E-5639-4CF5-AE22-F770B8D0BACD}" v="656" dt="2020-07-14T12:51:48.206"/>
    <p1510:client id="{74750673-148D-4CF8-8B4E-AA4CD91C9271}" v="5" dt="2020-07-06T18:39:51.650"/>
    <p1510:client id="{7ADF60EB-88C2-9D96-F11A-B9CA69790BCF}" v="602" dt="2023-09-05T09:30:38.130"/>
    <p1510:client id="{A6284276-7FBF-457B-8784-691AE30A3E43}" v="389" dt="2020-07-21T11:46:53.641"/>
    <p1510:client id="{B96463B1-DAFC-A0AA-9BBC-45418329DBB4}" v="2" dt="2023-09-06T09:48:02.391"/>
    <p1510:client id="{DC2350C7-742B-4EBF-ACBF-9886C0CEB3C4}" v="5" dt="2020-07-06T17:21:21.108"/>
    <p1510:client id="{FB800D46-82F4-447D-85FE-1A987CD363CC}" v="38" dt="2020-07-21T11:51:39.48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3084" y="120"/>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wmf"/><Relationship Id="rId1" Type="http://schemas.openxmlformats.org/officeDocument/2006/relationships/image" Target="../media/image10.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511ECAD-45B1-479F-B8A4-A3CFD12CE2E0}" type="datetimeFigureOut">
              <a:rPr lang="en-GB" smtClean="0"/>
              <a:pPr/>
              <a:t>06/09/2023</a:t>
            </a:fld>
            <a:endParaRPr lang="en-GB"/>
          </a:p>
        </p:txBody>
      </p:sp>
      <p:sp>
        <p:nvSpPr>
          <p:cNvPr id="4" name="Slide Image Placeholder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2470ED1-BA44-40F0-B990-9822D35609F9}" type="slidenum">
              <a:rPr lang="en-GB" smtClean="0"/>
              <a:pPr/>
              <a:t>‹#›</a:t>
            </a:fld>
            <a:endParaRPr lang="en-GB"/>
          </a:p>
        </p:txBody>
      </p:sp>
    </p:spTree>
    <p:extLst>
      <p:ext uri="{BB962C8B-B14F-4D97-AF65-F5344CB8AC3E}">
        <p14:creationId xmlns:p14="http://schemas.microsoft.com/office/powerpoint/2010/main" val="22626547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42470ED1-BA44-40F0-B990-9822D35609F9}" type="slidenum">
              <a:rPr lang="en-GB" smtClean="0"/>
              <a:pPr/>
              <a:t>2</a:t>
            </a:fld>
            <a:endParaRPr lang="en-GB"/>
          </a:p>
        </p:txBody>
      </p:sp>
    </p:spTree>
    <p:extLst>
      <p:ext uri="{BB962C8B-B14F-4D97-AF65-F5344CB8AC3E}">
        <p14:creationId xmlns:p14="http://schemas.microsoft.com/office/powerpoint/2010/main" val="3990551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a:t>Click to edit Master title style</a:t>
            </a:r>
            <a:endParaRPr lang="en-GB"/>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969C22A3-20B5-4C78-8B79-2A3BAB1D89EE}" type="datetimeFigureOut">
              <a:rPr lang="en-GB" smtClean="0"/>
              <a:pPr/>
              <a:t>06/09/2023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9EF0BD-6FDE-4089-BA1A-19E70486DD14}"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69C22A3-20B5-4C78-8B79-2A3BAB1D89EE}" type="datetimeFigureOut">
              <a:rPr lang="en-GB" smtClean="0"/>
              <a:pPr/>
              <a:t>06/09/2023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9EF0BD-6FDE-4089-BA1A-19E70486DD14}"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729037" y="488951"/>
            <a:ext cx="1157288" cy="104013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57175" y="488951"/>
            <a:ext cx="3357563" cy="10401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69C22A3-20B5-4C78-8B79-2A3BAB1D89EE}" type="datetimeFigureOut">
              <a:rPr lang="en-GB" smtClean="0"/>
              <a:pPr/>
              <a:t>06/09/2023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9EF0BD-6FDE-4089-BA1A-19E70486DD14}"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69C22A3-20B5-4C78-8B79-2A3BAB1D89EE}" type="datetimeFigureOut">
              <a:rPr lang="en-GB" smtClean="0"/>
              <a:pPr/>
              <a:t>06/09/2023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9EF0BD-6FDE-4089-BA1A-19E70486DD14}"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69C22A3-20B5-4C78-8B79-2A3BAB1D89EE}" type="datetimeFigureOut">
              <a:rPr lang="en-GB" smtClean="0"/>
              <a:pPr/>
              <a:t>06/09/2023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9EF0BD-6FDE-4089-BA1A-19E70486DD14}"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257175"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2628900"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969C22A3-20B5-4C78-8B79-2A3BAB1D89EE}" type="datetimeFigureOut">
              <a:rPr lang="en-GB" smtClean="0"/>
              <a:pPr/>
              <a:t>06/09/2023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19EF0BD-6FDE-4089-BA1A-19E70486DD14}"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6184"/>
            <a:ext cx="6172200" cy="1524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969C22A3-20B5-4C78-8B79-2A3BAB1D89EE}" type="datetimeFigureOut">
              <a:rPr lang="en-GB" smtClean="0"/>
              <a:pPr/>
              <a:t>06/09/2023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19EF0BD-6FDE-4089-BA1A-19E70486DD14}"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969C22A3-20B5-4C78-8B79-2A3BAB1D89EE}" type="datetimeFigureOut">
              <a:rPr lang="en-GB" smtClean="0"/>
              <a:pPr/>
              <a:t>06/09/2023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19EF0BD-6FDE-4089-BA1A-19E70486DD14}"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9C22A3-20B5-4C78-8B79-2A3BAB1D89EE}" type="datetimeFigureOut">
              <a:rPr lang="en-GB" smtClean="0"/>
              <a:pPr/>
              <a:t>06/09/2023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19EF0BD-6FDE-4089-BA1A-19E70486DD14}"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69C22A3-20B5-4C78-8B79-2A3BAB1D89EE}" type="datetimeFigureOut">
              <a:rPr lang="en-GB" smtClean="0"/>
              <a:pPr/>
              <a:t>06/09/2023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19EF0BD-6FDE-4089-BA1A-19E70486DD14}"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69C22A3-20B5-4C78-8B79-2A3BAB1D89EE}" type="datetimeFigureOut">
              <a:rPr lang="en-GB" smtClean="0"/>
              <a:pPr/>
              <a:t>06/09/2023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19EF0BD-6FDE-4089-BA1A-19E70486DD14}"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969C22A3-20B5-4C78-8B79-2A3BAB1D89EE}" type="datetimeFigureOut">
              <a:rPr lang="en-GB" smtClean="0"/>
              <a:pPr/>
              <a:t>06/09/2023</a:t>
            </a:fld>
            <a:endParaRPr lang="en-GB"/>
          </a:p>
        </p:txBody>
      </p:sp>
      <p:sp>
        <p:nvSpPr>
          <p:cNvPr id="5" name="Footer Placeholder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D19EF0BD-6FDE-4089-BA1A-19E70486DD14}"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hyperlink" Target="http://www.lentriseschool.co.uk/" TargetMode="External"/><Relationship Id="rId5" Type="http://schemas.openxmlformats.org/officeDocument/2006/relationships/hyperlink" Target="mailto:office@lrschool.co.uk" TargetMode="External"/><Relationship Id="rId4" Type="http://schemas.openxmlformats.org/officeDocument/2006/relationships/hyperlink" Target="mailto:office@lentrise.bucks.sch.uk"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lentriseschool.co.uk/website" TargetMode="Externa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8" Type="http://schemas.openxmlformats.org/officeDocument/2006/relationships/image" Target="../media/image12.e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1.wmf"/><Relationship Id="rId5" Type="http://schemas.openxmlformats.org/officeDocument/2006/relationships/oleObject" Target="../embeddings/oleObject2.bin"/><Relationship Id="rId4" Type="http://schemas.openxmlformats.org/officeDocument/2006/relationships/image" Target="../media/image10.wmf"/></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www.lentriseschool.co.uk/"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nhs.uk/Livewell/Yourchildatschool/Pages/Illness.aspx"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www.lentriseschool.co.uk/"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22"/>
          <p:cNvPicPr>
            <a:picLocks noChangeAspect="1" noChangeArrowheads="1"/>
          </p:cNvPicPr>
          <p:nvPr/>
        </p:nvPicPr>
        <p:blipFill>
          <a:blip r:embed="rId2">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rcRect l="23083" t="32941" r="22482" b="25388"/>
          <a:stretch>
            <a:fillRect/>
          </a:stretch>
        </p:blipFill>
        <p:spPr bwMode="auto">
          <a:xfrm>
            <a:off x="0" y="1866379"/>
            <a:ext cx="6858000" cy="364172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3" descr="logo for mug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114300"/>
            <a:ext cx="942975" cy="9906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2"/>
          <p:cNvSpPr>
            <a:spLocks noChangeArrowheads="1"/>
          </p:cNvSpPr>
          <p:nvPr/>
        </p:nvSpPr>
        <p:spPr bwMode="auto">
          <a:xfrm>
            <a:off x="2250511" y="182587"/>
            <a:ext cx="4470400" cy="13096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US" altLang="en-US" sz="2600" b="1" i="0" u="none" strike="noStrike" cap="none" normalizeH="0" baseline="0" dirty="0">
                <a:ln>
                  <a:noFill/>
                </a:ln>
                <a:solidFill>
                  <a:srgbClr val="FF0000"/>
                </a:solidFill>
                <a:effectLst/>
                <a:latin typeface="Segoe UI Historic" panose="020B0502040204020203" pitchFamily="34" charset="0"/>
                <a:ea typeface="Segoe UI Historic" panose="020B0502040204020203" pitchFamily="34" charset="0"/>
                <a:cs typeface="Segoe UI Historic" panose="020B0502040204020203" pitchFamily="34" charset="0"/>
              </a:rPr>
              <a:t>LENT RISE SCHOOL</a:t>
            </a:r>
            <a:endParaRPr kumimoji="0" lang="en-US" altLang="en-US" sz="1200" b="1" i="0" u="none" strike="noStrike" cap="none" normalizeH="0" baseline="0" dirty="0">
              <a:ln>
                <a:noFill/>
              </a:ln>
              <a:solidFill>
                <a:schemeClr val="tx1"/>
              </a:solidFill>
              <a:effectLst/>
              <a:latin typeface="Segoe UI Historic" panose="020B0502040204020203" pitchFamily="34" charset="0"/>
              <a:ea typeface="Segoe UI Historic" panose="020B0502040204020203" pitchFamily="34" charset="0"/>
              <a:cs typeface="Segoe UI Historic" panose="020B0502040204020203"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en-US" altLang="en-US" sz="1600" b="0" i="1" u="none" strike="noStrike" cap="none" normalizeH="0" baseline="0" dirty="0">
                <a:ln>
                  <a:noFill/>
                </a:ln>
                <a:solidFill>
                  <a:srgbClr val="FF0000"/>
                </a:solidFill>
                <a:effectLst/>
                <a:latin typeface="Segoe UI Light" panose="020B0502040204020203" pitchFamily="34" charset="0"/>
                <a:ea typeface="Times New Roman" panose="02020603050405020304" pitchFamily="18" charset="0"/>
                <a:cs typeface="Segoe UI Light" panose="020B0502040204020203" pitchFamily="34" charset="0"/>
              </a:rPr>
              <a:t>‘Learn, Reach, Shine’</a:t>
            </a:r>
            <a:endParaRPr kumimoji="0" lang="en-US" altLang="en-US" sz="18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p:txBody>
      </p:sp>
      <p:cxnSp>
        <p:nvCxnSpPr>
          <p:cNvPr id="9" name="Straight Connector 8"/>
          <p:cNvCxnSpPr/>
          <p:nvPr/>
        </p:nvCxnSpPr>
        <p:spPr>
          <a:xfrm>
            <a:off x="1614487" y="971600"/>
            <a:ext cx="51054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Rectangle 7"/>
          <p:cNvSpPr>
            <a:spLocks noChangeArrowheads="1"/>
          </p:cNvSpPr>
          <p:nvPr/>
        </p:nvSpPr>
        <p:spPr bwMode="auto">
          <a:xfrm>
            <a:off x="152400" y="152400"/>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8" name="Rectangle 9"/>
          <p:cNvSpPr>
            <a:spLocks noChangeArrowheads="1"/>
          </p:cNvSpPr>
          <p:nvPr/>
        </p:nvSpPr>
        <p:spPr bwMode="auto">
          <a:xfrm>
            <a:off x="152400" y="609600"/>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chemeClr val="tx1"/>
                </a:solidFill>
                <a:effectLst/>
                <a:latin typeface="Arial" panose="020B0604020202020204" pitchFamily="34" charset="0"/>
              </a:rPr>
              <a:t/>
            </a:r>
            <a:br>
              <a:rPr kumimoji="0" lang="en-GB" altLang="en-US" sz="1800" b="0" i="0" u="none" strike="noStrike" cap="none" normalizeH="0" baseline="0" dirty="0">
                <a:ln>
                  <a:noFill/>
                </a:ln>
                <a:solidFill>
                  <a:schemeClr val="tx1"/>
                </a:solidFill>
                <a:effectLst/>
                <a:latin typeface="Arial" panose="020B0604020202020204" pitchFamily="34" charset="0"/>
              </a:rPr>
            </a:br>
            <a:endParaRPr kumimoji="0" lang="en-GB" altLang="en-US"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0" name="Rectangle 10"/>
          <p:cNvSpPr>
            <a:spLocks noChangeArrowheads="1"/>
          </p:cNvSpPr>
          <p:nvPr/>
        </p:nvSpPr>
        <p:spPr bwMode="auto">
          <a:xfrm>
            <a:off x="152400" y="1066800"/>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1" name="Rectangle 12"/>
          <p:cNvSpPr>
            <a:spLocks noChangeArrowheads="1"/>
          </p:cNvSpPr>
          <p:nvPr/>
        </p:nvSpPr>
        <p:spPr bwMode="auto">
          <a:xfrm>
            <a:off x="152400" y="1066800"/>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14" name="Rectangle 2"/>
          <p:cNvSpPr>
            <a:spLocks noChangeArrowheads="1"/>
          </p:cNvSpPr>
          <p:nvPr/>
        </p:nvSpPr>
        <p:spPr bwMode="auto">
          <a:xfrm>
            <a:off x="27384" y="3131840"/>
            <a:ext cx="6858000" cy="1309688"/>
          </a:xfrm>
          <a:prstGeom prst="rect">
            <a:avLst/>
          </a:prstGeom>
          <a:noFill/>
          <a:ln>
            <a:noFill/>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US" altLang="en-US" sz="4400" b="1" dirty="0">
                <a:latin typeface="Segoe UI Historic" panose="020B0502040204020203" pitchFamily="34" charset="0"/>
                <a:ea typeface="Segoe UI Historic" panose="020B0502040204020203" pitchFamily="34" charset="0"/>
                <a:cs typeface="Segoe UI Historic" panose="020B0502040204020203" pitchFamily="34" charset="0"/>
              </a:rPr>
              <a:t>YEAR 1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4400" b="1" u="none" strike="noStrike" cap="none" normalizeH="0" baseline="0" dirty="0">
                <a:ln>
                  <a:noFill/>
                </a:ln>
                <a:effectLst/>
                <a:latin typeface="Segoe UI Historic" panose="020B0502040204020203" pitchFamily="34" charset="0"/>
                <a:ea typeface="Segoe UI Historic" panose="020B0502040204020203" pitchFamily="34" charset="0"/>
                <a:cs typeface="Segoe UI Historic" panose="020B0502040204020203" pitchFamily="34" charset="0"/>
              </a:rPr>
              <a:t>PARENT</a:t>
            </a:r>
            <a:r>
              <a:rPr kumimoji="0" lang="en-US" altLang="en-US" sz="4400" b="1" u="none" strike="noStrike" cap="none" normalizeH="0" dirty="0">
                <a:ln>
                  <a:noFill/>
                </a:ln>
                <a:effectLst/>
                <a:latin typeface="Segoe UI Historic" panose="020B0502040204020203" pitchFamily="34" charset="0"/>
                <a:ea typeface="Segoe UI Historic" panose="020B0502040204020203" pitchFamily="34" charset="0"/>
                <a:cs typeface="Segoe UI Historic" panose="020B0502040204020203" pitchFamily="34" charset="0"/>
              </a:rPr>
              <a:t> PACK</a:t>
            </a:r>
            <a:endParaRPr kumimoji="0" lang="en-US" altLang="en-US" sz="4800" b="1" u="none" strike="noStrike" cap="none" normalizeH="0" baseline="0" dirty="0">
              <a:ln>
                <a:noFill/>
              </a:ln>
              <a:effectLst/>
              <a:latin typeface="Segoe UI Historic" panose="020B0502040204020203" pitchFamily="34" charset="0"/>
              <a:ea typeface="Segoe UI Historic" panose="020B0502040204020203" pitchFamily="34" charset="0"/>
              <a:cs typeface="Segoe UI Historic" panose="020B0502040204020203" pitchFamily="34" charset="0"/>
            </a:endParaRPr>
          </a:p>
        </p:txBody>
      </p:sp>
      <p:sp>
        <p:nvSpPr>
          <p:cNvPr id="12" name="Rectangle 11"/>
          <p:cNvSpPr/>
          <p:nvPr/>
        </p:nvSpPr>
        <p:spPr>
          <a:xfrm>
            <a:off x="1866900" y="6876256"/>
            <a:ext cx="3429000" cy="1815882"/>
          </a:xfrm>
          <a:prstGeom prst="rect">
            <a:avLst/>
          </a:prstGeom>
        </p:spPr>
        <p:txBody>
          <a:bodyPr>
            <a:spAutoFit/>
          </a:bodyPr>
          <a:lstStyle/>
          <a:p>
            <a:pPr algn="ctr"/>
            <a:r>
              <a:rPr lang="en-GB" sz="1400" b="1" dirty="0">
                <a:latin typeface="Segoe UI Light" panose="020B0502040204020203" pitchFamily="34" charset="0"/>
                <a:cs typeface="Segoe UI Light" panose="020B0502040204020203" pitchFamily="34" charset="0"/>
              </a:rPr>
              <a:t>Lent Rise School</a:t>
            </a:r>
          </a:p>
          <a:p>
            <a:pPr algn="ctr"/>
            <a:r>
              <a:rPr lang="en-GB" sz="1400" dirty="0">
                <a:latin typeface="Segoe UI Light" panose="020B0502040204020203" pitchFamily="34" charset="0"/>
                <a:cs typeface="Segoe UI Light" panose="020B0502040204020203" pitchFamily="34" charset="0"/>
              </a:rPr>
              <a:t>Coulson Way, Burnham, Slough, SL17NP</a:t>
            </a:r>
          </a:p>
          <a:p>
            <a:pPr algn="ctr"/>
            <a:endParaRPr lang="en-GB" sz="1400" dirty="0">
              <a:latin typeface="Segoe UI Light" panose="020B0502040204020203" pitchFamily="34" charset="0"/>
              <a:cs typeface="Segoe UI Light" panose="020B0502040204020203" pitchFamily="34" charset="0"/>
            </a:endParaRPr>
          </a:p>
          <a:p>
            <a:pPr algn="ctr"/>
            <a:r>
              <a:rPr lang="en-GB" sz="1400" dirty="0">
                <a:latin typeface="Segoe UI Light" panose="020B0502040204020203" pitchFamily="34" charset="0"/>
                <a:cs typeface="Segoe UI Light" panose="020B0502040204020203" pitchFamily="34" charset="0"/>
              </a:rPr>
              <a:t>Headteacher : Mrs J Watson</a:t>
            </a:r>
          </a:p>
          <a:p>
            <a:pPr algn="ctr"/>
            <a:endParaRPr lang="en-GB" sz="1400" dirty="0">
              <a:latin typeface="Segoe UI Light" panose="020B0502040204020203" pitchFamily="34" charset="0"/>
              <a:cs typeface="Segoe UI Light" panose="020B0502040204020203" pitchFamily="34" charset="0"/>
            </a:endParaRPr>
          </a:p>
          <a:p>
            <a:pPr algn="ctr"/>
            <a:r>
              <a:rPr lang="en-GB" sz="1400" dirty="0">
                <a:latin typeface="Segoe UI Light" panose="020B0502040204020203" pitchFamily="34" charset="0"/>
                <a:cs typeface="Segoe UI Light" panose="020B0502040204020203" pitchFamily="34" charset="0"/>
              </a:rPr>
              <a:t>Telephone : 01628 662913</a:t>
            </a:r>
            <a:endParaRPr lang="en-GB" sz="1400" dirty="0">
              <a:latin typeface="Segoe UI Light" panose="020B0502040204020203" pitchFamily="34" charset="0"/>
              <a:cs typeface="Segoe UI Light" panose="020B0502040204020203" pitchFamily="34" charset="0"/>
              <a:hlinkClick r:id="rId4"/>
            </a:endParaRPr>
          </a:p>
          <a:p>
            <a:pPr algn="ctr"/>
            <a:r>
              <a:rPr lang="en-GB" sz="1400" dirty="0">
                <a:latin typeface="Segoe UI Light" panose="020B0502040204020203" pitchFamily="34" charset="0"/>
                <a:cs typeface="Segoe UI Light" panose="020B0502040204020203" pitchFamily="34" charset="0"/>
                <a:hlinkClick r:id="rId5"/>
              </a:rPr>
              <a:t>office@lrschool.co.uk</a:t>
            </a:r>
            <a:r>
              <a:rPr lang="en-GB" sz="1400" dirty="0">
                <a:latin typeface="Segoe UI Light" panose="020B0502040204020203" pitchFamily="34" charset="0"/>
                <a:cs typeface="Segoe UI Light" panose="020B0502040204020203" pitchFamily="34" charset="0"/>
              </a:rPr>
              <a:t> </a:t>
            </a:r>
          </a:p>
          <a:p>
            <a:pPr algn="ctr"/>
            <a:r>
              <a:rPr lang="en-GB" sz="1400" dirty="0">
                <a:latin typeface="Segoe UI Light" panose="020B0502040204020203" pitchFamily="34" charset="0"/>
                <a:cs typeface="Segoe UI Light" panose="020B0502040204020203" pitchFamily="34" charset="0"/>
                <a:hlinkClick r:id="rId6"/>
              </a:rPr>
              <a:t>www.lentriseschool.co.uk</a:t>
            </a:r>
            <a:r>
              <a:rPr lang="en-GB" sz="1400" dirty="0">
                <a:latin typeface="Segoe UI Light" panose="020B0502040204020203" pitchFamily="34" charset="0"/>
                <a:cs typeface="Segoe UI Light" panose="020B0502040204020203" pitchFamily="34" charset="0"/>
              </a:rPr>
              <a:t> </a:t>
            </a:r>
            <a:endParaRPr lang="en-GB" sz="1600" dirty="0">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16665492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a:solidFill>
                  <a:srgbClr val="FF0000"/>
                </a:solidFill>
                <a:latin typeface="Trebuchet MS" pitchFamily="34" charset="0"/>
                <a:cs typeface="Arial" pitchFamily="34" charset="0"/>
              </a:rPr>
              <a:t>THE PHONICS     SCREENING CHECK</a:t>
            </a:r>
            <a:endParaRPr kumimoji="0" lang="en-GB" sz="2800" b="1" i="0" u="none" strike="noStrike" cap="none" normalizeH="0" baseline="0">
              <a:ln>
                <a:noFill/>
              </a:ln>
              <a:solidFill>
                <a:srgbClr val="FF0000"/>
              </a:solidFill>
              <a:effectLst/>
              <a:latin typeface="Trebuchet MS" pitchFamily="34" charset="0"/>
              <a:cs typeface="Arial" pitchFamily="34" charset="0"/>
            </a:endParaRPr>
          </a:p>
        </p:txBody>
      </p:sp>
      <p:cxnSp>
        <p:nvCxnSpPr>
          <p:cNvPr id="5" name="AutoShape 3"/>
          <p:cNvCxnSpPr>
            <a:cxnSpLocks noChangeShapeType="1"/>
          </p:cNvCxnSpPr>
          <p:nvPr/>
        </p:nvCxnSpPr>
        <p:spPr bwMode="auto">
          <a:xfrm flipH="1">
            <a:off x="1844824" y="1187624"/>
            <a:ext cx="4838700" cy="0"/>
          </a:xfrm>
          <a:prstGeom prst="straightConnector1">
            <a:avLst/>
          </a:prstGeom>
          <a:noFill/>
          <a:ln w="76200">
            <a:solidFill>
              <a:srgbClr val="FF0000"/>
            </a:solidFill>
            <a:round/>
            <a:headEnd/>
            <a:tailEnd/>
          </a:ln>
        </p:spPr>
      </p:cxnSp>
      <p:sp>
        <p:nvSpPr>
          <p:cNvPr id="22529" name="Rectangle 1"/>
          <p:cNvSpPr>
            <a:spLocks noChangeArrowheads="1"/>
          </p:cNvSpPr>
          <p:nvPr/>
        </p:nvSpPr>
        <p:spPr bwMode="auto">
          <a:xfrm>
            <a:off x="332656" y="1455331"/>
            <a:ext cx="6165304" cy="65556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Times New Roman" pitchFamily="18" charset="0"/>
                <a:cs typeface="Arial" pitchFamily="34" charset="0"/>
              </a:rPr>
              <a:t>As you may be aware children at the end of Year 1 are assessed against their phonic reading knowledge by their teacher.  </a:t>
            </a: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TTE2C3B130t00"/>
              </a:rPr>
              <a:t>The Phonics Screening Check is a quick and easy check of your child’s phonics knowledge.  It helps the teachers, and the school, to identify what level the child has reached with their phonic knowledge and what support will be needed for them to reach their full reading potential.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Times New Roman" pitchFamily="18" charset="0"/>
                <a:cs typeface="Arial" pitchFamily="34" charset="0"/>
              </a:rPr>
              <a:t>The children are not made aware that they are completing a test; in our experience the children tend to perform better (at this age) in a class setting where they are unaware that they are completing a ‘test’.  We ensure that these tests are 'stress-free' - we never refer to them as ‘tests’ and usually the children are completely unaware that they are doing them!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Times New Roman" pitchFamily="18" charset="0"/>
                <a:cs typeface="Arial" pitchFamily="34" charset="0"/>
              </a:rPr>
              <a:t>You will </a:t>
            </a: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be able to discuss your child's results, their report and their teacher assessment levels with their class teacher.</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1" i="0" u="sng" strike="noStrike" cap="none" normalizeH="0" baseline="0" dirty="0">
                <a:ln>
                  <a:noFill/>
                </a:ln>
                <a:solidFill>
                  <a:srgbClr val="FF0000"/>
                </a:solidFill>
                <a:effectLst/>
                <a:latin typeface="Trebuchet MS" pitchFamily="34" charset="0"/>
                <a:ea typeface="Times New Roman" pitchFamily="18" charset="0"/>
                <a:cs typeface="Arial" pitchFamily="34" charset="0"/>
              </a:rPr>
              <a:t>What is the Phonics Screening check?</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TTE2C3B130t00"/>
              </a:rPr>
              <a:t>The Phonics Screening Check is a quick and easy check of your child’s phonics knowledge. It helps the school to confirm whether your child has made the expected progress.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The check consists of a total of 40 words and non-words (alien words) that your child will be asked to read one-on-one with a teacher. Non-words are a collection of letters that will follow phonics rules your child has been taught, but they do not actually mean anything – your child will need to read these with the correct sounds to show that they understand the phonics rules behind them.</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The teacher administering the check with your child will give them a few practice words to read first – including some non-words – so they understand more about what they have to do.</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The Phonics Screening Check is meant to show how well your child can use the phonics skills they’ve learned up to the end of Year 1, and to identify pupils who need extra phonics help.  If they do not reach the expected level, your child’s teacher will support your child by using a range of strategies to ensure they are successful readers.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a:solidFill>
                  <a:srgbClr val="FF0000"/>
                </a:solidFill>
                <a:latin typeface="Trebuchet MS" pitchFamily="34" charset="0"/>
                <a:cs typeface="Arial" pitchFamily="34" charset="0"/>
              </a:rPr>
              <a:t>FREE SCHOOL MEALS AND PUPIL PREMIUM FUNDING</a:t>
            </a:r>
            <a:endParaRPr kumimoji="0" lang="en-GB" sz="2800" b="1" i="0" u="none" strike="noStrike" cap="none" normalizeH="0" baseline="0">
              <a:ln>
                <a:noFill/>
              </a:ln>
              <a:solidFill>
                <a:srgbClr val="FF0000"/>
              </a:solidFill>
              <a:effectLst/>
              <a:latin typeface="Trebuchet MS" pitchFamily="34" charset="0"/>
              <a:cs typeface="Arial" pitchFamily="34" charset="0"/>
            </a:endParaRPr>
          </a:p>
        </p:txBody>
      </p:sp>
      <p:cxnSp>
        <p:nvCxnSpPr>
          <p:cNvPr id="5" name="AutoShape 3"/>
          <p:cNvCxnSpPr>
            <a:cxnSpLocks noChangeShapeType="1"/>
          </p:cNvCxnSpPr>
          <p:nvPr/>
        </p:nvCxnSpPr>
        <p:spPr bwMode="auto">
          <a:xfrm flipH="1">
            <a:off x="1844824" y="1187624"/>
            <a:ext cx="4838700" cy="0"/>
          </a:xfrm>
          <a:prstGeom prst="straightConnector1">
            <a:avLst/>
          </a:prstGeom>
          <a:noFill/>
          <a:ln w="76200">
            <a:solidFill>
              <a:srgbClr val="FF0000"/>
            </a:solidFill>
            <a:round/>
            <a:headEnd/>
            <a:tailEnd/>
          </a:ln>
        </p:spPr>
      </p:cxnSp>
      <p:sp>
        <p:nvSpPr>
          <p:cNvPr id="23560" name="Rectangle 8"/>
          <p:cNvSpPr>
            <a:spLocks noChangeArrowheads="1"/>
          </p:cNvSpPr>
          <p:nvPr/>
        </p:nvSpPr>
        <p:spPr bwMode="auto">
          <a:xfrm>
            <a:off x="332656" y="1291560"/>
            <a:ext cx="6192688" cy="803296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chemeClr val="tx1"/>
                </a:solidFill>
                <a:effectLst/>
                <a:latin typeface="Trebuchet MS" pitchFamily="34" charset="0"/>
                <a:ea typeface="Times New Roman" pitchFamily="18" charset="0"/>
                <a:cs typeface="Arial" pitchFamily="34" charset="0"/>
              </a:rPr>
              <a:t>Do you receive any of the following benefits:</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a:ln>
                  <a:noFill/>
                </a:ln>
                <a:solidFill>
                  <a:schemeClr val="tx1"/>
                </a:solidFill>
                <a:effectLst/>
                <a:latin typeface="Trebuchet MS" pitchFamily="34" charset="0"/>
                <a:cs typeface="Arial" pitchFamily="34" charset="0"/>
              </a:rPr>
              <a:t>Income support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a:ln>
                  <a:noFill/>
                </a:ln>
                <a:solidFill>
                  <a:schemeClr val="tx1"/>
                </a:solidFill>
                <a:effectLst/>
                <a:latin typeface="Trebuchet MS" pitchFamily="34" charset="0"/>
                <a:cs typeface="Arial" pitchFamily="34" charset="0"/>
              </a:rPr>
              <a:t>Income based Job Seekers’ Allowance (IBJSA)</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a:ln>
                  <a:noFill/>
                </a:ln>
                <a:solidFill>
                  <a:schemeClr val="tx1"/>
                </a:solidFill>
                <a:effectLst/>
                <a:latin typeface="Trebuchet MS" pitchFamily="34" charset="0"/>
                <a:cs typeface="Arial" pitchFamily="34" charset="0"/>
              </a:rPr>
              <a:t>Income-related Employment and Support Allowance (ESA)</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a:ln>
                  <a:noFill/>
                </a:ln>
                <a:solidFill>
                  <a:schemeClr val="tx1"/>
                </a:solidFill>
                <a:effectLst/>
                <a:latin typeface="Trebuchet MS" pitchFamily="34" charset="0"/>
                <a:cs typeface="Arial" pitchFamily="34" charset="0"/>
              </a:rPr>
              <a:t>Support under part VI of the Immigration and Asylum Act 1999</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a:ln>
                  <a:noFill/>
                </a:ln>
                <a:solidFill>
                  <a:schemeClr val="tx1"/>
                </a:solidFill>
                <a:effectLst/>
                <a:latin typeface="Trebuchet MS" pitchFamily="34" charset="0"/>
                <a:cs typeface="Arial" pitchFamily="34" charset="0"/>
              </a:rPr>
              <a:t>Child tax credit, with income under the threshold set by the Treasury, (Not Working Tax Credit)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a:ln>
                  <a:noFill/>
                </a:ln>
                <a:solidFill>
                  <a:schemeClr val="tx1"/>
                </a:solidFill>
                <a:effectLst/>
                <a:latin typeface="Trebuchet MS" pitchFamily="34" charset="0"/>
                <a:cs typeface="Arial" pitchFamily="34" charset="0"/>
              </a:rPr>
              <a:t>The ‘Guarantee’ element of Pension Credit</a:t>
            </a:r>
          </a:p>
          <a:p>
            <a:pPr marL="0" marR="0" lvl="0" indent="0" algn="l" defTabSz="914400" rtl="0" eaLnBrk="0" fontAlgn="base" latinLnBrk="0" hangingPunct="0">
              <a:lnSpc>
                <a:spcPct val="100000"/>
              </a:lnSpc>
              <a:spcBef>
                <a:spcPct val="0"/>
              </a:spcBef>
              <a:spcAft>
                <a:spcPct val="0"/>
              </a:spcAft>
              <a:buClrTx/>
              <a:buSzTx/>
              <a:tabLst/>
            </a:pPr>
            <a:endParaRPr kumimoji="0" lang="en-GB" sz="1200" b="0" i="0" u="none" strike="noStrike" cap="none" normalizeH="0" baseline="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a:ln>
                  <a:noFill/>
                </a:ln>
                <a:solidFill>
                  <a:srgbClr val="FF0000"/>
                </a:solidFill>
                <a:effectLst/>
                <a:latin typeface="Trebuchet MS" pitchFamily="34" charset="0"/>
                <a:ea typeface="Times New Roman" pitchFamily="18" charset="0"/>
                <a:cs typeface="Arial" pitchFamily="34" charset="0"/>
              </a:rPr>
              <a:t>All children in Early Years, Years 1 and 2 are eligible to have a universal school meal. But we still need parents receiving the benefits listed above to sign up to the Free School Meals service. If you have a child in KS2 they will also be eligible for a free school meal, but only if you apply!</a:t>
            </a:r>
            <a:endParaRPr lang="en-GB" sz="1200">
              <a:solidFill>
                <a:srgbClr val="FF0000"/>
              </a:solidFill>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a:ln>
                  <a:noFill/>
                </a:ln>
                <a:solidFill>
                  <a:schemeClr val="tx1"/>
                </a:solidFill>
                <a:effectLst/>
                <a:latin typeface="Trebuchet MS" pitchFamily="34" charset="0"/>
                <a:ea typeface="Times New Roman" pitchFamily="18" charset="0"/>
                <a:cs typeface="Arial" pitchFamily="34" charset="0"/>
              </a:rPr>
              <a:t>Why sign up?</a:t>
            </a:r>
          </a:p>
          <a:p>
            <a:pPr marL="0" marR="0" lvl="0" indent="0" algn="l" defTabSz="914400" rtl="0" eaLnBrk="0" fontAlgn="base" latinLnBrk="0" hangingPunct="0">
              <a:lnSpc>
                <a:spcPct val="100000"/>
              </a:lnSpc>
              <a:spcBef>
                <a:spcPct val="0"/>
              </a:spcBef>
              <a:spcAft>
                <a:spcPct val="0"/>
              </a:spcAft>
              <a:buClrTx/>
              <a:buSzTx/>
              <a:buFontTx/>
              <a:buNone/>
              <a:tabLst/>
            </a:pPr>
            <a:endParaRPr lang="en-GB" sz="1200">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a:ln>
                  <a:noFill/>
                </a:ln>
                <a:solidFill>
                  <a:schemeClr val="tx1"/>
                </a:solidFill>
                <a:effectLst/>
                <a:latin typeface="Trebuchet MS" pitchFamily="34" charset="0"/>
                <a:cs typeface="Arial" pitchFamily="34" charset="0"/>
              </a:rPr>
              <a:t>For the school </a:t>
            </a:r>
          </a:p>
          <a:p>
            <a:pPr lvl="0" eaLnBrk="0" fontAlgn="base" hangingPunct="0">
              <a:spcBef>
                <a:spcPct val="0"/>
              </a:spcBef>
              <a:spcAft>
                <a:spcPct val="0"/>
              </a:spcAft>
            </a:pPr>
            <a:r>
              <a:rPr lang="en-GB" sz="1200">
                <a:latin typeface="Trebuchet MS" pitchFamily="34" charset="0"/>
                <a:cs typeface="Arial" pitchFamily="34" charset="0"/>
              </a:rPr>
              <a:t>	We receive additional funding for children who would be eligible for Free 	School meals even if they were not in Early Years, Year 1 or Year 2. This 	funding is called Pupil Premium and we use it to support progress and 	achievement (you can find out how we spent this year’s Pupil Premium 	on our website </a:t>
            </a:r>
            <a:r>
              <a:rPr lang="en-GB" sz="1200">
                <a:latin typeface="Trebuchet MS" pitchFamily="34" charset="0"/>
                <a:hlinkClick r:id="rId2"/>
              </a:rPr>
              <a:t>https://www.lentriseschool.co.uk/website</a:t>
            </a:r>
            <a:r>
              <a:rPr lang="en-GB" sz="1200">
                <a:latin typeface="Trebuchet MS" pitchFamily="34" charset="0"/>
              </a:rPr>
              <a:t>. </a:t>
            </a:r>
          </a:p>
          <a:p>
            <a:pPr lvl="0" eaLnBrk="0" fontAlgn="base" hangingPunct="0">
              <a:spcBef>
                <a:spcPct val="0"/>
              </a:spcBef>
              <a:spcAft>
                <a:spcPct val="0"/>
              </a:spcAft>
            </a:pPr>
            <a:endParaRPr lang="en-GB" sz="1200">
              <a:latin typeface="Trebuchet MS" pitchFamily="34" charset="0"/>
            </a:endParaRPr>
          </a:p>
          <a:p>
            <a:pPr lvl="0" eaLnBrk="0" fontAlgn="base" hangingPunct="0">
              <a:spcBef>
                <a:spcPct val="0"/>
              </a:spcBef>
              <a:spcAft>
                <a:spcPct val="0"/>
              </a:spcAft>
            </a:pPr>
            <a:r>
              <a:rPr lang="en-GB" sz="1200">
                <a:latin typeface="Trebuchet MS" pitchFamily="34" charset="0"/>
              </a:rPr>
              <a:t>For you </a:t>
            </a:r>
          </a:p>
          <a:p>
            <a:pPr lvl="0" eaLnBrk="0" fontAlgn="base" hangingPunct="0">
              <a:spcBef>
                <a:spcPct val="0"/>
              </a:spcBef>
              <a:spcAft>
                <a:spcPct val="0"/>
              </a:spcAft>
            </a:pPr>
            <a:r>
              <a:rPr lang="en-GB" sz="1200">
                <a:latin typeface="Trebuchet MS" pitchFamily="34" charset="0"/>
              </a:rPr>
              <a:t>	If we know that your child would be eligible for Free School Meals even if 	they were not in Early Years, Year 1 or Year 2 we can provide additional 	support to them in school. We can also help with the cost of school 	uniform, PE kits, school trips, clubs and music lessons on a case-by-case 	basis.</a:t>
            </a:r>
          </a:p>
          <a:p>
            <a:pPr lvl="0" eaLnBrk="0" fontAlgn="base" hangingPunct="0">
              <a:spcBef>
                <a:spcPct val="0"/>
              </a:spcBef>
              <a:spcAft>
                <a:spcPct val="0"/>
              </a:spcAft>
            </a:pPr>
            <a:endParaRPr lang="en-GB" sz="1200">
              <a:latin typeface="Trebuchet MS" pitchFamily="34" charset="0"/>
            </a:endParaRPr>
          </a:p>
          <a:p>
            <a:pPr lvl="0" eaLnBrk="0" fontAlgn="base" hangingPunct="0">
              <a:spcBef>
                <a:spcPct val="0"/>
              </a:spcBef>
              <a:spcAft>
                <a:spcPct val="0"/>
              </a:spcAft>
            </a:pPr>
            <a:r>
              <a:rPr lang="en-GB" sz="1200">
                <a:latin typeface="Trebuchet MS" pitchFamily="34" charset="0"/>
              </a:rPr>
              <a:t>Signing-up takes less than 5 minutes</a:t>
            </a:r>
          </a:p>
          <a:p>
            <a:pPr lvl="0" eaLnBrk="0" fontAlgn="base" hangingPunct="0">
              <a:spcBef>
                <a:spcPct val="0"/>
              </a:spcBef>
              <a:spcAft>
                <a:spcPct val="0"/>
              </a:spcAft>
            </a:pPr>
            <a:r>
              <a:rPr lang="en-GB" sz="1200">
                <a:latin typeface="Trebuchet MS" pitchFamily="34" charset="0"/>
              </a:rPr>
              <a:t>	All you need to do is complete a short form. You do not need to provide 	any proof of your eligibility. You only need to sign-up once and we will 	automatically re-check your details every term. If you are still eligible, 	your child will continue to receive a free school meal in Key Stage 2. The 	school office staff will be happy to answer your questions or help you 	complete the form.</a:t>
            </a:r>
          </a:p>
          <a:p>
            <a:pPr lvl="0" eaLnBrk="0" fontAlgn="base" hangingPunct="0">
              <a:spcBef>
                <a:spcPct val="0"/>
              </a:spcBef>
              <a:spcAft>
                <a:spcPct val="0"/>
              </a:spcAft>
            </a:pPr>
            <a:endParaRPr lang="en-GB" sz="1200">
              <a:latin typeface="Trebuchet MS" pitchFamily="34" charset="0"/>
            </a:endParaRPr>
          </a:p>
          <a:p>
            <a:pPr lvl="0" algn="ctr" eaLnBrk="0" fontAlgn="base" hangingPunct="0">
              <a:spcBef>
                <a:spcPct val="0"/>
              </a:spcBef>
              <a:spcAft>
                <a:spcPct val="0"/>
              </a:spcAft>
            </a:pPr>
            <a:r>
              <a:rPr lang="en-GB" sz="1200">
                <a:solidFill>
                  <a:srgbClr val="FF0000"/>
                </a:solidFill>
                <a:latin typeface="Trebuchet MS" pitchFamily="34" charset="0"/>
              </a:rPr>
              <a:t>All applications are dealt with in confidence.</a:t>
            </a:r>
          </a:p>
          <a:p>
            <a:pPr lvl="0" eaLnBrk="0" fontAlgn="base" hangingPunct="0">
              <a:spcBef>
                <a:spcPct val="0"/>
              </a:spcBef>
              <a:spcAft>
                <a:spcPct val="0"/>
              </a:spcAft>
            </a:pPr>
            <a:r>
              <a:rPr lang="en-GB" sz="1200">
                <a:latin typeface="Trebuchet MS" pitchFamily="34" charset="0"/>
              </a:rPr>
              <a:t>	</a:t>
            </a:r>
          </a:p>
          <a:p>
            <a:pPr lvl="0" eaLnBrk="0" fontAlgn="base" hangingPunct="0">
              <a:spcBef>
                <a:spcPct val="0"/>
              </a:spcBef>
              <a:spcAft>
                <a:spcPct val="0"/>
              </a:spcAft>
            </a:pPr>
            <a:endParaRPr kumimoji="0" lang="en-GB" sz="1200" b="0" i="0" u="none" strike="noStrike" cap="none" normalizeH="0" baseline="0">
              <a:ln>
                <a:noFill/>
              </a:ln>
              <a:solidFill>
                <a:schemeClr val="tx1"/>
              </a:solidFill>
              <a:effectLst/>
              <a:latin typeface="Trebuchet MS" pitchFamily="34" charset="0"/>
              <a:cs typeface="Arial" pitchFamily="34" charset="0"/>
            </a:endParaRPr>
          </a:p>
        </p:txBody>
      </p:sp>
      <p:pic>
        <p:nvPicPr>
          <p:cNvPr id="14" name="Picture 13" descr="C:\Users\schoolsecretary.W2K82226\AppData\Local\Microsoft\Windows\Temporary Internet Files\Content.IE5\MUQRYTYY\MC900437095[1].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6672" y="4860033"/>
            <a:ext cx="720080" cy="792088"/>
          </a:xfrm>
          <a:prstGeom prst="rect">
            <a:avLst/>
          </a:prstGeom>
          <a:noFill/>
          <a:ln>
            <a:noFill/>
          </a:ln>
        </p:spPr>
      </p:pic>
      <p:pic>
        <p:nvPicPr>
          <p:cNvPr id="15" name="Picture 14" descr="C:\Users\schoolsecretary.W2K82226\AppData\Local\Microsoft\Windows\Temporary Internet Files\Content.IE5\ERGCQX2F\MC900437041[1].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4664" y="6145629"/>
            <a:ext cx="730627" cy="802635"/>
          </a:xfrm>
          <a:prstGeom prst="rect">
            <a:avLst/>
          </a:prstGeom>
          <a:noFill/>
          <a:ln>
            <a:noFill/>
          </a:ln>
        </p:spPr>
      </p:pic>
      <p:pic>
        <p:nvPicPr>
          <p:cNvPr id="16" name="Picture 15" descr="C:\Users\schoolsecretary.W2K82226\AppData\Local\Microsoft\Windows\Temporary Internet Files\Content.IE5\MUQRYTYY\MC900431586[1].pn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4664" y="7524328"/>
            <a:ext cx="792088" cy="792088"/>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noChangeAspect="1"/>
          </p:cNvGraphicFramePr>
          <p:nvPr>
            <p:ph idx="1"/>
            <p:extLst>
              <p:ext uri="{D42A27DB-BD31-4B8C-83A1-F6EECF244321}">
                <p14:modId xmlns:p14="http://schemas.microsoft.com/office/powerpoint/2010/main" val="1480804410"/>
              </p:ext>
            </p:extLst>
          </p:nvPr>
        </p:nvGraphicFramePr>
        <p:xfrm>
          <a:off x="1096963" y="2133600"/>
          <a:ext cx="4662487" cy="6034088"/>
        </p:xfrm>
        <a:graphic>
          <a:graphicData uri="http://schemas.openxmlformats.org/presentationml/2006/ole">
            <mc:AlternateContent xmlns:mc="http://schemas.openxmlformats.org/markup-compatibility/2006">
              <mc:Choice xmlns:v="urn:schemas-microsoft-com:vml" Requires="v">
                <p:oleObj spid="_x0000_s1039" name="Acrobat Document" r:id="rId3" imgW="5829480" imgH="7543800" progId="AcroExch.Document.DC">
                  <p:embed/>
                </p:oleObj>
              </mc:Choice>
              <mc:Fallback>
                <p:oleObj name="Acrobat Document" r:id="rId3" imgW="5829480" imgH="7543800" progId="AcroExch.Document.DC">
                  <p:embed/>
                  <p:pic>
                    <p:nvPicPr>
                      <p:cNvPr id="0" name=""/>
                      <p:cNvPicPr/>
                      <p:nvPr/>
                    </p:nvPicPr>
                    <p:blipFill>
                      <a:blip r:embed="rId4"/>
                      <a:stretch>
                        <a:fillRect/>
                      </a:stretch>
                    </p:blipFill>
                    <p:spPr>
                      <a:xfrm>
                        <a:off x="1096963" y="2133600"/>
                        <a:ext cx="4662487" cy="6034088"/>
                      </a:xfrm>
                      <a:prstGeom prst="rect">
                        <a:avLst/>
                      </a:prstGeom>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4087619542"/>
              </p:ext>
            </p:extLst>
          </p:nvPr>
        </p:nvGraphicFramePr>
        <p:xfrm>
          <a:off x="1600200" y="4481513"/>
          <a:ext cx="3657600" cy="180975"/>
        </p:xfrm>
        <a:graphic>
          <a:graphicData uri="http://schemas.openxmlformats.org/presentationml/2006/ole">
            <mc:AlternateContent xmlns:mc="http://schemas.openxmlformats.org/markup-compatibility/2006">
              <mc:Choice xmlns:v="urn:schemas-microsoft-com:vml" Requires="v">
                <p:oleObj spid="_x0000_s1040" name="Wordpad Document" r:id="rId5" imgW="3657600" imgH="181440" progId="WordPad.Document.1">
                  <p:embed/>
                </p:oleObj>
              </mc:Choice>
              <mc:Fallback>
                <p:oleObj name="Wordpad Document" r:id="rId5" imgW="3657600" imgH="181440" progId="WordPad.Document.1">
                  <p:embed/>
                  <p:pic>
                    <p:nvPicPr>
                      <p:cNvPr id="0" name=""/>
                      <p:cNvPicPr/>
                      <p:nvPr/>
                    </p:nvPicPr>
                    <p:blipFill>
                      <a:blip r:embed="rId6"/>
                      <a:stretch>
                        <a:fillRect/>
                      </a:stretch>
                    </p:blipFill>
                    <p:spPr>
                      <a:xfrm>
                        <a:off x="1600200" y="4481513"/>
                        <a:ext cx="3657600" cy="180975"/>
                      </a:xfrm>
                      <a:prstGeom prst="rect">
                        <a:avLst/>
                      </a:prstGeom>
                    </p:spPr>
                  </p:pic>
                </p:oleObj>
              </mc:Fallback>
            </mc:AlternateContent>
          </a:graphicData>
        </a:graphic>
      </p:graphicFrame>
      <p:graphicFrame>
        <p:nvGraphicFramePr>
          <p:cNvPr id="9" name="Object 8"/>
          <p:cNvGraphicFramePr>
            <a:graphicFrameLocks noChangeAspect="1"/>
          </p:cNvGraphicFramePr>
          <p:nvPr>
            <p:extLst>
              <p:ext uri="{D42A27DB-BD31-4B8C-83A1-F6EECF244321}">
                <p14:modId xmlns:p14="http://schemas.microsoft.com/office/powerpoint/2010/main" val="4227424845"/>
              </p:ext>
            </p:extLst>
          </p:nvPr>
        </p:nvGraphicFramePr>
        <p:xfrm>
          <a:off x="179051" y="66679"/>
          <a:ext cx="6479657" cy="8713906"/>
        </p:xfrm>
        <a:graphic>
          <a:graphicData uri="http://schemas.openxmlformats.org/presentationml/2006/ole">
            <mc:AlternateContent xmlns:mc="http://schemas.openxmlformats.org/markup-compatibility/2006">
              <mc:Choice xmlns:v="urn:schemas-microsoft-com:vml" Requires="v">
                <p:oleObj spid="_x0000_s1041" name="Acrobat Document" r:id="rId7" imgW="5829156" imgH="7543672" progId="AcroExch.Document.DC">
                  <p:embed/>
                </p:oleObj>
              </mc:Choice>
              <mc:Fallback>
                <p:oleObj name="Acrobat Document" r:id="rId7" imgW="5829156" imgH="7543672" progId="AcroExch.Document.DC">
                  <p:embed/>
                  <p:pic>
                    <p:nvPicPr>
                      <p:cNvPr id="0" name=""/>
                      <p:cNvPicPr/>
                      <p:nvPr/>
                    </p:nvPicPr>
                    <p:blipFill>
                      <a:blip r:embed="rId8"/>
                      <a:stretch>
                        <a:fillRect/>
                      </a:stretch>
                    </p:blipFill>
                    <p:spPr>
                      <a:xfrm>
                        <a:off x="179051" y="66679"/>
                        <a:ext cx="6479657" cy="8713906"/>
                      </a:xfrm>
                      <a:prstGeom prst="rect">
                        <a:avLst/>
                      </a:prstGeom>
                    </p:spPr>
                  </p:pic>
                </p:oleObj>
              </mc:Fallback>
            </mc:AlternateContent>
          </a:graphicData>
        </a:graphic>
      </p:graphicFrame>
    </p:spTree>
    <p:extLst>
      <p:ext uri="{BB962C8B-B14F-4D97-AF65-F5344CB8AC3E}">
        <p14:creationId xmlns:p14="http://schemas.microsoft.com/office/powerpoint/2010/main" val="15714940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751095" y="-342900"/>
            <a:ext cx="18288000" cy="10287000"/>
          </a:xfrm>
          <a:prstGeom prst="rect">
            <a:avLst/>
          </a:prstGeom>
        </p:spPr>
      </p:pic>
    </p:spTree>
    <p:extLst>
      <p:ext uri="{BB962C8B-B14F-4D97-AF65-F5344CB8AC3E}">
        <p14:creationId xmlns:p14="http://schemas.microsoft.com/office/powerpoint/2010/main" val="1554826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a:solidFill>
                  <a:srgbClr val="FF0000"/>
                </a:solidFill>
                <a:latin typeface="Trebuchet MS" pitchFamily="34" charset="0"/>
                <a:cs typeface="Arial" pitchFamily="34" charset="0"/>
              </a:rPr>
              <a:t>SAFEGUARDING</a:t>
            </a:r>
            <a:endParaRPr kumimoji="0" lang="en-GB" sz="2800" b="1" i="0" u="none" strike="noStrike" cap="none" normalizeH="0" baseline="0">
              <a:ln>
                <a:noFill/>
              </a:ln>
              <a:solidFill>
                <a:srgbClr val="FF0000"/>
              </a:solidFill>
              <a:effectLst/>
              <a:latin typeface="Trebuchet MS" pitchFamily="34" charset="0"/>
              <a:cs typeface="Arial" pitchFamily="34" charset="0"/>
            </a:endParaRPr>
          </a:p>
        </p:txBody>
      </p:sp>
      <p:cxnSp>
        <p:nvCxnSpPr>
          <p:cNvPr id="5"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26625" name="Rectangle 1"/>
          <p:cNvSpPr>
            <a:spLocks noChangeArrowheads="1"/>
          </p:cNvSpPr>
          <p:nvPr/>
        </p:nvSpPr>
        <p:spPr bwMode="auto">
          <a:xfrm>
            <a:off x="260648" y="1373733"/>
            <a:ext cx="6309320"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spcBef>
                <a:spcPct val="0"/>
              </a:spcBef>
              <a:spcAft>
                <a:spcPct val="0"/>
              </a:spcAft>
            </a:pPr>
            <a:r>
              <a:rPr lang="en-US" sz="1200" b="1">
                <a:latin typeface="Segoe UI Light"/>
                <a:ea typeface="Times New Roman" pitchFamily="18" charset="0"/>
                <a:cs typeface="Segoe UI Light"/>
              </a:rPr>
              <a:t>“</a:t>
            </a:r>
            <a:r>
              <a:rPr lang="en-GB" sz="1200">
                <a:latin typeface="Segoe UI Light"/>
                <a:ea typeface="Times New Roman" pitchFamily="18" charset="0"/>
                <a:cs typeface="Segoe UI Light"/>
              </a:rPr>
              <a:t>At this school, the health, safety and well-being of every child are our paramount concern. We listen to our pupils and take seriously what they tell us. Our aim is for children to enjoy their time as pupils in this school. We want to work in partnership with you to help your child achieve their full potential and make a positive contribution.</a:t>
            </a:r>
            <a:endParaRPr lang="en-US" sz="1200">
              <a:latin typeface="Segoe UI Light"/>
              <a:ea typeface="Times New Roman" pitchFamily="18" charset="0"/>
              <a:cs typeface="Segoe UI Light"/>
            </a:endParaRPr>
          </a:p>
          <a:p>
            <a:pPr algn="just">
              <a:spcBef>
                <a:spcPct val="0"/>
              </a:spcBef>
              <a:spcAft>
                <a:spcPct val="0"/>
              </a:spcAft>
            </a:pPr>
            <a:endParaRPr lang="en-GB" sz="1200">
              <a:latin typeface="Segoe UI Light"/>
              <a:cs typeface="Segoe UI Light"/>
            </a:endParaRPr>
          </a:p>
          <a:p>
            <a:pPr algn="just">
              <a:spcBef>
                <a:spcPct val="0"/>
              </a:spcBef>
              <a:spcAft>
                <a:spcPct val="0"/>
              </a:spcAft>
            </a:pPr>
            <a:r>
              <a:rPr lang="en-GB" sz="1200">
                <a:latin typeface="Segoe UI Light"/>
                <a:ea typeface="Times New Roman" pitchFamily="18" charset="0"/>
                <a:cs typeface="Segoe UI Light"/>
              </a:rPr>
              <a:t>To promote a safe environment for pupils, our selection and recruitment policy includes all checks on staff and regular volunteers’ suitability, including Criminal Records Bureau checks, as recommended by Buckinghamshire County Council in accordance with current legislation. </a:t>
            </a:r>
            <a:endParaRPr lang="en-US" sz="1200">
              <a:latin typeface="Segoe UI Light"/>
              <a:ea typeface="Times New Roman" pitchFamily="18" charset="0"/>
              <a:cs typeface="Segoe UI Light"/>
            </a:endParaRPr>
          </a:p>
          <a:p>
            <a:pPr lvl="0" algn="just">
              <a:spcBef>
                <a:spcPct val="0"/>
              </a:spcBef>
              <a:spcAft>
                <a:spcPct val="0"/>
              </a:spcAft>
            </a:pPr>
            <a:endParaRPr lang="en-GB" sz="1200" dirty="0">
              <a:latin typeface="Segoe UI Light"/>
              <a:cs typeface="Segoe UI Light"/>
            </a:endParaRPr>
          </a:p>
          <a:p>
            <a:pPr algn="just">
              <a:spcBef>
                <a:spcPct val="0"/>
              </a:spcBef>
              <a:spcAft>
                <a:spcPct val="0"/>
              </a:spcAft>
            </a:pPr>
            <a:r>
              <a:rPr lang="en-GB" sz="1200" dirty="0">
                <a:latin typeface="Segoe UI Light"/>
                <a:ea typeface="Times New Roman" pitchFamily="18" charset="0"/>
                <a:cs typeface="Segoe UI Light"/>
              </a:rPr>
              <a:t>In accordance with our responsibilities under section 175/157 of the Education Act 2002 and “Keeping Children Safe in Education“ Sept 2023. There are four trained Designated Safeguarding Leads, the Headteacher Mrs J Watson, Deputy Headteacher Mrs R Small, and the two Assistant Headteachers Miss Boxall and Miss Johns, this ensures there is a DSL on duty at all times.   It is their responsibility to ensure that all staff in contact with children receive child protection awareness training on a regular basis.</a:t>
            </a:r>
            <a:endParaRPr lang="en-US" sz="1200" dirty="0">
              <a:latin typeface="Segoe UI Light"/>
              <a:ea typeface="Times New Roman" pitchFamily="18" charset="0"/>
              <a:cs typeface="Segoe UI Light"/>
            </a:endParaRPr>
          </a:p>
          <a:p>
            <a:pPr lvl="0" algn="just">
              <a:spcBef>
                <a:spcPct val="0"/>
              </a:spcBef>
              <a:spcAft>
                <a:spcPct val="0"/>
              </a:spcAft>
            </a:pPr>
            <a:endParaRPr lang="en-GB" sz="1200" dirty="0">
              <a:latin typeface="Segoe UI Light"/>
              <a:cs typeface="Segoe UI Light"/>
            </a:endParaRPr>
          </a:p>
          <a:p>
            <a:pPr algn="just">
              <a:spcBef>
                <a:spcPct val="0"/>
              </a:spcBef>
              <a:spcAft>
                <a:spcPct val="0"/>
              </a:spcAft>
            </a:pPr>
            <a:r>
              <a:rPr lang="en-GB" sz="1200" dirty="0">
                <a:latin typeface="Segoe UI Light"/>
                <a:ea typeface="Times New Roman" pitchFamily="18" charset="0"/>
                <a:cs typeface="Segoe UI Light"/>
              </a:rPr>
              <a:t>Occasions do arise when our concern about a child means  we have to consult other agencies.  Whilst we would always aim to work in partnership with parents there may be exceptions to this when concerns are raised for the protection of a child.</a:t>
            </a:r>
            <a:endParaRPr lang="en-US" sz="1200" dirty="0">
              <a:latin typeface="Segoe UI Light"/>
              <a:ea typeface="Times New Roman" pitchFamily="18" charset="0"/>
              <a:cs typeface="Segoe UI Light"/>
            </a:endParaRPr>
          </a:p>
          <a:p>
            <a:pPr lvl="0" algn="just">
              <a:spcBef>
                <a:spcPct val="0"/>
              </a:spcBef>
              <a:spcAft>
                <a:spcPct val="0"/>
              </a:spcAft>
            </a:pPr>
            <a:endParaRPr lang="en-GB" sz="1200" dirty="0">
              <a:latin typeface="Segoe UI Light"/>
              <a:cs typeface="Segoe UI Light"/>
            </a:endParaRPr>
          </a:p>
          <a:p>
            <a:pPr algn="just">
              <a:spcBef>
                <a:spcPct val="0"/>
              </a:spcBef>
              <a:spcAft>
                <a:spcPct val="0"/>
              </a:spcAft>
            </a:pPr>
            <a:r>
              <a:rPr lang="en-GB" sz="1200" dirty="0">
                <a:latin typeface="Segoe UI Light"/>
                <a:ea typeface="Times New Roman" pitchFamily="18" charset="0"/>
                <a:cs typeface="Segoe UI Light"/>
              </a:rPr>
              <a:t>On very rare occasions Social Care, whilst undertaking an investigation under s47 of the Children Act 1989, may want to speak to a child without a parents’ knowledge.   This would be a decision made in collaboration with partner agencies and would only be done in situations where a child might be at immediate risk.  To gain consent at this point may increase the level of risk to the child or cause evidence of a crime to be lost.</a:t>
            </a:r>
            <a:endParaRPr lang="en-US" sz="1200" dirty="0">
              <a:latin typeface="Segoe UI Light"/>
              <a:ea typeface="Times New Roman" pitchFamily="18" charset="0"/>
              <a:cs typeface="Segoe UI Light"/>
            </a:endParaRPr>
          </a:p>
          <a:p>
            <a:pPr lvl="0" algn="just">
              <a:spcBef>
                <a:spcPct val="0"/>
              </a:spcBef>
              <a:spcAft>
                <a:spcPct val="0"/>
              </a:spcAft>
            </a:pPr>
            <a:endParaRPr lang="en-GB" sz="1200" dirty="0">
              <a:latin typeface="Segoe UI Light"/>
              <a:cs typeface="Segoe UI Light"/>
            </a:endParaRPr>
          </a:p>
          <a:p>
            <a:pPr algn="just">
              <a:spcBef>
                <a:spcPct val="0"/>
              </a:spcBef>
              <a:spcAft>
                <a:spcPct val="0"/>
              </a:spcAft>
            </a:pPr>
            <a:r>
              <a:rPr lang="en-GB" sz="1200" dirty="0">
                <a:latin typeface="Segoe UI Light"/>
                <a:ea typeface="Times New Roman" pitchFamily="18" charset="0"/>
                <a:cs typeface="Segoe UI Light"/>
              </a:rPr>
              <a:t>The procedures, which we follow, have been laid down by the Local Safeguarding Children’s Board, and the school has adopted a Child Protection Policy in line with this for the safety of all. If you want to know more about our procedures, please speak to the Headteacher, Mrs J Watson or your child’s class teacher: the Policy can be found on the school’s website </a:t>
            </a:r>
            <a:r>
              <a:rPr lang="en-GB" sz="1200" dirty="0">
                <a:solidFill>
                  <a:srgbClr val="0000FF"/>
                </a:solidFill>
                <a:latin typeface="Segoe UI Light"/>
                <a:ea typeface="Times New Roman" pitchFamily="18" charset="0"/>
                <a:cs typeface="Segoe UI Light"/>
                <a:hlinkClick r:id="rId2">
                  <a:extLst>
                    <a:ext uri="{A12FA001-AC4F-418D-AE19-62706E023703}">
                      <ahyp:hlinkClr xmlns:ahyp="http://schemas.microsoft.com/office/drawing/2018/hyperlinkcolor" xmlns="" val="tx"/>
                    </a:ext>
                  </a:extLst>
                </a:hlinkClick>
              </a:rPr>
              <a:t>www.lentriseschool.co.uk</a:t>
            </a:r>
            <a:r>
              <a:rPr lang="en-GB" sz="1200" dirty="0">
                <a:latin typeface="Segoe UI Light"/>
                <a:ea typeface="Times New Roman" pitchFamily="18" charset="0"/>
                <a:cs typeface="Segoe UI Light"/>
              </a:rPr>
              <a:t> </a:t>
            </a:r>
          </a:p>
          <a:p>
            <a:pPr lvl="0" algn="just">
              <a:spcBef>
                <a:spcPct val="0"/>
              </a:spcBef>
              <a:spcAft>
                <a:spcPct val="0"/>
              </a:spcAft>
            </a:pPr>
            <a:endParaRPr lang="en-GB" sz="1200" dirty="0">
              <a:latin typeface="Trebuchet MS"/>
              <a:cs typeface="Arial"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29030" t="3574" r="29107" b="2596"/>
          <a:stretch/>
        </p:blipFill>
        <p:spPr>
          <a:xfrm>
            <a:off x="0" y="132348"/>
            <a:ext cx="7074569" cy="9011652"/>
          </a:xfrm>
          <a:prstGeom prst="rect">
            <a:avLst/>
          </a:prstGeom>
        </p:spPr>
      </p:pic>
    </p:spTree>
    <p:extLst>
      <p:ext uri="{BB962C8B-B14F-4D97-AF65-F5344CB8AC3E}">
        <p14:creationId xmlns:p14="http://schemas.microsoft.com/office/powerpoint/2010/main" val="37226898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a:solidFill>
                  <a:srgbClr val="FF0000"/>
                </a:solidFill>
                <a:latin typeface="Trebuchet MS" pitchFamily="34" charset="0"/>
                <a:cs typeface="Arial" pitchFamily="34" charset="0"/>
              </a:rPr>
              <a:t>CONTENTS</a:t>
            </a:r>
            <a:endParaRPr kumimoji="0" lang="en-GB" sz="2800" b="1" i="0" u="none" strike="noStrike" cap="none" normalizeH="0" baseline="0">
              <a:ln>
                <a:noFill/>
              </a:ln>
              <a:solidFill>
                <a:srgbClr val="FF0000"/>
              </a:solidFill>
              <a:effectLst/>
              <a:latin typeface="Trebuchet MS" pitchFamily="34" charset="0"/>
              <a:cs typeface="Arial" pitchFamily="34" charset="0"/>
            </a:endParaRPr>
          </a:p>
        </p:txBody>
      </p:sp>
      <p:cxnSp>
        <p:nvCxnSpPr>
          <p:cNvPr id="5"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graphicFrame>
        <p:nvGraphicFramePr>
          <p:cNvPr id="6" name="Table 5"/>
          <p:cNvGraphicFramePr>
            <a:graphicFrameLocks noGrp="1"/>
          </p:cNvGraphicFramePr>
          <p:nvPr/>
        </p:nvGraphicFramePr>
        <p:xfrm>
          <a:off x="476672" y="1259632"/>
          <a:ext cx="5976664" cy="1642056"/>
        </p:xfrm>
        <a:graphic>
          <a:graphicData uri="http://schemas.openxmlformats.org/drawingml/2006/table">
            <a:tbl>
              <a:tblPr/>
              <a:tblGrid>
                <a:gridCol w="4399873">
                  <a:extLst>
                    <a:ext uri="{9D8B030D-6E8A-4147-A177-3AD203B41FA5}">
                      <a16:colId xmlns:a16="http://schemas.microsoft.com/office/drawing/2014/main" val="20000"/>
                    </a:ext>
                  </a:extLst>
                </a:gridCol>
                <a:gridCol w="1576791">
                  <a:extLst>
                    <a:ext uri="{9D8B030D-6E8A-4147-A177-3AD203B41FA5}">
                      <a16:colId xmlns:a16="http://schemas.microsoft.com/office/drawing/2014/main" val="20001"/>
                    </a:ext>
                  </a:extLst>
                </a:gridCol>
              </a:tblGrid>
              <a:tr h="205257">
                <a:tc>
                  <a:txBody>
                    <a:bodyPr/>
                    <a:lstStyle/>
                    <a:p>
                      <a:pPr>
                        <a:spcBef>
                          <a:spcPts val="400"/>
                        </a:spcBef>
                        <a:spcAft>
                          <a:spcPts val="400"/>
                        </a:spcAft>
                      </a:pPr>
                      <a:r>
                        <a:rPr lang="en-GB" sz="1200">
                          <a:latin typeface="Trebuchet MS"/>
                          <a:ea typeface="Times New Roman"/>
                          <a:cs typeface="Times New Roman"/>
                        </a:rPr>
                        <a:t>Year 1 Information</a:t>
                      </a:r>
                      <a:endParaRPr lang="en-GB" sz="1200">
                        <a:latin typeface="Times New Roman"/>
                        <a:ea typeface="Times New Roman"/>
                        <a:cs typeface="Times New Roman"/>
                      </a:endParaRPr>
                    </a:p>
                  </a:txBody>
                  <a:tcPr marL="55838" marR="55838" marT="0" marB="0">
                    <a:lnL>
                      <a:noFill/>
                    </a:lnL>
                    <a:lnR>
                      <a:noFill/>
                    </a:lnR>
                    <a:lnT>
                      <a:noFill/>
                    </a:lnT>
                    <a:lnB>
                      <a:noFill/>
                    </a:lnB>
                  </a:tcPr>
                </a:tc>
                <a:tc>
                  <a:txBody>
                    <a:bodyPr/>
                    <a:lstStyle/>
                    <a:p>
                      <a:pPr algn="r">
                        <a:spcBef>
                          <a:spcPts val="400"/>
                        </a:spcBef>
                        <a:spcAft>
                          <a:spcPts val="400"/>
                        </a:spcAft>
                      </a:pPr>
                      <a:r>
                        <a:rPr lang="en-GB" sz="1200">
                          <a:latin typeface="Trebuchet MS"/>
                          <a:ea typeface="Times New Roman"/>
                          <a:cs typeface="Times New Roman"/>
                        </a:rPr>
                        <a:t>3</a:t>
                      </a:r>
                      <a:endParaRPr lang="en-GB" sz="1200">
                        <a:latin typeface="Times New Roman"/>
                        <a:ea typeface="Times New Roman"/>
                        <a:cs typeface="Times New Roman"/>
                      </a:endParaRPr>
                    </a:p>
                  </a:txBody>
                  <a:tcPr marL="55838" marR="55838" marT="0" marB="0">
                    <a:lnL>
                      <a:noFill/>
                    </a:lnL>
                    <a:lnR>
                      <a:noFill/>
                    </a:lnR>
                    <a:lnT>
                      <a:noFill/>
                    </a:lnT>
                    <a:lnB>
                      <a:noFill/>
                    </a:lnB>
                  </a:tcPr>
                </a:tc>
                <a:extLst>
                  <a:ext uri="{0D108BD9-81ED-4DB2-BD59-A6C34878D82A}">
                    <a16:rowId xmlns:a16="http://schemas.microsoft.com/office/drawing/2014/main" val="10000"/>
                  </a:ext>
                </a:extLst>
              </a:tr>
              <a:tr h="205257">
                <a:tc>
                  <a:txBody>
                    <a:bodyPr/>
                    <a:lstStyle/>
                    <a:p>
                      <a:pPr>
                        <a:spcBef>
                          <a:spcPts val="400"/>
                        </a:spcBef>
                        <a:spcAft>
                          <a:spcPts val="400"/>
                        </a:spcAft>
                      </a:pPr>
                      <a:r>
                        <a:rPr lang="en-GB" sz="1200">
                          <a:latin typeface="Trebuchet MS"/>
                          <a:ea typeface="Times New Roman"/>
                          <a:cs typeface="Times New Roman"/>
                        </a:rPr>
                        <a:t>Curriculum </a:t>
                      </a:r>
                      <a:endParaRPr lang="en-GB" sz="1200">
                        <a:latin typeface="Times New Roman"/>
                        <a:ea typeface="Times New Roman"/>
                        <a:cs typeface="Times New Roman"/>
                      </a:endParaRPr>
                    </a:p>
                  </a:txBody>
                  <a:tcPr marL="55838" marR="55838" marT="0" marB="0">
                    <a:lnL>
                      <a:noFill/>
                    </a:lnL>
                    <a:lnR>
                      <a:noFill/>
                    </a:lnR>
                    <a:lnT>
                      <a:noFill/>
                    </a:lnT>
                    <a:lnB>
                      <a:noFill/>
                    </a:lnB>
                  </a:tcPr>
                </a:tc>
                <a:tc>
                  <a:txBody>
                    <a:bodyPr/>
                    <a:lstStyle/>
                    <a:p>
                      <a:pPr algn="r">
                        <a:spcBef>
                          <a:spcPts val="400"/>
                        </a:spcBef>
                        <a:spcAft>
                          <a:spcPts val="400"/>
                        </a:spcAft>
                      </a:pPr>
                      <a:r>
                        <a:rPr lang="en-GB" sz="1200">
                          <a:latin typeface="Trebuchet MS"/>
                          <a:ea typeface="Times New Roman"/>
                          <a:cs typeface="Times New Roman"/>
                        </a:rPr>
                        <a:t>4</a:t>
                      </a:r>
                      <a:endParaRPr lang="en-GB" sz="1200">
                        <a:latin typeface="Times New Roman"/>
                        <a:ea typeface="Times New Roman"/>
                        <a:cs typeface="Times New Roman"/>
                      </a:endParaRPr>
                    </a:p>
                  </a:txBody>
                  <a:tcPr marL="55838" marR="55838" marT="0" marB="0">
                    <a:lnL>
                      <a:noFill/>
                    </a:lnL>
                    <a:lnR>
                      <a:noFill/>
                    </a:lnR>
                    <a:lnT>
                      <a:noFill/>
                    </a:lnT>
                    <a:lnB>
                      <a:noFill/>
                    </a:lnB>
                  </a:tcPr>
                </a:tc>
                <a:extLst>
                  <a:ext uri="{0D108BD9-81ED-4DB2-BD59-A6C34878D82A}">
                    <a16:rowId xmlns:a16="http://schemas.microsoft.com/office/drawing/2014/main" val="10001"/>
                  </a:ext>
                </a:extLst>
              </a:tr>
              <a:tr h="205257">
                <a:tc>
                  <a:txBody>
                    <a:bodyPr/>
                    <a:lstStyle/>
                    <a:p>
                      <a:pPr>
                        <a:spcBef>
                          <a:spcPts val="400"/>
                        </a:spcBef>
                        <a:spcAft>
                          <a:spcPts val="400"/>
                        </a:spcAft>
                      </a:pPr>
                      <a:r>
                        <a:rPr lang="en-GB" sz="1200">
                          <a:latin typeface="Trebuchet MS"/>
                          <a:ea typeface="Times New Roman"/>
                          <a:cs typeface="Times New Roman"/>
                        </a:rPr>
                        <a:t>Attendance and punctuality</a:t>
                      </a:r>
                      <a:endParaRPr lang="en-GB" sz="1200">
                        <a:latin typeface="Times New Roman"/>
                        <a:ea typeface="Times New Roman"/>
                        <a:cs typeface="Times New Roman"/>
                      </a:endParaRPr>
                    </a:p>
                  </a:txBody>
                  <a:tcPr marL="55838" marR="55838" marT="0" marB="0">
                    <a:lnL>
                      <a:noFill/>
                    </a:lnL>
                    <a:lnR>
                      <a:noFill/>
                    </a:lnR>
                    <a:lnT>
                      <a:noFill/>
                    </a:lnT>
                    <a:lnB>
                      <a:noFill/>
                    </a:lnB>
                  </a:tcPr>
                </a:tc>
                <a:tc>
                  <a:txBody>
                    <a:bodyPr/>
                    <a:lstStyle/>
                    <a:p>
                      <a:pPr algn="r">
                        <a:spcBef>
                          <a:spcPts val="400"/>
                        </a:spcBef>
                        <a:spcAft>
                          <a:spcPts val="400"/>
                        </a:spcAft>
                      </a:pPr>
                      <a:r>
                        <a:rPr lang="en-GB" sz="1200">
                          <a:latin typeface="Trebuchet MS"/>
                          <a:ea typeface="Times New Roman"/>
                          <a:cs typeface="Times New Roman"/>
                        </a:rPr>
                        <a:t>6</a:t>
                      </a:r>
                      <a:endParaRPr lang="en-GB" sz="1200">
                        <a:latin typeface="Times New Roman"/>
                        <a:ea typeface="Times New Roman"/>
                        <a:cs typeface="Times New Roman"/>
                      </a:endParaRPr>
                    </a:p>
                  </a:txBody>
                  <a:tcPr marL="55838" marR="55838" marT="0" marB="0">
                    <a:lnL>
                      <a:noFill/>
                    </a:lnL>
                    <a:lnR>
                      <a:noFill/>
                    </a:lnR>
                    <a:lnT>
                      <a:noFill/>
                    </a:lnT>
                    <a:lnB>
                      <a:noFill/>
                    </a:lnB>
                  </a:tcPr>
                </a:tc>
                <a:extLst>
                  <a:ext uri="{0D108BD9-81ED-4DB2-BD59-A6C34878D82A}">
                    <a16:rowId xmlns:a16="http://schemas.microsoft.com/office/drawing/2014/main" val="10002"/>
                  </a:ext>
                </a:extLst>
              </a:tr>
              <a:tr h="205257">
                <a:tc>
                  <a:txBody>
                    <a:bodyPr/>
                    <a:lstStyle/>
                    <a:p>
                      <a:pPr>
                        <a:spcBef>
                          <a:spcPts val="400"/>
                        </a:spcBef>
                        <a:spcAft>
                          <a:spcPts val="400"/>
                        </a:spcAft>
                      </a:pPr>
                      <a:r>
                        <a:rPr lang="en-GB" sz="1200">
                          <a:latin typeface="Trebuchet MS"/>
                          <a:ea typeface="Times New Roman"/>
                          <a:cs typeface="Times New Roman"/>
                        </a:rPr>
                        <a:t>Our Open Door Policy</a:t>
                      </a:r>
                      <a:endParaRPr lang="en-GB" sz="1200">
                        <a:latin typeface="Times New Roman"/>
                        <a:ea typeface="Times New Roman"/>
                        <a:cs typeface="Times New Roman"/>
                      </a:endParaRPr>
                    </a:p>
                  </a:txBody>
                  <a:tcPr marL="55838" marR="55838" marT="0" marB="0">
                    <a:lnL>
                      <a:noFill/>
                    </a:lnL>
                    <a:lnR>
                      <a:noFill/>
                    </a:lnR>
                    <a:lnT>
                      <a:noFill/>
                    </a:lnT>
                    <a:lnB>
                      <a:noFill/>
                    </a:lnB>
                  </a:tcPr>
                </a:tc>
                <a:tc>
                  <a:txBody>
                    <a:bodyPr/>
                    <a:lstStyle/>
                    <a:p>
                      <a:pPr algn="r">
                        <a:spcBef>
                          <a:spcPts val="400"/>
                        </a:spcBef>
                        <a:spcAft>
                          <a:spcPts val="400"/>
                        </a:spcAft>
                      </a:pPr>
                      <a:r>
                        <a:rPr lang="en-GB" sz="1200">
                          <a:latin typeface="Trebuchet MS"/>
                          <a:ea typeface="Times New Roman"/>
                          <a:cs typeface="Times New Roman"/>
                        </a:rPr>
                        <a:t>7</a:t>
                      </a:r>
                      <a:endParaRPr lang="en-GB" sz="1200">
                        <a:latin typeface="Times New Roman"/>
                        <a:ea typeface="Times New Roman"/>
                        <a:cs typeface="Times New Roman"/>
                      </a:endParaRPr>
                    </a:p>
                  </a:txBody>
                  <a:tcPr marL="55838" marR="55838" marT="0" marB="0">
                    <a:lnL>
                      <a:noFill/>
                    </a:lnL>
                    <a:lnR>
                      <a:noFill/>
                    </a:lnR>
                    <a:lnT>
                      <a:noFill/>
                    </a:lnT>
                    <a:lnB>
                      <a:noFill/>
                    </a:lnB>
                  </a:tcPr>
                </a:tc>
                <a:extLst>
                  <a:ext uri="{0D108BD9-81ED-4DB2-BD59-A6C34878D82A}">
                    <a16:rowId xmlns:a16="http://schemas.microsoft.com/office/drawing/2014/main" val="10003"/>
                  </a:ext>
                </a:extLst>
              </a:tr>
              <a:tr h="205257">
                <a:tc>
                  <a:txBody>
                    <a:bodyPr/>
                    <a:lstStyle/>
                    <a:p>
                      <a:pPr>
                        <a:spcBef>
                          <a:spcPts val="400"/>
                        </a:spcBef>
                        <a:spcAft>
                          <a:spcPts val="400"/>
                        </a:spcAft>
                      </a:pPr>
                      <a:r>
                        <a:rPr lang="en-GB" sz="1200">
                          <a:latin typeface="Trebuchet MS"/>
                          <a:ea typeface="Times New Roman"/>
                          <a:cs typeface="Times New Roman"/>
                        </a:rPr>
                        <a:t>Phonics Screening</a:t>
                      </a:r>
                      <a:endParaRPr lang="en-GB" sz="1200">
                        <a:latin typeface="Times New Roman"/>
                        <a:ea typeface="Times New Roman"/>
                        <a:cs typeface="Times New Roman"/>
                      </a:endParaRPr>
                    </a:p>
                  </a:txBody>
                  <a:tcPr marL="55838" marR="55838" marT="0" marB="0">
                    <a:lnL>
                      <a:noFill/>
                    </a:lnL>
                    <a:lnR>
                      <a:noFill/>
                    </a:lnR>
                    <a:lnT>
                      <a:noFill/>
                    </a:lnT>
                    <a:lnB>
                      <a:noFill/>
                    </a:lnB>
                  </a:tcPr>
                </a:tc>
                <a:tc>
                  <a:txBody>
                    <a:bodyPr/>
                    <a:lstStyle/>
                    <a:p>
                      <a:pPr algn="r">
                        <a:spcBef>
                          <a:spcPts val="400"/>
                        </a:spcBef>
                        <a:spcAft>
                          <a:spcPts val="400"/>
                        </a:spcAft>
                      </a:pPr>
                      <a:r>
                        <a:rPr lang="en-GB" sz="1200">
                          <a:latin typeface="Trebuchet MS"/>
                          <a:ea typeface="Times New Roman"/>
                          <a:cs typeface="Times New Roman"/>
                        </a:rPr>
                        <a:t>8</a:t>
                      </a:r>
                      <a:endParaRPr lang="en-GB" sz="1200">
                        <a:latin typeface="Times New Roman"/>
                        <a:ea typeface="Times New Roman"/>
                        <a:cs typeface="Times New Roman"/>
                      </a:endParaRPr>
                    </a:p>
                  </a:txBody>
                  <a:tcPr marL="55838" marR="55838" marT="0" marB="0">
                    <a:lnL>
                      <a:noFill/>
                    </a:lnL>
                    <a:lnR>
                      <a:noFill/>
                    </a:lnR>
                    <a:lnT>
                      <a:noFill/>
                    </a:lnT>
                    <a:lnB>
                      <a:noFill/>
                    </a:lnB>
                  </a:tcPr>
                </a:tc>
                <a:extLst>
                  <a:ext uri="{0D108BD9-81ED-4DB2-BD59-A6C34878D82A}">
                    <a16:rowId xmlns:a16="http://schemas.microsoft.com/office/drawing/2014/main" val="10004"/>
                  </a:ext>
                </a:extLst>
              </a:tr>
              <a:tr h="205257">
                <a:tc>
                  <a:txBody>
                    <a:bodyPr/>
                    <a:lstStyle/>
                    <a:p>
                      <a:pPr>
                        <a:spcBef>
                          <a:spcPts val="400"/>
                        </a:spcBef>
                        <a:spcAft>
                          <a:spcPts val="400"/>
                        </a:spcAft>
                      </a:pPr>
                      <a:r>
                        <a:rPr lang="en-GB" sz="1200">
                          <a:latin typeface="Trebuchet MS"/>
                          <a:ea typeface="Times New Roman"/>
                          <a:cs typeface="Times New Roman"/>
                        </a:rPr>
                        <a:t>Free School Meals and Pupil Premium Funding</a:t>
                      </a:r>
                      <a:endParaRPr lang="en-GB" sz="1200">
                        <a:latin typeface="Times New Roman"/>
                        <a:ea typeface="Times New Roman"/>
                        <a:cs typeface="Times New Roman"/>
                      </a:endParaRPr>
                    </a:p>
                  </a:txBody>
                  <a:tcPr marL="55838" marR="55838" marT="0" marB="0">
                    <a:lnL>
                      <a:noFill/>
                    </a:lnL>
                    <a:lnR>
                      <a:noFill/>
                    </a:lnR>
                    <a:lnT>
                      <a:noFill/>
                    </a:lnT>
                    <a:lnB>
                      <a:noFill/>
                    </a:lnB>
                  </a:tcPr>
                </a:tc>
                <a:tc>
                  <a:txBody>
                    <a:bodyPr/>
                    <a:lstStyle/>
                    <a:p>
                      <a:pPr algn="r">
                        <a:spcBef>
                          <a:spcPts val="400"/>
                        </a:spcBef>
                        <a:spcAft>
                          <a:spcPts val="400"/>
                        </a:spcAft>
                      </a:pPr>
                      <a:r>
                        <a:rPr lang="en-GB" sz="1200">
                          <a:latin typeface="Trebuchet MS"/>
                          <a:ea typeface="Times New Roman"/>
                          <a:cs typeface="Times New Roman"/>
                        </a:rPr>
                        <a:t>9</a:t>
                      </a:r>
                      <a:endParaRPr lang="en-GB" sz="1200">
                        <a:latin typeface="Times New Roman"/>
                        <a:ea typeface="Times New Roman"/>
                        <a:cs typeface="Times New Roman"/>
                      </a:endParaRPr>
                    </a:p>
                  </a:txBody>
                  <a:tcPr marL="55838" marR="55838" marT="0" marB="0">
                    <a:lnL>
                      <a:noFill/>
                    </a:lnL>
                    <a:lnR>
                      <a:noFill/>
                    </a:lnR>
                    <a:lnT>
                      <a:noFill/>
                    </a:lnT>
                    <a:lnB>
                      <a:noFill/>
                    </a:lnB>
                  </a:tcPr>
                </a:tc>
                <a:extLst>
                  <a:ext uri="{0D108BD9-81ED-4DB2-BD59-A6C34878D82A}">
                    <a16:rowId xmlns:a16="http://schemas.microsoft.com/office/drawing/2014/main" val="10005"/>
                  </a:ext>
                </a:extLst>
              </a:tr>
              <a:tr h="205257">
                <a:tc>
                  <a:txBody>
                    <a:bodyPr/>
                    <a:lstStyle/>
                    <a:p>
                      <a:pPr>
                        <a:spcBef>
                          <a:spcPts val="400"/>
                        </a:spcBef>
                        <a:spcAft>
                          <a:spcPts val="400"/>
                        </a:spcAft>
                      </a:pPr>
                      <a:r>
                        <a:rPr lang="en-GB" sz="1200">
                          <a:latin typeface="Trebuchet MS"/>
                          <a:ea typeface="Times New Roman"/>
                          <a:cs typeface="Times New Roman"/>
                        </a:rPr>
                        <a:t>Safeguarding Information </a:t>
                      </a:r>
                      <a:endParaRPr lang="en-GB" sz="1200">
                        <a:latin typeface="Times New Roman"/>
                        <a:ea typeface="Times New Roman"/>
                        <a:cs typeface="Times New Roman"/>
                      </a:endParaRPr>
                    </a:p>
                  </a:txBody>
                  <a:tcPr marL="55838" marR="55838" marT="0" marB="0">
                    <a:lnL>
                      <a:noFill/>
                    </a:lnL>
                    <a:lnR>
                      <a:noFill/>
                    </a:lnR>
                    <a:lnT>
                      <a:noFill/>
                    </a:lnT>
                    <a:lnB>
                      <a:noFill/>
                    </a:lnB>
                  </a:tcPr>
                </a:tc>
                <a:tc>
                  <a:txBody>
                    <a:bodyPr/>
                    <a:lstStyle/>
                    <a:p>
                      <a:pPr algn="r">
                        <a:spcBef>
                          <a:spcPts val="400"/>
                        </a:spcBef>
                        <a:spcAft>
                          <a:spcPts val="400"/>
                        </a:spcAft>
                      </a:pPr>
                      <a:r>
                        <a:rPr lang="en-GB" sz="1200">
                          <a:latin typeface="Trebuchet MS"/>
                          <a:ea typeface="Times New Roman"/>
                          <a:cs typeface="Times New Roman"/>
                        </a:rPr>
                        <a:t>12</a:t>
                      </a:r>
                      <a:endParaRPr lang="en-GB" sz="1200">
                        <a:latin typeface="Times New Roman"/>
                        <a:ea typeface="Times New Roman"/>
                        <a:cs typeface="Times New Roman"/>
                      </a:endParaRPr>
                    </a:p>
                  </a:txBody>
                  <a:tcPr marL="55838" marR="55838" marT="0" marB="0">
                    <a:lnL>
                      <a:noFill/>
                    </a:lnL>
                    <a:lnR>
                      <a:noFill/>
                    </a:lnR>
                    <a:lnT>
                      <a:noFill/>
                    </a:lnT>
                    <a:lnB>
                      <a:noFill/>
                    </a:lnB>
                  </a:tcPr>
                </a:tc>
                <a:extLst>
                  <a:ext uri="{0D108BD9-81ED-4DB2-BD59-A6C34878D82A}">
                    <a16:rowId xmlns:a16="http://schemas.microsoft.com/office/drawing/2014/main" val="10006"/>
                  </a:ext>
                </a:extLst>
              </a:tr>
              <a:tr h="205257">
                <a:tc>
                  <a:txBody>
                    <a:bodyPr/>
                    <a:lstStyle/>
                    <a:p>
                      <a:pPr>
                        <a:spcBef>
                          <a:spcPts val="400"/>
                        </a:spcBef>
                        <a:spcAft>
                          <a:spcPts val="400"/>
                        </a:spcAft>
                      </a:pPr>
                      <a:r>
                        <a:rPr lang="en-GB" sz="1200">
                          <a:latin typeface="Trebuchet MS"/>
                          <a:ea typeface="Times New Roman"/>
                          <a:cs typeface="Times New Roman"/>
                        </a:rPr>
                        <a:t>Privacy/ Data Protection Notice</a:t>
                      </a:r>
                      <a:endParaRPr lang="en-GB" sz="1200">
                        <a:latin typeface="Times New Roman"/>
                        <a:ea typeface="Times New Roman"/>
                        <a:cs typeface="Times New Roman"/>
                      </a:endParaRPr>
                    </a:p>
                  </a:txBody>
                  <a:tcPr marL="55838" marR="55838" marT="0" marB="0">
                    <a:lnL>
                      <a:noFill/>
                    </a:lnL>
                    <a:lnR>
                      <a:noFill/>
                    </a:lnR>
                    <a:lnT>
                      <a:noFill/>
                    </a:lnT>
                    <a:lnB>
                      <a:noFill/>
                    </a:lnB>
                  </a:tcPr>
                </a:tc>
                <a:tc>
                  <a:txBody>
                    <a:bodyPr/>
                    <a:lstStyle/>
                    <a:p>
                      <a:pPr algn="r">
                        <a:spcBef>
                          <a:spcPts val="400"/>
                        </a:spcBef>
                        <a:spcAft>
                          <a:spcPts val="400"/>
                        </a:spcAft>
                      </a:pPr>
                      <a:r>
                        <a:rPr lang="en-GB" sz="1200">
                          <a:latin typeface="Trebuchet MS"/>
                          <a:ea typeface="Times New Roman"/>
                          <a:cs typeface="Times New Roman"/>
                        </a:rPr>
                        <a:t>13</a:t>
                      </a:r>
                      <a:endParaRPr lang="en-GB" sz="1200">
                        <a:latin typeface="Times New Roman"/>
                        <a:ea typeface="Times New Roman"/>
                        <a:cs typeface="Times New Roman"/>
                      </a:endParaRPr>
                    </a:p>
                  </a:txBody>
                  <a:tcPr marL="55838" marR="55838" marT="0" marB="0">
                    <a:lnL>
                      <a:noFill/>
                    </a:lnL>
                    <a:lnR>
                      <a:noFill/>
                    </a:lnR>
                    <a:lnT>
                      <a:noFill/>
                    </a:lnT>
                    <a:lnB>
                      <a:noFill/>
                    </a:lnB>
                  </a:tcPr>
                </a:tc>
                <a:extLst>
                  <a:ext uri="{0D108BD9-81ED-4DB2-BD59-A6C34878D82A}">
                    <a16:rowId xmlns:a16="http://schemas.microsoft.com/office/drawing/2014/main" val="10007"/>
                  </a:ext>
                </a:extLst>
              </a:tr>
            </a:tbl>
          </a:graphicData>
        </a:graphic>
      </p:graphicFrame>
      <p:sp>
        <p:nvSpPr>
          <p:cNvPr id="7" name="Rectangle 2"/>
          <p:cNvSpPr>
            <a:spLocks noChangeArrowheads="1"/>
          </p:cNvSpPr>
          <p:nvPr/>
        </p:nvSpPr>
        <p:spPr bwMode="auto">
          <a:xfrm>
            <a:off x="1902668" y="3478336"/>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000" b="1">
                <a:solidFill>
                  <a:srgbClr val="FF0000"/>
                </a:solidFill>
                <a:latin typeface="Trebuchet MS" pitchFamily="34" charset="0"/>
                <a:cs typeface="Arial" pitchFamily="34" charset="0"/>
              </a:rPr>
              <a:t>USEFUL INFORMATION TO BE FOUND ON THE SCHOOL’S WEBSITE</a:t>
            </a:r>
            <a:endParaRPr kumimoji="0" lang="en-GB" sz="2000" b="1" i="0" u="none" strike="noStrike" cap="none" normalizeH="0" baseline="0">
              <a:ln>
                <a:noFill/>
              </a:ln>
              <a:solidFill>
                <a:srgbClr val="FF0000"/>
              </a:solidFill>
              <a:effectLst/>
              <a:latin typeface="Trebuchet MS" pitchFamily="34" charset="0"/>
              <a:cs typeface="Arial" pitchFamily="34" charset="0"/>
            </a:endParaRPr>
          </a:p>
        </p:txBody>
      </p:sp>
      <p:cxnSp>
        <p:nvCxnSpPr>
          <p:cNvPr id="8" name="AutoShape 3"/>
          <p:cNvCxnSpPr>
            <a:cxnSpLocks noChangeShapeType="1"/>
          </p:cNvCxnSpPr>
          <p:nvPr/>
        </p:nvCxnSpPr>
        <p:spPr bwMode="auto">
          <a:xfrm flipH="1">
            <a:off x="1830660" y="4211960"/>
            <a:ext cx="4838700" cy="0"/>
          </a:xfrm>
          <a:prstGeom prst="straightConnector1">
            <a:avLst/>
          </a:prstGeom>
          <a:noFill/>
          <a:ln w="76200">
            <a:solidFill>
              <a:srgbClr val="FF0000"/>
            </a:solidFill>
            <a:round/>
            <a:headEnd/>
            <a:tailEnd/>
          </a:ln>
        </p:spPr>
      </p:cxnSp>
      <p:graphicFrame>
        <p:nvGraphicFramePr>
          <p:cNvPr id="9" name="Table 8"/>
          <p:cNvGraphicFramePr>
            <a:graphicFrameLocks noGrp="1"/>
          </p:cNvGraphicFramePr>
          <p:nvPr/>
        </p:nvGraphicFramePr>
        <p:xfrm>
          <a:off x="548680" y="4139952"/>
          <a:ext cx="4208780" cy="3942080"/>
        </p:xfrm>
        <a:graphic>
          <a:graphicData uri="http://schemas.openxmlformats.org/drawingml/2006/table">
            <a:tbl>
              <a:tblPr/>
              <a:tblGrid>
                <a:gridCol w="4208780">
                  <a:extLst>
                    <a:ext uri="{9D8B030D-6E8A-4147-A177-3AD203B41FA5}">
                      <a16:colId xmlns:a16="http://schemas.microsoft.com/office/drawing/2014/main" val="20000"/>
                    </a:ext>
                  </a:extLst>
                </a:gridCol>
              </a:tblGrid>
              <a:tr h="0">
                <a:tc>
                  <a:txBody>
                    <a:bodyPr/>
                    <a:lstStyle/>
                    <a:p>
                      <a:pPr>
                        <a:lnSpc>
                          <a:spcPct val="150000"/>
                        </a:lnSpc>
                        <a:spcBef>
                          <a:spcPts val="400"/>
                        </a:spcBef>
                        <a:spcAft>
                          <a:spcPts val="400"/>
                        </a:spcAft>
                      </a:pPr>
                      <a:endParaRPr lang="en-GB" sz="1200">
                        <a:latin typeface="Trebuchet MS"/>
                        <a:ea typeface="Times New Roman"/>
                        <a:cs typeface="Times New Roman"/>
                      </a:endParaRPr>
                    </a:p>
                    <a:p>
                      <a:pPr>
                        <a:lnSpc>
                          <a:spcPct val="150000"/>
                        </a:lnSpc>
                        <a:spcBef>
                          <a:spcPts val="400"/>
                        </a:spcBef>
                        <a:spcAft>
                          <a:spcPts val="400"/>
                        </a:spcAft>
                      </a:pPr>
                      <a:r>
                        <a:rPr lang="en-GB" sz="1200">
                          <a:latin typeface="Trebuchet MS"/>
                          <a:ea typeface="Times New Roman"/>
                          <a:cs typeface="Times New Roman"/>
                        </a:rPr>
                        <a:t>Key Principles</a:t>
                      </a:r>
                      <a:endParaRPr lang="en-GB" sz="1200">
                        <a:latin typeface="Times New Roman"/>
                        <a:ea typeface="Times New Roman"/>
                        <a:cs typeface="Times New Roman"/>
                      </a:endParaRPr>
                    </a:p>
                  </a:txBody>
                  <a:tcPr marL="68580" marR="68580" marT="0" marB="0">
                    <a:lnL>
                      <a:noFill/>
                    </a:lnL>
                    <a:lnR>
                      <a:noFill/>
                    </a:lnR>
                    <a:lnT>
                      <a:noFill/>
                    </a:lnT>
                    <a:lnB>
                      <a:noFill/>
                    </a:lnB>
                  </a:tcPr>
                </a:tc>
                <a:extLst>
                  <a:ext uri="{0D108BD9-81ED-4DB2-BD59-A6C34878D82A}">
                    <a16:rowId xmlns:a16="http://schemas.microsoft.com/office/drawing/2014/main" val="10000"/>
                  </a:ext>
                </a:extLst>
              </a:tr>
              <a:tr h="0">
                <a:tc>
                  <a:txBody>
                    <a:bodyPr/>
                    <a:lstStyle/>
                    <a:p>
                      <a:pPr>
                        <a:lnSpc>
                          <a:spcPct val="150000"/>
                        </a:lnSpc>
                        <a:spcBef>
                          <a:spcPts val="400"/>
                        </a:spcBef>
                        <a:spcAft>
                          <a:spcPts val="400"/>
                        </a:spcAft>
                      </a:pPr>
                      <a:r>
                        <a:rPr lang="en-GB" sz="1200">
                          <a:latin typeface="Trebuchet MS"/>
                          <a:ea typeface="Times New Roman"/>
                          <a:cs typeface="Times New Roman"/>
                        </a:rPr>
                        <a:t>Term Dates</a:t>
                      </a:r>
                      <a:endParaRPr lang="en-GB" sz="1200">
                        <a:latin typeface="Times New Roman"/>
                        <a:ea typeface="Times New Roman"/>
                        <a:cs typeface="Times New Roman"/>
                      </a:endParaRPr>
                    </a:p>
                  </a:txBody>
                  <a:tcPr marL="68580" marR="68580" marT="0" marB="0">
                    <a:lnL>
                      <a:noFill/>
                    </a:lnL>
                    <a:lnR>
                      <a:noFill/>
                    </a:lnR>
                    <a:lnT>
                      <a:noFill/>
                    </a:lnT>
                    <a:lnB>
                      <a:noFill/>
                    </a:lnB>
                  </a:tcPr>
                </a:tc>
                <a:extLst>
                  <a:ext uri="{0D108BD9-81ED-4DB2-BD59-A6C34878D82A}">
                    <a16:rowId xmlns:a16="http://schemas.microsoft.com/office/drawing/2014/main" val="10001"/>
                  </a:ext>
                </a:extLst>
              </a:tr>
              <a:tr h="0">
                <a:tc>
                  <a:txBody>
                    <a:bodyPr/>
                    <a:lstStyle/>
                    <a:p>
                      <a:pPr>
                        <a:lnSpc>
                          <a:spcPct val="150000"/>
                        </a:lnSpc>
                        <a:spcBef>
                          <a:spcPts val="400"/>
                        </a:spcBef>
                        <a:spcAft>
                          <a:spcPts val="400"/>
                        </a:spcAft>
                      </a:pPr>
                      <a:r>
                        <a:rPr lang="en-GB" sz="1200">
                          <a:latin typeface="Trebuchet MS"/>
                          <a:ea typeface="Times New Roman"/>
                          <a:cs typeface="Times New Roman"/>
                        </a:rPr>
                        <a:t>Curriculum</a:t>
                      </a:r>
                      <a:endParaRPr lang="en-GB" sz="1200">
                        <a:latin typeface="Times New Roman"/>
                        <a:ea typeface="Times New Roman"/>
                        <a:cs typeface="Times New Roman"/>
                      </a:endParaRPr>
                    </a:p>
                  </a:txBody>
                  <a:tcPr marL="68580" marR="68580" marT="0" marB="0">
                    <a:lnL>
                      <a:noFill/>
                    </a:lnL>
                    <a:lnR>
                      <a:noFill/>
                    </a:lnR>
                    <a:lnT>
                      <a:noFill/>
                    </a:lnT>
                    <a:lnB>
                      <a:noFill/>
                    </a:lnB>
                  </a:tcPr>
                </a:tc>
                <a:extLst>
                  <a:ext uri="{0D108BD9-81ED-4DB2-BD59-A6C34878D82A}">
                    <a16:rowId xmlns:a16="http://schemas.microsoft.com/office/drawing/2014/main" val="10002"/>
                  </a:ext>
                </a:extLst>
              </a:tr>
              <a:tr h="0">
                <a:tc>
                  <a:txBody>
                    <a:bodyPr/>
                    <a:lstStyle/>
                    <a:p>
                      <a:pPr>
                        <a:lnSpc>
                          <a:spcPct val="150000"/>
                        </a:lnSpc>
                        <a:spcBef>
                          <a:spcPts val="400"/>
                        </a:spcBef>
                        <a:spcAft>
                          <a:spcPts val="400"/>
                        </a:spcAft>
                      </a:pPr>
                      <a:r>
                        <a:rPr lang="en-GB" sz="1200">
                          <a:latin typeface="Trebuchet MS"/>
                          <a:ea typeface="Times New Roman"/>
                          <a:cs typeface="Times New Roman"/>
                        </a:rPr>
                        <a:t>Homework Policy</a:t>
                      </a:r>
                      <a:endParaRPr lang="en-GB" sz="1200">
                        <a:latin typeface="Times New Roman"/>
                        <a:ea typeface="Times New Roman"/>
                        <a:cs typeface="Times New Roman"/>
                      </a:endParaRPr>
                    </a:p>
                  </a:txBody>
                  <a:tcPr marL="68580" marR="68580" marT="0" marB="0">
                    <a:lnL>
                      <a:noFill/>
                    </a:lnL>
                    <a:lnR>
                      <a:noFill/>
                    </a:lnR>
                    <a:lnT>
                      <a:noFill/>
                    </a:lnT>
                    <a:lnB>
                      <a:noFill/>
                    </a:lnB>
                  </a:tcPr>
                </a:tc>
                <a:extLst>
                  <a:ext uri="{0D108BD9-81ED-4DB2-BD59-A6C34878D82A}">
                    <a16:rowId xmlns:a16="http://schemas.microsoft.com/office/drawing/2014/main" val="10003"/>
                  </a:ext>
                </a:extLst>
              </a:tr>
              <a:tr h="0">
                <a:tc>
                  <a:txBody>
                    <a:bodyPr/>
                    <a:lstStyle/>
                    <a:p>
                      <a:pPr>
                        <a:lnSpc>
                          <a:spcPct val="150000"/>
                        </a:lnSpc>
                        <a:spcBef>
                          <a:spcPts val="400"/>
                        </a:spcBef>
                        <a:spcAft>
                          <a:spcPts val="400"/>
                        </a:spcAft>
                      </a:pPr>
                      <a:r>
                        <a:rPr lang="en-GB" sz="1200">
                          <a:latin typeface="Trebuchet MS"/>
                          <a:ea typeface="Times New Roman"/>
                          <a:cs typeface="Times New Roman"/>
                        </a:rPr>
                        <a:t>Phonics Information</a:t>
                      </a:r>
                      <a:endParaRPr lang="en-GB" sz="1200">
                        <a:latin typeface="Times New Roman"/>
                        <a:ea typeface="Times New Roman"/>
                        <a:cs typeface="Times New Roman"/>
                      </a:endParaRPr>
                    </a:p>
                  </a:txBody>
                  <a:tcPr marL="68580" marR="68580" marT="0" marB="0">
                    <a:lnL>
                      <a:noFill/>
                    </a:lnL>
                    <a:lnR>
                      <a:noFill/>
                    </a:lnR>
                    <a:lnT>
                      <a:noFill/>
                    </a:lnT>
                    <a:lnB>
                      <a:noFill/>
                    </a:lnB>
                  </a:tcPr>
                </a:tc>
                <a:extLst>
                  <a:ext uri="{0D108BD9-81ED-4DB2-BD59-A6C34878D82A}">
                    <a16:rowId xmlns:a16="http://schemas.microsoft.com/office/drawing/2014/main" val="10004"/>
                  </a:ext>
                </a:extLst>
              </a:tr>
              <a:tr h="0">
                <a:tc>
                  <a:txBody>
                    <a:bodyPr/>
                    <a:lstStyle/>
                    <a:p>
                      <a:pPr>
                        <a:lnSpc>
                          <a:spcPct val="150000"/>
                        </a:lnSpc>
                        <a:spcBef>
                          <a:spcPts val="400"/>
                        </a:spcBef>
                        <a:spcAft>
                          <a:spcPts val="400"/>
                        </a:spcAft>
                      </a:pPr>
                      <a:r>
                        <a:rPr lang="en-GB" sz="1200">
                          <a:latin typeface="Trebuchet MS"/>
                          <a:ea typeface="Times New Roman"/>
                          <a:cs typeface="Times New Roman"/>
                        </a:rPr>
                        <a:t>How you can Help with Writing</a:t>
                      </a:r>
                      <a:endParaRPr lang="en-GB" sz="1200">
                        <a:latin typeface="Times New Roman"/>
                        <a:ea typeface="Times New Roman"/>
                        <a:cs typeface="Times New Roman"/>
                      </a:endParaRPr>
                    </a:p>
                  </a:txBody>
                  <a:tcPr marL="68580" marR="68580" marT="0" marB="0">
                    <a:lnL>
                      <a:noFill/>
                    </a:lnL>
                    <a:lnR>
                      <a:noFill/>
                    </a:lnR>
                    <a:lnT>
                      <a:noFill/>
                    </a:lnT>
                    <a:lnB>
                      <a:noFill/>
                    </a:lnB>
                  </a:tcPr>
                </a:tc>
                <a:extLst>
                  <a:ext uri="{0D108BD9-81ED-4DB2-BD59-A6C34878D82A}">
                    <a16:rowId xmlns:a16="http://schemas.microsoft.com/office/drawing/2014/main" val="10005"/>
                  </a:ext>
                </a:extLst>
              </a:tr>
              <a:tr h="0">
                <a:tc>
                  <a:txBody>
                    <a:bodyPr/>
                    <a:lstStyle/>
                    <a:p>
                      <a:pPr>
                        <a:lnSpc>
                          <a:spcPct val="150000"/>
                        </a:lnSpc>
                        <a:spcBef>
                          <a:spcPts val="400"/>
                        </a:spcBef>
                        <a:spcAft>
                          <a:spcPts val="400"/>
                        </a:spcAft>
                      </a:pPr>
                      <a:r>
                        <a:rPr lang="en-GB" sz="1200">
                          <a:latin typeface="Trebuchet MS"/>
                          <a:ea typeface="Times New Roman"/>
                          <a:cs typeface="Times New Roman"/>
                        </a:rPr>
                        <a:t>How to Help at Home</a:t>
                      </a:r>
                      <a:endParaRPr lang="en-GB" sz="1200">
                        <a:latin typeface="Times New Roman"/>
                        <a:ea typeface="Times New Roman"/>
                        <a:cs typeface="Times New Roman"/>
                      </a:endParaRPr>
                    </a:p>
                  </a:txBody>
                  <a:tcPr marL="68580" marR="68580" marT="0" marB="0">
                    <a:lnL>
                      <a:noFill/>
                    </a:lnL>
                    <a:lnR>
                      <a:noFill/>
                    </a:lnR>
                    <a:lnT>
                      <a:noFill/>
                    </a:lnT>
                    <a:lnB>
                      <a:noFill/>
                    </a:lnB>
                  </a:tcPr>
                </a:tc>
                <a:extLst>
                  <a:ext uri="{0D108BD9-81ED-4DB2-BD59-A6C34878D82A}">
                    <a16:rowId xmlns:a16="http://schemas.microsoft.com/office/drawing/2014/main" val="10006"/>
                  </a:ext>
                </a:extLst>
              </a:tr>
              <a:tr h="0">
                <a:tc>
                  <a:txBody>
                    <a:bodyPr/>
                    <a:lstStyle/>
                    <a:p>
                      <a:pPr>
                        <a:lnSpc>
                          <a:spcPct val="150000"/>
                        </a:lnSpc>
                        <a:spcBef>
                          <a:spcPts val="400"/>
                        </a:spcBef>
                        <a:spcAft>
                          <a:spcPts val="400"/>
                        </a:spcAft>
                      </a:pPr>
                      <a:r>
                        <a:rPr lang="en-GB" sz="1200">
                          <a:latin typeface="Trebuchet MS"/>
                          <a:ea typeface="Times New Roman"/>
                          <a:cs typeface="Times New Roman"/>
                        </a:rPr>
                        <a:t>Subject Vocabulary</a:t>
                      </a:r>
                      <a:endParaRPr lang="en-GB" sz="1200">
                        <a:latin typeface="Times New Roman"/>
                        <a:ea typeface="Times New Roman"/>
                        <a:cs typeface="Times New Roman"/>
                      </a:endParaRPr>
                    </a:p>
                  </a:txBody>
                  <a:tcPr marL="68580" marR="68580" marT="0" marB="0">
                    <a:lnL>
                      <a:noFill/>
                    </a:lnL>
                    <a:lnR>
                      <a:noFill/>
                    </a:lnR>
                    <a:lnT>
                      <a:noFill/>
                    </a:lnT>
                    <a:lnB>
                      <a:noFill/>
                    </a:lnB>
                  </a:tcPr>
                </a:tc>
                <a:extLst>
                  <a:ext uri="{0D108BD9-81ED-4DB2-BD59-A6C34878D82A}">
                    <a16:rowId xmlns:a16="http://schemas.microsoft.com/office/drawing/2014/main" val="10007"/>
                  </a:ext>
                </a:extLst>
              </a:tr>
              <a:tr h="0">
                <a:tc>
                  <a:txBody>
                    <a:bodyPr/>
                    <a:lstStyle/>
                    <a:p>
                      <a:pPr>
                        <a:lnSpc>
                          <a:spcPct val="150000"/>
                        </a:lnSpc>
                        <a:spcBef>
                          <a:spcPts val="400"/>
                        </a:spcBef>
                        <a:spcAft>
                          <a:spcPts val="400"/>
                        </a:spcAft>
                      </a:pPr>
                      <a:r>
                        <a:rPr lang="en-GB" sz="1200">
                          <a:latin typeface="Trebuchet MS"/>
                          <a:ea typeface="Times New Roman"/>
                          <a:cs typeface="Times New Roman"/>
                        </a:rPr>
                        <a:t>Teacher Assessment using Target Tracker</a:t>
                      </a:r>
                      <a:endParaRPr lang="en-GB" sz="1200">
                        <a:latin typeface="Times New Roman"/>
                        <a:ea typeface="Times New Roman"/>
                        <a:cs typeface="Times New Roman"/>
                      </a:endParaRPr>
                    </a:p>
                  </a:txBody>
                  <a:tcPr marL="68580" marR="68580" marT="0" marB="0">
                    <a:lnL>
                      <a:noFill/>
                    </a:lnL>
                    <a:lnR>
                      <a:noFill/>
                    </a:lnR>
                    <a:lnT>
                      <a:noFill/>
                    </a:lnT>
                    <a:lnB>
                      <a:noFill/>
                    </a:lnB>
                  </a:tcPr>
                </a:tc>
                <a:extLst>
                  <a:ext uri="{0D108BD9-81ED-4DB2-BD59-A6C34878D82A}">
                    <a16:rowId xmlns:a16="http://schemas.microsoft.com/office/drawing/2014/main" val="10008"/>
                  </a:ext>
                </a:extLst>
              </a:tr>
              <a:tr h="0">
                <a:tc>
                  <a:txBody>
                    <a:bodyPr/>
                    <a:lstStyle/>
                    <a:p>
                      <a:pPr>
                        <a:lnSpc>
                          <a:spcPct val="150000"/>
                        </a:lnSpc>
                        <a:spcBef>
                          <a:spcPts val="400"/>
                        </a:spcBef>
                        <a:spcAft>
                          <a:spcPts val="400"/>
                        </a:spcAft>
                      </a:pPr>
                      <a:r>
                        <a:rPr lang="en-GB" sz="1200">
                          <a:latin typeface="Trebuchet MS"/>
                          <a:ea typeface="Times New Roman"/>
                          <a:cs typeface="Times New Roman"/>
                        </a:rPr>
                        <a:t>Registration</a:t>
                      </a:r>
                      <a:endParaRPr lang="en-GB" sz="1200">
                        <a:latin typeface="Times New Roman"/>
                        <a:ea typeface="Times New Roman"/>
                        <a:cs typeface="Times New Roman"/>
                      </a:endParaRPr>
                    </a:p>
                  </a:txBody>
                  <a:tcPr marL="68580" marR="68580" marT="0" marB="0">
                    <a:lnL>
                      <a:noFill/>
                    </a:lnL>
                    <a:lnR>
                      <a:noFill/>
                    </a:lnR>
                    <a:lnT>
                      <a:noFill/>
                    </a:lnT>
                    <a:lnB>
                      <a:noFill/>
                    </a:lnB>
                  </a:tcPr>
                </a:tc>
                <a:extLst>
                  <a:ext uri="{0D108BD9-81ED-4DB2-BD59-A6C34878D82A}">
                    <a16:rowId xmlns:a16="http://schemas.microsoft.com/office/drawing/2014/main" val="10009"/>
                  </a:ext>
                </a:extLst>
              </a:tr>
              <a:tr h="0">
                <a:tc>
                  <a:txBody>
                    <a:bodyPr/>
                    <a:lstStyle/>
                    <a:p>
                      <a:pPr>
                        <a:lnSpc>
                          <a:spcPct val="150000"/>
                        </a:lnSpc>
                        <a:spcBef>
                          <a:spcPts val="400"/>
                        </a:spcBef>
                        <a:spcAft>
                          <a:spcPts val="400"/>
                        </a:spcAft>
                      </a:pPr>
                      <a:r>
                        <a:rPr lang="en-GB" sz="1200">
                          <a:latin typeface="Trebuchet MS"/>
                          <a:ea typeface="Times New Roman"/>
                          <a:cs typeface="Times New Roman"/>
                        </a:rPr>
                        <a:t>School Uniform</a:t>
                      </a:r>
                      <a:endParaRPr lang="en-GB" sz="1200">
                        <a:latin typeface="Times New Roman"/>
                        <a:ea typeface="Times New Roman"/>
                        <a:cs typeface="Times New Roman"/>
                      </a:endParaRPr>
                    </a:p>
                  </a:txBody>
                  <a:tcPr marL="68580" marR="68580" marT="0" marB="0">
                    <a:lnL>
                      <a:noFill/>
                    </a:lnL>
                    <a:lnR>
                      <a:noFill/>
                    </a:lnR>
                    <a:lnT>
                      <a:noFill/>
                    </a:lnT>
                    <a:lnB>
                      <a:noFill/>
                    </a:lnB>
                  </a:tcPr>
                </a:tc>
                <a:extLst>
                  <a:ext uri="{0D108BD9-81ED-4DB2-BD59-A6C34878D82A}">
                    <a16:rowId xmlns:a16="http://schemas.microsoft.com/office/drawing/2014/main" val="10010"/>
                  </a:ext>
                </a:extLst>
              </a:tr>
              <a:tr h="0">
                <a:tc>
                  <a:txBody>
                    <a:bodyPr/>
                    <a:lstStyle/>
                    <a:p>
                      <a:pPr>
                        <a:lnSpc>
                          <a:spcPct val="150000"/>
                        </a:lnSpc>
                        <a:spcBef>
                          <a:spcPts val="400"/>
                        </a:spcBef>
                        <a:spcAft>
                          <a:spcPts val="400"/>
                        </a:spcAft>
                      </a:pPr>
                      <a:r>
                        <a:rPr lang="en-GB" sz="1200">
                          <a:latin typeface="Trebuchet MS"/>
                          <a:ea typeface="Times New Roman"/>
                          <a:cs typeface="Times New Roman"/>
                        </a:rPr>
                        <a:t>First Aid and Medication</a:t>
                      </a:r>
                      <a:endParaRPr lang="en-GB" sz="1200">
                        <a:latin typeface="Times New Roman"/>
                        <a:ea typeface="Times New Roman"/>
                        <a:cs typeface="Times New Roman"/>
                      </a:endParaRPr>
                    </a:p>
                  </a:txBody>
                  <a:tcPr marL="68580" marR="68580" marT="0" marB="0">
                    <a:lnL>
                      <a:noFill/>
                    </a:lnL>
                    <a:lnR>
                      <a:noFill/>
                    </a:lnR>
                    <a:lnT>
                      <a:noFill/>
                    </a:lnT>
                    <a:lnB>
                      <a:noFill/>
                    </a:lnB>
                  </a:tcPr>
                </a:tc>
                <a:extLst>
                  <a:ext uri="{0D108BD9-81ED-4DB2-BD59-A6C34878D82A}">
                    <a16:rowId xmlns:a16="http://schemas.microsoft.com/office/drawing/2014/main" val="10011"/>
                  </a:ext>
                </a:extLst>
              </a:tr>
              <a:tr h="0">
                <a:tc>
                  <a:txBody>
                    <a:bodyPr/>
                    <a:lstStyle/>
                    <a:p>
                      <a:pPr>
                        <a:lnSpc>
                          <a:spcPct val="150000"/>
                        </a:lnSpc>
                        <a:spcBef>
                          <a:spcPts val="400"/>
                        </a:spcBef>
                        <a:spcAft>
                          <a:spcPts val="400"/>
                        </a:spcAft>
                      </a:pPr>
                      <a:r>
                        <a:rPr lang="en-GB" sz="1200">
                          <a:latin typeface="Trebuchet MS"/>
                          <a:ea typeface="Times New Roman"/>
                          <a:cs typeface="Times New Roman"/>
                        </a:rPr>
                        <a:t>Inhalers and Auto Injector Devices</a:t>
                      </a:r>
                      <a:endParaRPr lang="en-GB" sz="1200">
                        <a:latin typeface="Times New Roman"/>
                        <a:ea typeface="Times New Roman"/>
                        <a:cs typeface="Times New Roman"/>
                      </a:endParaRPr>
                    </a:p>
                  </a:txBody>
                  <a:tcPr marL="68580" marR="68580" marT="0" marB="0">
                    <a:lnL>
                      <a:noFill/>
                    </a:lnL>
                    <a:lnR>
                      <a:noFill/>
                    </a:lnR>
                    <a:lnT>
                      <a:noFill/>
                    </a:lnT>
                    <a:lnB>
                      <a:noFill/>
                    </a:lnB>
                  </a:tcPr>
                </a:tc>
                <a:extLst>
                  <a:ext uri="{0D108BD9-81ED-4DB2-BD59-A6C34878D82A}">
                    <a16:rowId xmlns:a16="http://schemas.microsoft.com/office/drawing/2014/main" val="10012"/>
                  </a:ext>
                </a:extLst>
              </a:tr>
            </a:tbl>
          </a:graphicData>
        </a:graphic>
      </p:graphicFrame>
      <p:sp>
        <p:nvSpPr>
          <p:cNvPr id="1025" name="Rectangle 1"/>
          <p:cNvSpPr>
            <a:spLocks noChangeArrowheads="1"/>
          </p:cNvSpPr>
          <p:nvPr/>
        </p:nvSpPr>
        <p:spPr bwMode="auto">
          <a:xfrm>
            <a:off x="55320" y="8342202"/>
            <a:ext cx="6747360" cy="2616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a:ln>
                  <a:noFill/>
                </a:ln>
                <a:solidFill>
                  <a:schemeClr val="tx1"/>
                </a:solidFill>
                <a:effectLst/>
                <a:latin typeface="Trebuchet MS" pitchFamily="34" charset="0"/>
                <a:ea typeface="Times New Roman" pitchFamily="18" charset="0"/>
                <a:cs typeface="Arial" pitchFamily="34" charset="0"/>
              </a:rPr>
              <a:t>This pack contains information only, contact and permissions information will be circulated separately.</a:t>
            </a:r>
            <a:endParaRPr kumimoji="0" lang="en-GB" b="0" i="0" u="none" strike="noStrike" cap="none" normalizeH="0" baseline="0">
              <a:ln>
                <a:noFill/>
              </a:ln>
              <a:solidFill>
                <a:schemeClr val="tx1"/>
              </a:solidFill>
              <a:effectLst/>
              <a:latin typeface="Arial"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a:solidFill>
                  <a:srgbClr val="FF0000"/>
                </a:solidFill>
                <a:latin typeface="Trebuchet MS" pitchFamily="34" charset="0"/>
                <a:cs typeface="Arial" pitchFamily="34" charset="0"/>
              </a:rPr>
              <a:t>YEAR 1 INFORMATION</a:t>
            </a:r>
            <a:endParaRPr kumimoji="0" lang="en-GB" sz="2800" b="1" i="0" u="none" strike="noStrike" cap="none" normalizeH="0" baseline="0" dirty="0">
              <a:ln>
                <a:noFill/>
              </a:ln>
              <a:solidFill>
                <a:srgbClr val="FF0000"/>
              </a:solidFill>
              <a:effectLst/>
              <a:latin typeface="Trebuchet MS" pitchFamily="34" charset="0"/>
              <a:cs typeface="Arial" pitchFamily="34" charset="0"/>
            </a:endParaRPr>
          </a:p>
        </p:txBody>
      </p:sp>
      <p:cxnSp>
        <p:nvCxnSpPr>
          <p:cNvPr id="5"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17409" name="Rectangle 1"/>
          <p:cNvSpPr>
            <a:spLocks noChangeArrowheads="1"/>
          </p:cNvSpPr>
          <p:nvPr/>
        </p:nvSpPr>
        <p:spPr bwMode="auto">
          <a:xfrm>
            <a:off x="332656" y="982047"/>
            <a:ext cx="6264696"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kumimoji="0" lang="en-GB" sz="1200" b="0" i="0" u="none" strike="noStrike" cap="none" normalizeH="0" baseline="0" dirty="0">
                <a:ln>
                  <a:noFill/>
                </a:ln>
                <a:solidFill>
                  <a:srgbClr val="000000"/>
                </a:solidFill>
                <a:effectLst/>
                <a:latin typeface="Trebuchet MS"/>
                <a:ea typeface="Arial Unicode MS"/>
                <a:cs typeface="Times New Roman"/>
              </a:rPr>
              <a:t>Year 1 is part of Key Stage 1 (KS1).</a:t>
            </a:r>
            <a:r>
              <a:rPr lang="en-GB" sz="1200" dirty="0">
                <a:solidFill>
                  <a:srgbClr val="000000"/>
                </a:solidFill>
                <a:latin typeface="Trebuchet MS"/>
                <a:ea typeface="Arial Unicode MS"/>
                <a:cs typeface="Times New Roman"/>
              </a:rPr>
              <a:t> </a:t>
            </a:r>
            <a:r>
              <a:rPr kumimoji="0" lang="en-GB" sz="1200" b="0" i="0" u="none" strike="noStrike" cap="none" normalizeH="0" baseline="0" dirty="0">
                <a:ln>
                  <a:noFill/>
                </a:ln>
                <a:solidFill>
                  <a:srgbClr val="000000"/>
                </a:solidFill>
                <a:effectLst/>
                <a:latin typeface="Trebuchet MS"/>
                <a:ea typeface="Arial Unicode MS"/>
                <a:cs typeface="Times New Roman"/>
              </a:rPr>
              <a:t> We will often abbreviate Year 1 to Y1 or use the class name e.g. 1P (Miss </a:t>
            </a:r>
            <a:r>
              <a:rPr kumimoji="0" lang="en-GB" sz="1200" b="0" i="0" u="none" strike="noStrike" cap="none" normalizeH="0" baseline="0" dirty="0" err="1">
                <a:ln>
                  <a:noFill/>
                </a:ln>
                <a:solidFill>
                  <a:srgbClr val="000000"/>
                </a:solidFill>
                <a:effectLst/>
                <a:latin typeface="Trebuchet MS"/>
                <a:ea typeface="Arial Unicode MS"/>
                <a:cs typeface="Times New Roman"/>
              </a:rPr>
              <a:t>Przybyło’s</a:t>
            </a:r>
            <a:r>
              <a:rPr kumimoji="0" lang="en-GB" sz="1200" b="0" i="0" u="none" strike="noStrike" cap="none" normalizeH="0" baseline="0" dirty="0">
                <a:ln>
                  <a:noFill/>
                </a:ln>
                <a:solidFill>
                  <a:srgbClr val="000000"/>
                </a:solidFill>
                <a:effectLst/>
                <a:latin typeface="Trebuchet MS"/>
                <a:ea typeface="Arial Unicode MS"/>
                <a:cs typeface="Times New Roman"/>
              </a:rPr>
              <a:t> class) and 1W (Mr Waldeck’s class).</a:t>
            </a:r>
            <a:r>
              <a:rPr lang="en-GB" sz="1200" dirty="0">
                <a:solidFill>
                  <a:srgbClr val="000000"/>
                </a:solidFill>
                <a:latin typeface="Trebuchet MS"/>
                <a:ea typeface="Arial Unicode MS"/>
                <a:cs typeface="Times New Roman"/>
              </a:rPr>
              <a:t> </a:t>
            </a:r>
            <a:r>
              <a:rPr kumimoji="0" lang="en-GB" sz="1200" b="0" i="0" u="none" strike="noStrike" cap="none" normalizeH="0" baseline="0" dirty="0">
                <a:ln>
                  <a:noFill/>
                </a:ln>
                <a:effectLst/>
                <a:latin typeface="Trebuchet MS"/>
                <a:ea typeface="Arial Unicode MS"/>
                <a:cs typeface="Times New Roman"/>
              </a:rPr>
              <a:t>The Phase Leader is Mr Harman</a:t>
            </a:r>
            <a:r>
              <a:rPr lang="en-GB" sz="1200" dirty="0">
                <a:latin typeface="Trebuchet MS"/>
                <a:ea typeface="Arial Unicode MS"/>
                <a:cs typeface="Times New Roman"/>
              </a:rPr>
              <a:t>.   </a:t>
            </a:r>
            <a:endParaRPr kumimoji="0" lang="en-GB" sz="1200" b="0" i="0" u="none" strike="noStrike" cap="none" normalizeH="0" baseline="0" dirty="0">
              <a:ln>
                <a:noFill/>
              </a:ln>
              <a:effectLst/>
              <a:latin typeface="Trebuchet MS" pitchFamily="34" charset="0"/>
              <a:ea typeface="Arial Unicode MS" pitchFamily="34" charset="-128"/>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1" i="0" u="none" strike="noStrike" cap="none" normalizeH="0" baseline="0" dirty="0">
                <a:ln>
                  <a:noFill/>
                </a:ln>
                <a:solidFill>
                  <a:srgbClr val="000000"/>
                </a:solidFill>
                <a:effectLst/>
                <a:latin typeface="Trebuchet MS"/>
                <a:ea typeface="Arial Unicode MS"/>
                <a:cs typeface="Times New Roman"/>
              </a:rPr>
              <a:t>KS1 timings</a:t>
            </a:r>
            <a:endParaRPr kumimoji="0" lang="en-GB" sz="1200" b="0" i="0" u="none" strike="noStrike" cap="none" normalizeH="0" baseline="0" dirty="0">
              <a:ln>
                <a:noFill/>
              </a:ln>
              <a:solidFill>
                <a:schemeClr val="tx1"/>
              </a:solidFill>
              <a:effectLst/>
              <a:latin typeface="Trebuchet MS"/>
              <a:ea typeface="Arial Unicode MS"/>
              <a:cs typeface="Times New Roman"/>
            </a:endParaRPr>
          </a:p>
          <a:p>
            <a:pPr eaLnBrk="0" fontAlgn="base" hangingPunct="0">
              <a:spcBef>
                <a:spcPct val="0"/>
              </a:spcBef>
              <a:spcAft>
                <a:spcPct val="0"/>
              </a:spcAft>
            </a:pPr>
            <a:r>
              <a:rPr kumimoji="0" lang="en-GB" sz="1200" b="0" i="0" u="none" strike="noStrike" cap="none" normalizeH="0" baseline="0" dirty="0">
                <a:ln>
                  <a:noFill/>
                </a:ln>
                <a:solidFill>
                  <a:srgbClr val="000000"/>
                </a:solidFill>
                <a:effectLst/>
                <a:latin typeface="Trebuchet MS"/>
                <a:ea typeface="Arial Unicode MS"/>
                <a:cs typeface="Times New Roman"/>
              </a:rPr>
              <a:t>	</a:t>
            </a:r>
            <a:r>
              <a:rPr kumimoji="0" lang="en-GB" sz="1200" b="0" i="0" u="none" strike="noStrike" cap="none" normalizeH="0" baseline="0" dirty="0">
                <a:ln>
                  <a:noFill/>
                </a:ln>
                <a:solidFill>
                  <a:srgbClr val="000000"/>
                </a:solidFill>
                <a:effectLst/>
                <a:latin typeface="Trebuchet MS"/>
                <a:ea typeface="Arial Unicode MS"/>
                <a:cs typeface="Segoe UI Light"/>
              </a:rPr>
              <a:t>8.40</a:t>
            </a:r>
            <a:r>
              <a:rPr lang="en-GB" sz="1200" dirty="0">
                <a:solidFill>
                  <a:srgbClr val="000000"/>
                </a:solidFill>
                <a:latin typeface="Trebuchet MS"/>
                <a:ea typeface="Arial Unicode MS"/>
                <a:cs typeface="Segoe UI Light"/>
              </a:rPr>
              <a:t> </a:t>
            </a:r>
            <a:r>
              <a:rPr kumimoji="0" lang="en-GB" sz="1200" b="0" i="0" u="none" strike="noStrike" cap="none" normalizeH="0" baseline="0" dirty="0">
                <a:ln>
                  <a:noFill/>
                </a:ln>
                <a:solidFill>
                  <a:srgbClr val="000000"/>
                </a:solidFill>
                <a:effectLst/>
                <a:latin typeface="Trebuchet MS"/>
                <a:ea typeface="Arial Unicode MS"/>
                <a:cs typeface="Segoe UI Light"/>
              </a:rPr>
              <a:t>am</a:t>
            </a:r>
            <a:r>
              <a:rPr lang="en-GB" sz="1200" dirty="0">
                <a:solidFill>
                  <a:srgbClr val="000000"/>
                </a:solidFill>
                <a:latin typeface="Trebuchet MS"/>
                <a:ea typeface="Arial Unicode MS"/>
                <a:cs typeface="Segoe UI Light"/>
              </a:rPr>
              <a:t> </a:t>
            </a:r>
            <a:r>
              <a:rPr kumimoji="0" lang="en-GB" sz="1200" b="0" i="0" u="none" strike="noStrike" cap="none" normalizeH="0" baseline="0" dirty="0">
                <a:ln>
                  <a:noFill/>
                </a:ln>
                <a:solidFill>
                  <a:srgbClr val="000000"/>
                </a:solidFill>
                <a:effectLst/>
                <a:latin typeface="Trebuchet MS"/>
                <a:ea typeface="Arial Unicode MS"/>
                <a:cs typeface="Segoe UI Light"/>
              </a:rPr>
              <a:t> </a:t>
            </a:r>
            <a:r>
              <a:rPr lang="en-GB" sz="1200" dirty="0">
                <a:solidFill>
                  <a:srgbClr val="000000"/>
                </a:solidFill>
                <a:latin typeface="Trebuchet MS"/>
                <a:ea typeface="Arial Unicode MS"/>
                <a:cs typeface="Segoe UI Light"/>
              </a:rPr>
              <a:t>Gates open</a:t>
            </a:r>
            <a:endParaRPr lang="en-US" sz="1200" b="0" i="0" u="none" strike="noStrike" cap="none" normalizeH="0" baseline="0" dirty="0">
              <a:ln>
                <a:noFill/>
              </a:ln>
              <a:effectLst/>
              <a:latin typeface="Trebuchet MS"/>
              <a:ea typeface="Arial Unicode MS"/>
              <a:cs typeface="Segoe UI Light"/>
            </a:endParaRPr>
          </a:p>
          <a:p>
            <a:pPr>
              <a:spcBef>
                <a:spcPct val="0"/>
              </a:spcBef>
              <a:spcAft>
                <a:spcPct val="0"/>
              </a:spcAft>
            </a:pPr>
            <a:r>
              <a:rPr lang="en-GB" sz="1200" dirty="0">
                <a:solidFill>
                  <a:srgbClr val="000000"/>
                </a:solidFill>
                <a:latin typeface="Trebuchet MS"/>
                <a:ea typeface="Arial Unicode MS"/>
                <a:cs typeface="Segoe UI Light"/>
              </a:rPr>
              <a:t>                    8.55am  </a:t>
            </a:r>
            <a:r>
              <a:rPr kumimoji="0" lang="en-GB" sz="1200" b="0" i="0" u="none" strike="noStrike" cap="none" normalizeH="0" baseline="0" dirty="0">
                <a:ln>
                  <a:noFill/>
                </a:ln>
                <a:solidFill>
                  <a:srgbClr val="000000"/>
                </a:solidFill>
                <a:effectLst/>
                <a:latin typeface="Trebuchet MS"/>
                <a:ea typeface="Arial Unicode MS"/>
                <a:cs typeface="Segoe UI Light"/>
              </a:rPr>
              <a:t>Morning </a:t>
            </a:r>
            <a:r>
              <a:rPr lang="en-GB" sz="1200" dirty="0">
                <a:solidFill>
                  <a:srgbClr val="000000"/>
                </a:solidFill>
                <a:latin typeface="Trebuchet MS"/>
                <a:ea typeface="Arial Unicode MS"/>
                <a:cs typeface="Segoe UI Light"/>
              </a:rPr>
              <a:t>Registration</a:t>
            </a:r>
          </a:p>
          <a:p>
            <a:pPr>
              <a:spcBef>
                <a:spcPct val="0"/>
              </a:spcBef>
              <a:spcAft>
                <a:spcPct val="0"/>
              </a:spcAft>
            </a:pPr>
            <a:r>
              <a:rPr lang="en-GB" sz="1200" dirty="0">
                <a:latin typeface="Trebuchet MS"/>
                <a:ea typeface="Arial Unicode MS"/>
                <a:cs typeface="Segoe UI Light"/>
              </a:rPr>
              <a:t>                    9.00 am  Mastering Number</a:t>
            </a:r>
            <a:endParaRPr lang="en-GB" dirty="0">
              <a:latin typeface="Trebuchet MS"/>
            </a:endParaRPr>
          </a:p>
          <a:p>
            <a:pPr eaLnBrk="0" fontAlgn="base" hangingPunct="0">
              <a:spcBef>
                <a:spcPct val="0"/>
              </a:spcBef>
              <a:spcAft>
                <a:spcPct val="0"/>
              </a:spcAft>
            </a:pPr>
            <a:r>
              <a:rPr kumimoji="0" lang="en-GB" sz="1200" b="0" i="0" u="none" strike="noStrike" cap="none" normalizeH="0" baseline="0" dirty="0">
                <a:ln>
                  <a:noFill/>
                </a:ln>
                <a:solidFill>
                  <a:srgbClr val="000000"/>
                </a:solidFill>
                <a:effectLst/>
                <a:latin typeface="Trebuchet MS"/>
                <a:ea typeface="Arial Unicode MS"/>
                <a:cs typeface="Times New Roman"/>
              </a:rPr>
              <a:t>	9.20 am</a:t>
            </a:r>
            <a:r>
              <a:rPr lang="en-GB" sz="1200" dirty="0">
                <a:solidFill>
                  <a:srgbClr val="000000"/>
                </a:solidFill>
                <a:latin typeface="Trebuchet MS"/>
                <a:ea typeface="Arial Unicode MS"/>
                <a:cs typeface="Times New Roman"/>
              </a:rPr>
              <a:t>  RWI Phonics</a:t>
            </a:r>
            <a:endParaRPr lang="en-GB" sz="1200" b="0" i="0" u="none" strike="noStrike" cap="none" normalizeH="0" baseline="0" dirty="0">
              <a:ln>
                <a:noFill/>
              </a:ln>
              <a:solidFill>
                <a:srgbClr val="000000"/>
              </a:solidFill>
              <a:effectLst/>
              <a:latin typeface="Trebuchet MS"/>
              <a:ea typeface="Arial Unicode MS"/>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pPr>
            <a:r>
              <a:rPr lang="en-GB" sz="1200" dirty="0">
                <a:solidFill>
                  <a:srgbClr val="000000"/>
                </a:solidFill>
                <a:latin typeface="Trebuchet MS"/>
                <a:ea typeface="Arial Unicode MS"/>
                <a:cs typeface="Times New Roman"/>
              </a:rPr>
              <a:t>	</a:t>
            </a:r>
            <a:r>
              <a:rPr kumimoji="0" lang="en-GB" sz="1200" b="0" i="0" u="none" strike="noStrike" cap="none" normalizeH="0" baseline="0" dirty="0">
                <a:ln>
                  <a:noFill/>
                </a:ln>
                <a:solidFill>
                  <a:srgbClr val="000000"/>
                </a:solidFill>
                <a:effectLst/>
                <a:latin typeface="Trebuchet MS"/>
                <a:ea typeface="Arial Unicode MS"/>
                <a:cs typeface="Times New Roman"/>
              </a:rPr>
              <a:t>10.20 am		Assembly</a:t>
            </a:r>
            <a:endParaRPr kumimoji="0" lang="en-GB" sz="1200" b="0" i="0" u="none" strike="noStrike" cap="none" normalizeH="0" baseline="0" dirty="0">
              <a:ln>
                <a:noFill/>
              </a:ln>
              <a:solidFill>
                <a:schemeClr val="tx1"/>
              </a:solidFill>
              <a:effectLst/>
              <a:latin typeface="Trebuchet MS"/>
              <a:ea typeface="Arial Unicode MS"/>
              <a:cs typeface="Times New Roman"/>
            </a:endParaRPr>
          </a:p>
          <a:p>
            <a:pPr eaLnBrk="0" fontAlgn="base" hangingPunct="0">
              <a:spcBef>
                <a:spcPct val="0"/>
              </a:spcBef>
              <a:spcAft>
                <a:spcPct val="0"/>
              </a:spcAft>
            </a:pPr>
            <a:r>
              <a:rPr kumimoji="0" lang="en-GB" sz="1200" b="0" i="0" u="none" strike="noStrike" cap="none" normalizeH="0" baseline="0" dirty="0">
                <a:ln>
                  <a:noFill/>
                </a:ln>
                <a:solidFill>
                  <a:srgbClr val="000000"/>
                </a:solidFill>
                <a:effectLst/>
                <a:latin typeface="Trebuchet MS"/>
                <a:ea typeface="Arial Unicode MS"/>
                <a:cs typeface="Times New Roman"/>
              </a:rPr>
              <a:t>	10.40 am 	</a:t>
            </a:r>
            <a:r>
              <a:rPr lang="en-GB" sz="1200" dirty="0">
                <a:solidFill>
                  <a:srgbClr val="000000"/>
                </a:solidFill>
                <a:latin typeface="Trebuchet MS"/>
                <a:ea typeface="Arial Unicode MS"/>
                <a:cs typeface="Times New Roman"/>
              </a:rPr>
              <a:t>  	</a:t>
            </a:r>
            <a:r>
              <a:rPr kumimoji="0" lang="en-GB" sz="1200" b="0" i="0" u="none" strike="noStrike" cap="none" normalizeH="0" baseline="0" dirty="0">
                <a:ln>
                  <a:noFill/>
                </a:ln>
                <a:solidFill>
                  <a:srgbClr val="000000"/>
                </a:solidFill>
                <a:effectLst/>
                <a:latin typeface="Trebuchet MS"/>
                <a:ea typeface="Arial Unicode MS"/>
                <a:cs typeface="Times New Roman"/>
              </a:rPr>
              <a:t>Morning Break</a:t>
            </a:r>
            <a:endParaRPr kumimoji="0" lang="en-GB" sz="1200" b="0" i="0" u="none" strike="noStrike" cap="none" normalizeH="0" baseline="0" dirty="0">
              <a:ln>
                <a:noFill/>
              </a:ln>
              <a:solidFill>
                <a:schemeClr val="tx1"/>
              </a:solidFill>
              <a:effectLst/>
              <a:latin typeface="Trebuchet MS"/>
              <a:ea typeface="Arial Unicode MS"/>
              <a:cs typeface="Times New Roman"/>
            </a:endParaRPr>
          </a:p>
          <a:p>
            <a:pPr eaLnBrk="0" fontAlgn="base" hangingPunct="0">
              <a:spcBef>
                <a:spcPct val="0"/>
              </a:spcBef>
              <a:spcAft>
                <a:spcPct val="0"/>
              </a:spcAft>
            </a:pPr>
            <a:r>
              <a:rPr kumimoji="0" lang="en-GB" sz="1200" b="0" i="0" u="none" strike="noStrike" cap="none" normalizeH="0" baseline="0" dirty="0">
                <a:ln>
                  <a:noFill/>
                </a:ln>
                <a:solidFill>
                  <a:srgbClr val="000000"/>
                </a:solidFill>
                <a:effectLst/>
                <a:latin typeface="Trebuchet MS"/>
                <a:ea typeface="Arial Unicode MS"/>
                <a:cs typeface="Times New Roman"/>
              </a:rPr>
              <a:t>	11.00 am	</a:t>
            </a:r>
            <a:r>
              <a:rPr lang="en-GB" sz="1200" dirty="0">
                <a:solidFill>
                  <a:srgbClr val="000000"/>
                </a:solidFill>
                <a:latin typeface="Trebuchet MS"/>
                <a:ea typeface="Arial Unicode MS"/>
                <a:cs typeface="Times New Roman"/>
              </a:rPr>
              <a:t>  	Maths</a:t>
            </a:r>
            <a:endParaRPr kumimoji="0" lang="en-GB" sz="1200" b="0" i="0" u="none" strike="noStrike" cap="none" normalizeH="0" baseline="0" dirty="0">
              <a:ln>
                <a:noFill/>
              </a:ln>
              <a:solidFill>
                <a:schemeClr val="tx1"/>
              </a:solidFill>
              <a:effectLst/>
              <a:latin typeface="Trebuchet MS"/>
              <a:ea typeface="Arial Unicode MS"/>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a:ea typeface="Arial Unicode MS"/>
                <a:cs typeface="Times New Roman"/>
              </a:rPr>
              <a:t>	12.00 noon	 	Lunch</a:t>
            </a:r>
            <a:endParaRPr kumimoji="0" lang="en-GB" sz="1200" b="0" i="0" u="none" strike="noStrike" cap="none" normalizeH="0" baseline="0" dirty="0">
              <a:ln>
                <a:noFill/>
              </a:ln>
              <a:solidFill>
                <a:schemeClr val="tx1"/>
              </a:solidFill>
              <a:effectLst/>
              <a:latin typeface="Trebuchet MS"/>
              <a:ea typeface="Arial Unicode MS"/>
              <a:cs typeface="Times New Roman"/>
            </a:endParaRPr>
          </a:p>
          <a:p>
            <a:pPr eaLnBrk="0" fontAlgn="base" hangingPunct="0">
              <a:spcBef>
                <a:spcPct val="0"/>
              </a:spcBef>
              <a:spcAft>
                <a:spcPct val="0"/>
              </a:spcAft>
            </a:pPr>
            <a:r>
              <a:rPr kumimoji="0" lang="en-GB" sz="1200" b="0" i="0" u="none" strike="noStrike" cap="none" normalizeH="0" baseline="0" dirty="0">
                <a:ln>
                  <a:noFill/>
                </a:ln>
                <a:solidFill>
                  <a:srgbClr val="000000"/>
                </a:solidFill>
                <a:effectLst/>
                <a:latin typeface="Trebuchet MS"/>
                <a:ea typeface="Arial Unicode MS"/>
                <a:cs typeface="Times New Roman"/>
              </a:rPr>
              <a:t>	12.45 pm</a:t>
            </a:r>
            <a:r>
              <a:rPr lang="en-GB" sz="1200" dirty="0">
                <a:solidFill>
                  <a:srgbClr val="000000"/>
                </a:solidFill>
                <a:latin typeface="Trebuchet MS"/>
                <a:ea typeface="Arial Unicode MS"/>
                <a:cs typeface="Times New Roman"/>
              </a:rPr>
              <a:t>     		</a:t>
            </a:r>
            <a:r>
              <a:rPr kumimoji="0" lang="en-GB" sz="1200" b="0" i="0" u="none" strike="noStrike" cap="none" normalizeH="0" baseline="0" dirty="0">
                <a:ln>
                  <a:noFill/>
                </a:ln>
                <a:solidFill>
                  <a:srgbClr val="000000"/>
                </a:solidFill>
                <a:effectLst/>
                <a:latin typeface="Trebuchet MS"/>
                <a:ea typeface="Arial Unicode MS"/>
                <a:cs typeface="Times New Roman"/>
              </a:rPr>
              <a:t>Afternoon registration		</a:t>
            </a:r>
            <a:endParaRPr kumimoji="0" lang="en-GB" sz="1200" b="0" i="0" u="none" strike="noStrike" cap="none" normalizeH="0" baseline="0" dirty="0">
              <a:ln>
                <a:noFill/>
              </a:ln>
              <a:solidFill>
                <a:schemeClr val="tx1"/>
              </a:solidFill>
              <a:effectLst/>
              <a:latin typeface="Trebuchet MS"/>
              <a:ea typeface="Arial Unicode MS"/>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a:ea typeface="Arial Unicode MS"/>
                <a:cs typeface="Times New Roman"/>
              </a:rPr>
              <a:t>	12.50 pm		Afternoon session 1</a:t>
            </a:r>
            <a:endParaRPr kumimoji="0" lang="en-GB" sz="1200" b="0" i="0" u="none" strike="noStrike" cap="none" normalizeH="0" baseline="0" dirty="0">
              <a:ln>
                <a:noFill/>
              </a:ln>
              <a:solidFill>
                <a:schemeClr val="tx1"/>
              </a:solidFill>
              <a:effectLst/>
              <a:latin typeface="Trebuchet MS"/>
              <a:ea typeface="Arial Unicode MS"/>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a:ea typeface="Arial Unicode MS"/>
                <a:cs typeface="Times New Roman"/>
              </a:rPr>
              <a:t>	13.05 pm		Afternoon session 2</a:t>
            </a:r>
            <a:endParaRPr kumimoji="0" lang="en-GB" sz="1200" b="0" i="0" u="none" strike="noStrike" cap="none" normalizeH="0" baseline="0" dirty="0">
              <a:ln>
                <a:noFill/>
              </a:ln>
              <a:solidFill>
                <a:schemeClr val="tx1"/>
              </a:solidFill>
              <a:effectLst/>
              <a:latin typeface="Trebuchet MS"/>
              <a:ea typeface="Arial Unicode MS"/>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a:ea typeface="Arial Unicode MS"/>
                <a:cs typeface="Times New Roman"/>
              </a:rPr>
              <a:t>	2.00 pm 		Afternoon break</a:t>
            </a:r>
            <a:endParaRPr kumimoji="0" lang="en-GB" sz="1200" b="0" i="0" u="none" strike="noStrike" cap="none" normalizeH="0" baseline="0" dirty="0">
              <a:ln>
                <a:noFill/>
              </a:ln>
              <a:solidFill>
                <a:schemeClr val="tx1"/>
              </a:solidFill>
              <a:effectLst/>
              <a:latin typeface="Trebuchet MS"/>
              <a:ea typeface="Arial Unicode MS"/>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a:ea typeface="Arial Unicode MS"/>
                <a:cs typeface="Times New Roman"/>
              </a:rPr>
              <a:t>	2.10 pm		Continuous Provision</a:t>
            </a:r>
          </a:p>
          <a:p>
            <a:pPr marL="0" marR="0" lvl="0" indent="0" algn="l" defTabSz="914400" rtl="0" eaLnBrk="0" fontAlgn="base" latinLnBrk="0" hangingPunct="0">
              <a:lnSpc>
                <a:spcPct val="100000"/>
              </a:lnSpc>
              <a:spcBef>
                <a:spcPct val="0"/>
              </a:spcBef>
              <a:spcAft>
                <a:spcPct val="0"/>
              </a:spcAft>
              <a:buClrTx/>
              <a:buSzTx/>
              <a:buFontTx/>
              <a:buNone/>
              <a:tabLst/>
            </a:pPr>
            <a:r>
              <a:rPr lang="en-GB" sz="1200" dirty="0">
                <a:solidFill>
                  <a:srgbClr val="000000"/>
                </a:solidFill>
                <a:latin typeface="Trebuchet MS"/>
                <a:ea typeface="Arial Unicode MS"/>
                <a:cs typeface="Times New Roman"/>
              </a:rPr>
              <a:t>	3.15</a:t>
            </a:r>
            <a:r>
              <a:rPr kumimoji="0" lang="en-GB" sz="1200" b="0" i="0" u="none" strike="noStrike" cap="none" normalizeH="0" baseline="0" dirty="0">
                <a:ln>
                  <a:noFill/>
                </a:ln>
                <a:solidFill>
                  <a:srgbClr val="000000"/>
                </a:solidFill>
                <a:effectLst/>
                <a:latin typeface="Trebuchet MS"/>
                <a:ea typeface="Arial Unicode MS"/>
                <a:cs typeface="Times New Roman"/>
              </a:rPr>
              <a:t> pm		Home time</a:t>
            </a:r>
            <a:endParaRPr kumimoji="0" lang="en-GB" sz="1200" b="0" i="0" u="none" strike="noStrike" cap="none" normalizeH="0" baseline="0" dirty="0">
              <a:ln>
                <a:noFill/>
              </a:ln>
              <a:solidFill>
                <a:schemeClr val="tx1"/>
              </a:solidFill>
              <a:effectLst/>
              <a:latin typeface="Trebuchet MS"/>
              <a:ea typeface="Arial Unicode MS"/>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pPr>
            <a:endParaRPr lang="en-GB" sz="1200" dirty="0">
              <a:solidFill>
                <a:srgbClr val="000000"/>
              </a:solidFill>
              <a:latin typeface="Trebuchet MS" pitchFamily="34" charset="0"/>
              <a:ea typeface="Arial Unicode MS" pitchFamily="34" charset="-128"/>
              <a:cs typeface="Times New Roman" pitchFamily="18" charset="0"/>
            </a:endParaRPr>
          </a:p>
          <a:p>
            <a:pPr eaLnBrk="0" fontAlgn="base" hangingPunct="0">
              <a:spcBef>
                <a:spcPct val="0"/>
              </a:spcBef>
              <a:spcAft>
                <a:spcPct val="0"/>
              </a:spcAft>
            </a:pPr>
            <a:r>
              <a:rPr kumimoji="0" lang="en-GB" sz="1200" b="0" i="0" u="none" strike="noStrike" cap="none" normalizeH="0" baseline="0" dirty="0">
                <a:ln>
                  <a:noFill/>
                </a:ln>
                <a:solidFill>
                  <a:srgbClr val="000000"/>
                </a:solidFill>
                <a:effectLst/>
                <a:latin typeface="Trebuchet MS"/>
                <a:ea typeface="Arial Unicode MS"/>
                <a:cs typeface="Times New Roman"/>
              </a:rPr>
              <a:t>PE Days: Wednesday</a:t>
            </a:r>
            <a:r>
              <a:rPr lang="en-GB" sz="1200" dirty="0">
                <a:solidFill>
                  <a:srgbClr val="000000"/>
                </a:solidFill>
                <a:latin typeface="Trebuchet MS"/>
                <a:ea typeface="Arial Unicode MS"/>
                <a:cs typeface="Times New Roman"/>
              </a:rPr>
              <a:t> and Friday. PE Kits are to be worn on a </a:t>
            </a:r>
            <a:r>
              <a:rPr lang="en-GB" sz="1200" b="1" dirty="0">
                <a:solidFill>
                  <a:srgbClr val="000000"/>
                </a:solidFill>
                <a:latin typeface="Trebuchet MS"/>
                <a:ea typeface="Arial Unicode MS"/>
                <a:cs typeface="Times New Roman"/>
              </a:rPr>
              <a:t>Wednesday.  </a:t>
            </a:r>
            <a:endParaRPr lang="en-GB" sz="1200" b="1" i="0" u="none" strike="noStrike" cap="none" normalizeH="0" baseline="0" dirty="0">
              <a:ln>
                <a:noFill/>
              </a:ln>
              <a:solidFill>
                <a:srgbClr val="000000"/>
              </a:solidFill>
              <a:effectLst/>
              <a:latin typeface="Trebuchet MS"/>
              <a:ea typeface="Arial Unicode MS"/>
              <a:cs typeface="Times New Roman"/>
            </a:endParaRPr>
          </a:p>
        </p:txBody>
      </p:sp>
      <p:sp>
        <p:nvSpPr>
          <p:cNvPr id="17410" name="Rectangle 2"/>
          <p:cNvSpPr>
            <a:spLocks noChangeArrowheads="1"/>
          </p:cNvSpPr>
          <p:nvPr/>
        </p:nvSpPr>
        <p:spPr bwMode="auto">
          <a:xfrm>
            <a:off x="202332" y="5034819"/>
            <a:ext cx="6453336" cy="12618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a:ln>
                  <a:noFill/>
                </a:ln>
                <a:solidFill>
                  <a:srgbClr val="000000"/>
                </a:solidFill>
                <a:effectLst/>
                <a:latin typeface="Trebuchet MS"/>
                <a:ea typeface="Arial Unicode MS"/>
                <a:cs typeface="Times New Roman"/>
              </a:rPr>
              <a:t>A Message from Year 1</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GB" sz="400" b="0" i="0" u="none" strike="noStrike" cap="none" normalizeH="0" baseline="0" dirty="0">
              <a:ln>
                <a:noFill/>
              </a:ln>
              <a:solidFill>
                <a:schemeClr val="tx1"/>
              </a:solidFill>
              <a:effectLst/>
              <a:latin typeface="Arial" pitchFamily="34" charset="0"/>
              <a:cs typeface="Arial" pitchFamily="34" charset="0"/>
            </a:endParaRPr>
          </a:p>
          <a:p>
            <a:pPr algn="just" eaLnBrk="0" fontAlgn="base" hangingPunct="0">
              <a:spcBef>
                <a:spcPct val="0"/>
              </a:spcBef>
              <a:spcAft>
                <a:spcPct val="0"/>
              </a:spcAft>
            </a:pPr>
            <a:r>
              <a:rPr kumimoji="0" lang="en-GB" sz="1200" b="0" i="0" u="none" strike="noStrike" cap="none" normalizeH="0" baseline="0" dirty="0">
                <a:ln>
                  <a:noFill/>
                </a:ln>
                <a:effectLst/>
                <a:latin typeface="Trebuchet MS"/>
                <a:ea typeface="Times New Roman" pitchFamily="18" charset="0"/>
                <a:cs typeface="Arial"/>
              </a:rPr>
              <a:t>Welcome! We hope that you find all the information in this pack useful. If you have any questions after reading this Parent Pack or would like to talk to us about the year ahead, please do let us know so that we can arrange a time to meet with you.</a:t>
            </a:r>
            <a:r>
              <a:rPr lang="en-GB" sz="1200" dirty="0">
                <a:latin typeface="Trebuchet MS"/>
                <a:ea typeface="Times New Roman" pitchFamily="18" charset="0"/>
                <a:cs typeface="Arial"/>
              </a:rPr>
              <a:t> </a:t>
            </a:r>
            <a:endParaRPr kumimoji="0" lang="en-GB" sz="400" b="0" i="0" u="none" strike="noStrike" cap="none" normalizeH="0" baseline="0" dirty="0">
              <a:ln>
                <a:noFill/>
              </a:ln>
              <a:effectLst/>
              <a:latin typeface="Arial" pitchFamily="34" charset="0"/>
              <a:cs typeface="Arial" pitchFamily="34" charset="0"/>
            </a:endParaRPr>
          </a:p>
          <a:p>
            <a:pPr algn="just" eaLnBrk="0" fontAlgn="base" hangingPunct="0">
              <a:spcBef>
                <a:spcPct val="0"/>
              </a:spcBef>
              <a:spcAft>
                <a:spcPct val="0"/>
              </a:spcAft>
            </a:pPr>
            <a:r>
              <a:rPr kumimoji="0" lang="en-GB" sz="1200" b="0" i="0" u="none" strike="noStrike" cap="none" normalizeH="0" baseline="0" dirty="0">
                <a:ln>
                  <a:noFill/>
                </a:ln>
                <a:effectLst/>
                <a:latin typeface="Trebuchet MS"/>
                <a:ea typeface="Times New Roman" pitchFamily="18" charset="0"/>
                <a:cs typeface="Arial"/>
              </a:rPr>
              <a:t>Parents can leave messages for class teachers in the children’s reading record or </a:t>
            </a:r>
            <a:r>
              <a:rPr lang="en-GB" sz="1200" dirty="0">
                <a:latin typeface="Trebuchet MS"/>
                <a:ea typeface="Times New Roman" pitchFamily="18" charset="0"/>
                <a:cs typeface="Arial"/>
              </a:rPr>
              <a:t>by contacting the school office to make an appointment. </a:t>
            </a:r>
            <a:endParaRPr kumimoji="0" lang="en-GB" sz="1800" b="0" i="0" u="none" strike="noStrike" cap="none" normalizeH="0" baseline="0" dirty="0">
              <a:ln>
                <a:noFill/>
              </a:ln>
              <a:effectLst/>
              <a:latin typeface="Arial" pitchFamily="34" charset="0"/>
              <a:cs typeface="Arial" pitchFamily="34" charset="0"/>
            </a:endParaRPr>
          </a:p>
        </p:txBody>
      </p:sp>
      <p:graphicFrame>
        <p:nvGraphicFramePr>
          <p:cNvPr id="9" name="Table 8"/>
          <p:cNvGraphicFramePr>
            <a:graphicFrameLocks noGrp="1"/>
          </p:cNvGraphicFramePr>
          <p:nvPr>
            <p:extLst>
              <p:ext uri="{D42A27DB-BD31-4B8C-83A1-F6EECF244321}">
                <p14:modId xmlns:p14="http://schemas.microsoft.com/office/powerpoint/2010/main" val="3742782572"/>
              </p:ext>
            </p:extLst>
          </p:nvPr>
        </p:nvGraphicFramePr>
        <p:xfrm>
          <a:off x="1193961" y="6652696"/>
          <a:ext cx="4572000" cy="990113"/>
        </p:xfrm>
        <a:graphic>
          <a:graphicData uri="http://schemas.openxmlformats.org/drawingml/2006/table">
            <a:tbl>
              <a:tblPr/>
              <a:tblGrid>
                <a:gridCol w="2299547">
                  <a:extLst>
                    <a:ext uri="{9D8B030D-6E8A-4147-A177-3AD203B41FA5}">
                      <a16:colId xmlns:a16="http://schemas.microsoft.com/office/drawing/2014/main" val="20000"/>
                    </a:ext>
                  </a:extLst>
                </a:gridCol>
                <a:gridCol w="2272453">
                  <a:extLst>
                    <a:ext uri="{9D8B030D-6E8A-4147-A177-3AD203B41FA5}">
                      <a16:colId xmlns:a16="http://schemas.microsoft.com/office/drawing/2014/main" val="20001"/>
                    </a:ext>
                  </a:extLst>
                </a:gridCol>
              </a:tblGrid>
              <a:tr h="170175">
                <a:tc>
                  <a:txBody>
                    <a:bodyPr/>
                    <a:lstStyle/>
                    <a:p>
                      <a:pPr algn="ctr">
                        <a:spcAft>
                          <a:spcPts val="0"/>
                        </a:spcAft>
                      </a:pPr>
                      <a:r>
                        <a:rPr lang="en-GB" sz="1050" b="1" dirty="0">
                          <a:latin typeface="Trebuchet MS"/>
                          <a:ea typeface="Times New Roman"/>
                          <a:cs typeface="Times New Roman"/>
                        </a:rPr>
                        <a:t>1P Class Teacher</a:t>
                      </a:r>
                      <a:endParaRPr lang="en-GB" sz="1050" dirty="0">
                        <a:latin typeface="Trebuchet MS"/>
                        <a:ea typeface="Times New Roman"/>
                        <a:cs typeface="Times New Roman"/>
                      </a:endParaRPr>
                    </a:p>
                  </a:txBody>
                  <a:tcPr marL="54190" marR="54190" marT="0" marB="0">
                    <a:lnL>
                      <a:noFill/>
                    </a:lnL>
                    <a:lnR>
                      <a:noFill/>
                    </a:lnR>
                    <a:lnT>
                      <a:noFill/>
                    </a:lnT>
                    <a:lnB>
                      <a:noFill/>
                    </a:lnB>
                  </a:tcPr>
                </a:tc>
                <a:tc>
                  <a:txBody>
                    <a:bodyPr/>
                    <a:lstStyle/>
                    <a:p>
                      <a:pPr algn="ctr">
                        <a:spcAft>
                          <a:spcPts val="0"/>
                        </a:spcAft>
                      </a:pPr>
                      <a:r>
                        <a:rPr lang="en-GB" sz="1050" b="1" dirty="0">
                          <a:latin typeface="Trebuchet MS"/>
                          <a:ea typeface="Times New Roman"/>
                          <a:cs typeface="Times New Roman"/>
                        </a:rPr>
                        <a:t>1W Class Teacher</a:t>
                      </a:r>
                      <a:endParaRPr lang="en-GB" sz="1050" dirty="0">
                        <a:latin typeface="Trebuchet MS"/>
                        <a:ea typeface="Times New Roman"/>
                        <a:cs typeface="Times New Roman"/>
                      </a:endParaRPr>
                    </a:p>
                  </a:txBody>
                  <a:tcPr marL="54190" marR="54190" marT="0" marB="0">
                    <a:lnL>
                      <a:noFill/>
                    </a:lnL>
                    <a:lnR>
                      <a:noFill/>
                    </a:lnR>
                    <a:lnT>
                      <a:noFill/>
                    </a:lnT>
                    <a:lnB>
                      <a:noFill/>
                    </a:lnB>
                  </a:tcPr>
                </a:tc>
                <a:extLst>
                  <a:ext uri="{0D108BD9-81ED-4DB2-BD59-A6C34878D82A}">
                    <a16:rowId xmlns:a16="http://schemas.microsoft.com/office/drawing/2014/main" val="10000"/>
                  </a:ext>
                </a:extLst>
              </a:tr>
              <a:tr h="819938">
                <a:tc>
                  <a:txBody>
                    <a:bodyPr/>
                    <a:lstStyle/>
                    <a:p>
                      <a:pPr algn="ctr">
                        <a:spcAft>
                          <a:spcPts val="0"/>
                        </a:spcAft>
                      </a:pPr>
                      <a:r>
                        <a:rPr lang="en-GB" sz="1050" b="1" dirty="0">
                          <a:latin typeface="Trebuchet MS"/>
                          <a:ea typeface="Times New Roman"/>
                          <a:cs typeface="Times New Roman"/>
                        </a:rPr>
                        <a:t>Miss </a:t>
                      </a:r>
                      <a:r>
                        <a:rPr lang="en-GB" sz="1050" b="1" dirty="0" err="1">
                          <a:latin typeface="Trebuchet MS"/>
                          <a:ea typeface="Times New Roman"/>
                          <a:cs typeface="Times New Roman"/>
                        </a:rPr>
                        <a:t>Przybyło</a:t>
                      </a:r>
                      <a:endParaRPr lang="en-GB" sz="1050" dirty="0">
                        <a:latin typeface="Trebuchet MS" pitchFamily="34" charset="0"/>
                        <a:ea typeface="Times New Roman"/>
                        <a:cs typeface="Times New Roman"/>
                      </a:endParaRPr>
                    </a:p>
                    <a:p>
                      <a:pPr algn="ctr">
                        <a:spcAft>
                          <a:spcPts val="0"/>
                        </a:spcAft>
                      </a:pPr>
                      <a:r>
                        <a:rPr lang="en-GB" sz="1050" b="1" dirty="0">
                          <a:latin typeface="Trebuchet MS" pitchFamily="34" charset="0"/>
                          <a:ea typeface="Times New Roman"/>
                          <a:cs typeface="Times New Roman"/>
                        </a:rPr>
                        <a:t>                                                   </a:t>
                      </a:r>
                      <a:endParaRPr lang="en-GB" sz="1050" dirty="0">
                        <a:latin typeface="Trebuchet MS" pitchFamily="34" charset="0"/>
                        <a:ea typeface="Times New Roman"/>
                        <a:cs typeface="Times New Roman"/>
                      </a:endParaRPr>
                    </a:p>
                  </a:txBody>
                  <a:tcPr marL="54190" marR="54190" marT="0" marB="0">
                    <a:lnL>
                      <a:noFill/>
                    </a:lnL>
                    <a:lnR>
                      <a:noFill/>
                    </a:lnR>
                    <a:lnT>
                      <a:noFill/>
                    </a:lnT>
                    <a:lnB>
                      <a:noFill/>
                    </a:lnB>
                  </a:tcPr>
                </a:tc>
                <a:tc>
                  <a:txBody>
                    <a:bodyPr/>
                    <a:lstStyle/>
                    <a:p>
                      <a:pPr algn="ctr">
                        <a:spcAft>
                          <a:spcPts val="0"/>
                        </a:spcAft>
                      </a:pPr>
                      <a:r>
                        <a:rPr lang="en-GB" sz="1050" b="1" dirty="0">
                          <a:latin typeface="Trebuchet MS"/>
                          <a:ea typeface="Times New Roman"/>
                          <a:cs typeface="Times New Roman"/>
                        </a:rPr>
                        <a:t>Mr Waldeck</a:t>
                      </a:r>
                      <a:endParaRPr lang="en-GB" sz="1050" dirty="0">
                        <a:latin typeface="Trebuchet MS" pitchFamily="34" charset="0"/>
                        <a:ea typeface="Times New Roman"/>
                        <a:cs typeface="Times New Roman"/>
                      </a:endParaRPr>
                    </a:p>
                  </a:txBody>
                  <a:tcPr marL="54190" marR="54190" marT="0" marB="0">
                    <a:lnL>
                      <a:noFill/>
                    </a:lnL>
                    <a:lnR>
                      <a:noFill/>
                    </a:lnR>
                    <a:lnT>
                      <a:noFill/>
                    </a:lnT>
                    <a:lnB>
                      <a:noFill/>
                    </a:lnB>
                  </a:tcPr>
                </a:tc>
                <a:extLst>
                  <a:ext uri="{0D108BD9-81ED-4DB2-BD59-A6C34878D82A}">
                    <a16:rowId xmlns:a16="http://schemas.microsoft.com/office/drawing/2014/main" val="10001"/>
                  </a:ext>
                </a:extLst>
              </a:tr>
            </a:tbl>
          </a:graphicData>
        </a:graphic>
      </p:graphicFrame>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t="38087" r="2504"/>
          <a:stretch/>
        </p:blipFill>
        <p:spPr>
          <a:xfrm>
            <a:off x="3845169" y="7268308"/>
            <a:ext cx="1535724" cy="1698671"/>
          </a:xfrm>
          <a:prstGeom prst="rect">
            <a:avLst/>
          </a:prstGeom>
        </p:spPr>
      </p:pic>
      <p:pic>
        <p:nvPicPr>
          <p:cNvPr id="6" name="Picture 5"/>
          <p:cNvPicPr>
            <a:picLocks noChangeAspect="1"/>
          </p:cNvPicPr>
          <p:nvPr/>
        </p:nvPicPr>
        <p:blipFill>
          <a:blip r:embed="rId3"/>
          <a:stretch>
            <a:fillRect/>
          </a:stretch>
        </p:blipFill>
        <p:spPr>
          <a:xfrm>
            <a:off x="1771740" y="7087953"/>
            <a:ext cx="1283109" cy="1821698"/>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B8E5B830-3B46-48A6-AEF5-05A819516B7A}"/>
              </a:ext>
            </a:extLst>
          </p:cNvPr>
          <p:cNvGraphicFramePr>
            <a:graphicFrameLocks noGrp="1"/>
          </p:cNvGraphicFramePr>
          <p:nvPr>
            <p:extLst>
              <p:ext uri="{D42A27DB-BD31-4B8C-83A1-F6EECF244321}">
                <p14:modId xmlns:p14="http://schemas.microsoft.com/office/powerpoint/2010/main" val="3615702732"/>
              </p:ext>
            </p:extLst>
          </p:nvPr>
        </p:nvGraphicFramePr>
        <p:xfrm>
          <a:off x="359760" y="2310967"/>
          <a:ext cx="6138480" cy="1081419"/>
        </p:xfrm>
        <a:graphic>
          <a:graphicData uri="http://schemas.openxmlformats.org/drawingml/2006/table">
            <a:tbl>
              <a:tblPr/>
              <a:tblGrid>
                <a:gridCol w="1227696">
                  <a:extLst>
                    <a:ext uri="{9D8B030D-6E8A-4147-A177-3AD203B41FA5}">
                      <a16:colId xmlns:a16="http://schemas.microsoft.com/office/drawing/2014/main" val="20000"/>
                    </a:ext>
                  </a:extLst>
                </a:gridCol>
                <a:gridCol w="1227696">
                  <a:extLst>
                    <a:ext uri="{9D8B030D-6E8A-4147-A177-3AD203B41FA5}">
                      <a16:colId xmlns:a16="http://schemas.microsoft.com/office/drawing/2014/main" val="20001"/>
                    </a:ext>
                  </a:extLst>
                </a:gridCol>
                <a:gridCol w="1227696">
                  <a:extLst>
                    <a:ext uri="{9D8B030D-6E8A-4147-A177-3AD203B41FA5}">
                      <a16:colId xmlns:a16="http://schemas.microsoft.com/office/drawing/2014/main" val="20002"/>
                    </a:ext>
                  </a:extLst>
                </a:gridCol>
                <a:gridCol w="1227696">
                  <a:extLst>
                    <a:ext uri="{9D8B030D-6E8A-4147-A177-3AD203B41FA5}">
                      <a16:colId xmlns:a16="http://schemas.microsoft.com/office/drawing/2014/main" val="20003"/>
                    </a:ext>
                  </a:extLst>
                </a:gridCol>
                <a:gridCol w="1227696">
                  <a:extLst>
                    <a:ext uri="{9D8B030D-6E8A-4147-A177-3AD203B41FA5}">
                      <a16:colId xmlns:a16="http://schemas.microsoft.com/office/drawing/2014/main" val="20004"/>
                    </a:ext>
                  </a:extLst>
                </a:gridCol>
              </a:tblGrid>
              <a:tr h="167019">
                <a:tc>
                  <a:txBody>
                    <a:bodyPr/>
                    <a:lstStyle/>
                    <a:p>
                      <a:pPr>
                        <a:spcAft>
                          <a:spcPts val="0"/>
                        </a:spcAft>
                      </a:pPr>
                      <a:r>
                        <a:rPr lang="en-GB" sz="1000" dirty="0">
                          <a:solidFill>
                            <a:srgbClr val="000000"/>
                          </a:solidFill>
                          <a:latin typeface="Trebuchet MS"/>
                          <a:ea typeface="Arial Unicode MS"/>
                          <a:cs typeface="Times New Roman"/>
                        </a:rPr>
                        <a:t>Monday</a:t>
                      </a:r>
                      <a:endParaRPr lang="en-GB" sz="10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000" dirty="0">
                          <a:solidFill>
                            <a:srgbClr val="000000"/>
                          </a:solidFill>
                          <a:latin typeface="Trebuchet MS"/>
                          <a:ea typeface="Arial Unicode MS"/>
                          <a:cs typeface="Times New Roman"/>
                        </a:rPr>
                        <a:t>Tuesday</a:t>
                      </a:r>
                      <a:endParaRPr lang="en-GB" sz="10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000" dirty="0">
                          <a:solidFill>
                            <a:srgbClr val="000000"/>
                          </a:solidFill>
                          <a:latin typeface="Trebuchet MS"/>
                          <a:ea typeface="Arial Unicode MS"/>
                          <a:cs typeface="Times New Roman"/>
                        </a:rPr>
                        <a:t>Wednesday </a:t>
                      </a:r>
                      <a:endParaRPr lang="en-GB" sz="100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000" dirty="0">
                          <a:solidFill>
                            <a:srgbClr val="000000"/>
                          </a:solidFill>
                          <a:latin typeface="Trebuchet MS"/>
                          <a:ea typeface="Arial Unicode MS"/>
                          <a:cs typeface="Times New Roman"/>
                        </a:rPr>
                        <a:t>Thursday</a:t>
                      </a:r>
                      <a:endParaRPr lang="en-GB" sz="10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000" dirty="0">
                          <a:solidFill>
                            <a:srgbClr val="000000"/>
                          </a:solidFill>
                          <a:latin typeface="Trebuchet MS"/>
                          <a:ea typeface="Arial Unicode MS"/>
                          <a:cs typeface="Times New Roman"/>
                        </a:rPr>
                        <a:t>Friday</a:t>
                      </a:r>
                      <a:endParaRPr lang="en-GB" sz="10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844828">
                <a:tc>
                  <a:txBody>
                    <a:bodyPr/>
                    <a:lstStyle/>
                    <a:p>
                      <a:pPr algn="ctr">
                        <a:spcAft>
                          <a:spcPts val="0"/>
                        </a:spcAft>
                      </a:pPr>
                      <a:r>
                        <a:rPr lang="en-GB" sz="1000" dirty="0">
                          <a:solidFill>
                            <a:srgbClr val="000000"/>
                          </a:solidFill>
                          <a:latin typeface="Trebuchet MS"/>
                          <a:ea typeface="Arial Unicode MS"/>
                          <a:cs typeface="Times New Roman"/>
                        </a:rPr>
                        <a:t>Reading comprehension</a:t>
                      </a:r>
                      <a:endParaRPr lang="en-GB" sz="1000" dirty="0">
                        <a:solidFill>
                          <a:srgbClr val="000000"/>
                        </a:solidFill>
                        <a:latin typeface="Helvetica"/>
                        <a:ea typeface="Arial Unicode MS"/>
                        <a:cs typeface="Times New Roman"/>
                      </a:endParaRPr>
                    </a:p>
                    <a:p>
                      <a:pPr>
                        <a:spcBef>
                          <a:spcPts val="300"/>
                        </a:spcBef>
                        <a:spcAft>
                          <a:spcPts val="300"/>
                        </a:spcAft>
                      </a:pPr>
                      <a:endParaRPr lang="en-GB" sz="1000" dirty="0">
                        <a:highlight>
                          <a:srgbClr val="FFFF00"/>
                        </a:highlight>
                        <a:latin typeface="Times New Roman"/>
                        <a:ea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300"/>
                        </a:spcBef>
                        <a:spcAft>
                          <a:spcPts val="300"/>
                        </a:spcAft>
                      </a:pPr>
                      <a:r>
                        <a:rPr lang="en-GB" sz="1000" dirty="0">
                          <a:latin typeface="Trebuchet MS"/>
                          <a:ea typeface="Times New Roman"/>
                        </a:rPr>
                        <a:t>Reading</a:t>
                      </a:r>
                      <a:endParaRPr lang="en-GB" sz="1000" dirty="0">
                        <a:solidFill>
                          <a:srgbClr val="000000"/>
                        </a:solidFill>
                        <a:latin typeface="Trebuchet MS"/>
                        <a:ea typeface="Arial Unicode MS"/>
                        <a:cs typeface="Times New Roman"/>
                      </a:endParaRPr>
                    </a:p>
                    <a:p>
                      <a:pPr algn="ctr">
                        <a:spcBef>
                          <a:spcPts val="300"/>
                        </a:spcBef>
                        <a:spcAft>
                          <a:spcPts val="300"/>
                        </a:spcAft>
                      </a:pPr>
                      <a:r>
                        <a:rPr lang="en-GB" sz="1000" dirty="0">
                          <a:solidFill>
                            <a:srgbClr val="000000"/>
                          </a:solidFill>
                          <a:latin typeface="Trebuchet MS"/>
                          <a:ea typeface="Arial Unicode MS"/>
                          <a:cs typeface="Times New Roman"/>
                        </a:rPr>
                        <a:t>Maths Homework</a:t>
                      </a:r>
                      <a:endParaRPr lang="en-GB" sz="1000" dirty="0">
                        <a:latin typeface="Trebuchet MS"/>
                        <a:ea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GB" sz="1000" dirty="0">
                        <a:solidFill>
                          <a:srgbClr val="000000"/>
                        </a:solidFill>
                        <a:latin typeface="Trebuchet MS"/>
                        <a:ea typeface="Arial Unicode MS"/>
                        <a:cs typeface="Times New Roman"/>
                      </a:endParaRPr>
                    </a:p>
                    <a:p>
                      <a:pPr algn="ctr">
                        <a:spcAft>
                          <a:spcPts val="0"/>
                        </a:spcAft>
                      </a:pPr>
                      <a:r>
                        <a:rPr lang="en-GB" sz="1000" dirty="0">
                          <a:solidFill>
                            <a:srgbClr val="000000"/>
                          </a:solidFill>
                          <a:latin typeface="Trebuchet MS"/>
                          <a:ea typeface="Arial Unicode MS"/>
                          <a:cs typeface="Times New Roman"/>
                        </a:rPr>
                        <a:t>Reading</a:t>
                      </a:r>
                    </a:p>
                    <a:p>
                      <a:pPr algn="ctr">
                        <a:spcAft>
                          <a:spcPts val="0"/>
                        </a:spcAft>
                      </a:pPr>
                      <a:endParaRPr lang="en-GB" sz="1000" dirty="0">
                        <a:solidFill>
                          <a:srgbClr val="000000"/>
                        </a:solidFill>
                        <a:latin typeface="Trebuchet MS"/>
                        <a:ea typeface="Arial Unicode MS"/>
                        <a:cs typeface="Times New Roman"/>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solidFill>
                            <a:srgbClr val="000000"/>
                          </a:solidFill>
                          <a:latin typeface="Helvetica"/>
                          <a:ea typeface="Arial Unicode MS"/>
                          <a:cs typeface="Times New Roman"/>
                        </a:rPr>
                        <a:t>Phonics/Spelling </a:t>
                      </a:r>
                      <a:endParaRPr lang="en-GB" sz="1000" dirty="0">
                        <a:solidFill>
                          <a:srgbClr val="000000"/>
                        </a:solidFill>
                        <a:latin typeface="Trebuchet MS"/>
                        <a:ea typeface="Arial Unicode MS"/>
                        <a:cs typeface="Times New Roman"/>
                      </a:endParaRPr>
                    </a:p>
                    <a:p>
                      <a:pPr algn="ctr">
                        <a:spcAft>
                          <a:spcPts val="0"/>
                        </a:spcAft>
                      </a:pPr>
                      <a:endParaRPr lang="en-GB" sz="1000" dirty="0">
                        <a:solidFill>
                          <a:srgbClr val="000000"/>
                        </a:solidFill>
                        <a:latin typeface="Trebuchet MS"/>
                        <a:ea typeface="Arial Unicode MS"/>
                        <a:cs typeface="Times New Roman"/>
                      </a:endParaRPr>
                    </a:p>
                    <a:p>
                      <a:pPr>
                        <a:spcAft>
                          <a:spcPts val="0"/>
                        </a:spcAft>
                      </a:pPr>
                      <a:endParaRPr lang="en-GB" sz="10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GB" sz="1000" dirty="0">
                        <a:solidFill>
                          <a:srgbClr val="000000"/>
                        </a:solidFill>
                        <a:latin typeface="Trebuchet MS"/>
                        <a:ea typeface="Arial Unicode MS"/>
                        <a:cs typeface="Times New Roman"/>
                      </a:endParaRPr>
                    </a:p>
                    <a:p>
                      <a:pPr algn="ctr">
                        <a:spcAft>
                          <a:spcPts val="0"/>
                        </a:spcAft>
                      </a:pPr>
                      <a:r>
                        <a:rPr lang="en-GB" sz="1000" dirty="0">
                          <a:solidFill>
                            <a:srgbClr val="000000"/>
                          </a:solidFill>
                          <a:latin typeface="Trebuchet MS"/>
                          <a:ea typeface="Arial Unicode MS"/>
                          <a:cs typeface="Times New Roman"/>
                        </a:rPr>
                        <a:t>Reading</a:t>
                      </a:r>
                    </a:p>
                    <a:p>
                      <a:pPr algn="ctr">
                        <a:spcAft>
                          <a:spcPts val="0"/>
                        </a:spcAft>
                      </a:pPr>
                      <a:r>
                        <a:rPr lang="en-GB" sz="1000" dirty="0">
                          <a:solidFill>
                            <a:srgbClr val="000000"/>
                          </a:solidFill>
                          <a:latin typeface="Trebuchet MS"/>
                          <a:ea typeface="Arial Unicode MS"/>
                          <a:cs typeface="Times New Roman"/>
                        </a:rPr>
                        <a:t>Number</a:t>
                      </a:r>
                      <a:endParaRPr lang="en-GB" sz="1000" dirty="0">
                        <a:solidFill>
                          <a:srgbClr val="000000"/>
                        </a:solidFill>
                        <a:latin typeface="Helvetica"/>
                        <a:ea typeface="Arial Unicode MS"/>
                        <a:cs typeface="Times New Roman"/>
                      </a:endParaRPr>
                    </a:p>
                    <a:p>
                      <a:pPr algn="ctr">
                        <a:spcAft>
                          <a:spcPts val="0"/>
                        </a:spcAft>
                      </a:pPr>
                      <a:r>
                        <a:rPr lang="en-GB" sz="1000" dirty="0">
                          <a:solidFill>
                            <a:srgbClr val="000000"/>
                          </a:solidFill>
                          <a:latin typeface="Trebuchet MS"/>
                          <a:ea typeface="Arial Unicode MS"/>
                          <a:cs typeface="Times New Roman"/>
                        </a:rPr>
                        <a:t>Bonds (Spring Term)</a:t>
                      </a:r>
                      <a:endParaRPr lang="en-GB" sz="1000" dirty="0">
                        <a:solidFill>
                          <a:srgbClr val="000000"/>
                        </a:solidFill>
                        <a:latin typeface="Helvetica"/>
                        <a:ea typeface="Arial Unicode MS"/>
                        <a:cs typeface="Times New Roman"/>
                      </a:endParaRPr>
                    </a:p>
                    <a:p>
                      <a:pPr algn="ctr">
                        <a:spcAft>
                          <a:spcPts val="0"/>
                        </a:spcAft>
                      </a:pPr>
                      <a:endParaRPr lang="en-GB" sz="10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000" dirty="0">
                          <a:solidFill>
                            <a:srgbClr val="000000"/>
                          </a:solidFill>
                          <a:latin typeface="Helvetica"/>
                          <a:ea typeface="Arial Unicode MS"/>
                          <a:cs typeface="Times New Roman"/>
                        </a:rPr>
                        <a:t>Times Table </a:t>
                      </a:r>
                      <a:r>
                        <a:rPr lang="en-GB" sz="1000" dirty="0" err="1">
                          <a:solidFill>
                            <a:srgbClr val="000000"/>
                          </a:solidFill>
                          <a:latin typeface="Helvetica"/>
                          <a:ea typeface="Arial Unicode MS"/>
                          <a:cs typeface="Times New Roman"/>
                        </a:rPr>
                        <a:t>Rockstars</a:t>
                      </a:r>
                      <a:endParaRPr lang="en-GB" sz="10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5" name="Rectangle 4">
            <a:extLst>
              <a:ext uri="{FF2B5EF4-FFF2-40B4-BE49-F238E27FC236}">
                <a16:creationId xmlns:a16="http://schemas.microsoft.com/office/drawing/2014/main" id="{D12775A0-2D86-4505-A01B-AF709B179D98}"/>
              </a:ext>
            </a:extLst>
          </p:cNvPr>
          <p:cNvSpPr/>
          <p:nvPr/>
        </p:nvSpPr>
        <p:spPr>
          <a:xfrm>
            <a:off x="272562" y="1564250"/>
            <a:ext cx="3429000" cy="553998"/>
          </a:xfrm>
          <a:prstGeom prst="rect">
            <a:avLst/>
          </a:prstGeom>
        </p:spPr>
        <p:txBody>
          <a:bodyPr>
            <a:spAutoFit/>
          </a:bodyPr>
          <a:lstStyle/>
          <a:p>
            <a:pPr lvl="0" eaLnBrk="0" fontAlgn="base" hangingPunct="0">
              <a:spcBef>
                <a:spcPct val="0"/>
              </a:spcBef>
              <a:spcAft>
                <a:spcPct val="0"/>
              </a:spcAft>
            </a:pPr>
            <a:endParaRPr lang="en-GB" dirty="0">
              <a:latin typeface="Trebuchet MS" pitchFamily="34" charset="0"/>
              <a:cs typeface="Arial" pitchFamily="34" charset="0"/>
            </a:endParaRPr>
          </a:p>
          <a:p>
            <a:pPr eaLnBrk="0" fontAlgn="base" hangingPunct="0">
              <a:spcBef>
                <a:spcPct val="0"/>
              </a:spcBef>
              <a:spcAft>
                <a:spcPct val="0"/>
              </a:spcAft>
            </a:pPr>
            <a:r>
              <a:rPr lang="en-GB" sz="1200" dirty="0">
                <a:solidFill>
                  <a:srgbClr val="000000"/>
                </a:solidFill>
                <a:latin typeface="Trebuchet MS"/>
                <a:ea typeface="Arial Unicode MS"/>
                <a:cs typeface="Times New Roman"/>
              </a:rPr>
              <a:t>Homework Schedule </a:t>
            </a:r>
            <a:endParaRPr lang="en-GB" sz="1200" dirty="0">
              <a:latin typeface="Trebuchet MS" pitchFamily="34" charset="0"/>
              <a:cs typeface="Arial" pitchFamily="34" charset="0"/>
            </a:endParaRPr>
          </a:p>
        </p:txBody>
      </p:sp>
      <p:sp>
        <p:nvSpPr>
          <p:cNvPr id="6" name="Rectangle 2">
            <a:extLst>
              <a:ext uri="{FF2B5EF4-FFF2-40B4-BE49-F238E27FC236}">
                <a16:creationId xmlns:a16="http://schemas.microsoft.com/office/drawing/2014/main" id="{CB4E2169-DF0F-491D-817B-A8EE6B6754B5}"/>
              </a:ext>
            </a:extLst>
          </p:cNvPr>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a:solidFill>
                  <a:srgbClr val="FF0000"/>
                </a:solidFill>
                <a:latin typeface="Trebuchet MS" pitchFamily="34" charset="0"/>
                <a:cs typeface="Arial" pitchFamily="34" charset="0"/>
              </a:rPr>
              <a:t>YEAR 1 HOMEWORK</a:t>
            </a:r>
            <a:endParaRPr kumimoji="0" lang="en-GB" sz="2800" b="1" i="0" u="none" strike="noStrike" cap="none" normalizeH="0" baseline="0" dirty="0">
              <a:ln>
                <a:noFill/>
              </a:ln>
              <a:solidFill>
                <a:srgbClr val="FF0000"/>
              </a:solidFill>
              <a:effectLst/>
              <a:latin typeface="Trebuchet MS" pitchFamily="34" charset="0"/>
              <a:cs typeface="Arial" pitchFamily="34" charset="0"/>
            </a:endParaRPr>
          </a:p>
        </p:txBody>
      </p:sp>
      <p:cxnSp>
        <p:nvCxnSpPr>
          <p:cNvPr id="7" name="AutoShape 3">
            <a:extLst>
              <a:ext uri="{FF2B5EF4-FFF2-40B4-BE49-F238E27FC236}">
                <a16:creationId xmlns:a16="http://schemas.microsoft.com/office/drawing/2014/main" id="{D69B2718-87A6-4983-B010-E3CFA8F92DAE}"/>
              </a:ext>
            </a:extLst>
          </p:cNvPr>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8" name="TextBox 7">
            <a:extLst>
              <a:ext uri="{FF2B5EF4-FFF2-40B4-BE49-F238E27FC236}">
                <a16:creationId xmlns:a16="http://schemas.microsoft.com/office/drawing/2014/main" id="{8B762CD5-D0C7-4AE7-B1D3-4913E06A979E}"/>
              </a:ext>
            </a:extLst>
          </p:cNvPr>
          <p:cNvSpPr txBox="1"/>
          <p:nvPr/>
        </p:nvSpPr>
        <p:spPr>
          <a:xfrm>
            <a:off x="272562" y="3716215"/>
            <a:ext cx="6225678" cy="1938992"/>
          </a:xfrm>
          <a:prstGeom prst="rect">
            <a:avLst/>
          </a:prstGeom>
          <a:noFill/>
        </p:spPr>
        <p:txBody>
          <a:bodyPr wrap="square" lIns="91440" tIns="45720" rIns="91440" bIns="45720" rtlCol="0" anchor="t">
            <a:spAutoFit/>
          </a:bodyPr>
          <a:lstStyle/>
          <a:p>
            <a:r>
              <a:rPr lang="en-GB" sz="1200" dirty="0">
                <a:latin typeface="Trebuchet MS" panose="020B0603020202020204" pitchFamily="34" charset="0"/>
              </a:rPr>
              <a:t>At Lent Rise, we instil a love of reading within school and encourage for this to be embedded at home.</a:t>
            </a:r>
          </a:p>
          <a:p>
            <a:endParaRPr lang="en-GB" sz="1200" dirty="0">
              <a:latin typeface="Trebuchet MS" panose="020B0603020202020204" pitchFamily="34" charset="0"/>
            </a:endParaRPr>
          </a:p>
          <a:p>
            <a:r>
              <a:rPr lang="en-GB" sz="1200" dirty="0">
                <a:latin typeface="Trebuchet MS" panose="020B0603020202020204" pitchFamily="34" charset="0"/>
              </a:rPr>
              <a:t>To support your child’s reading further, please record daily readings in your child’s reading record. This can include any reading successes or challenges which we will check daily and follow up within school.</a:t>
            </a:r>
          </a:p>
          <a:p>
            <a:endParaRPr lang="en-GB" sz="1200" dirty="0">
              <a:latin typeface="Trebuchet MS" panose="020B0603020202020204" pitchFamily="34" charset="0"/>
            </a:endParaRPr>
          </a:p>
          <a:p>
            <a:r>
              <a:rPr lang="en-GB" sz="1200" dirty="0">
                <a:latin typeface="Trebuchet MS"/>
              </a:rPr>
              <a:t>Homework is catered to your child's current learning. Answers will be sent home weekly to support you and your child. </a:t>
            </a:r>
            <a:endParaRPr lang="en-GB" sz="1200" dirty="0">
              <a:latin typeface="Trebuchet MS" panose="020B0603020202020204" pitchFamily="34" charset="0"/>
            </a:endParaRPr>
          </a:p>
          <a:p>
            <a:endParaRPr lang="en-GB" sz="1200" dirty="0">
              <a:latin typeface="Trebuchet MS" panose="020B0603020202020204" pitchFamily="34" charset="0"/>
            </a:endParaRPr>
          </a:p>
        </p:txBody>
      </p:sp>
      <p:pic>
        <p:nvPicPr>
          <p:cNvPr id="1026" name="Picture 2" descr="91,952 Book Clipart Illustrations &amp; Clip Art - iStock">
            <a:extLst>
              <a:ext uri="{FF2B5EF4-FFF2-40B4-BE49-F238E27FC236}">
                <a16:creationId xmlns:a16="http://schemas.microsoft.com/office/drawing/2014/main" id="{4103D3C9-9F9E-4B1C-8E69-BF2BBADD0E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98346" y="5876682"/>
            <a:ext cx="2899894" cy="28998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45145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37976"/>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400" b="1">
                <a:solidFill>
                  <a:srgbClr val="FF0000"/>
                </a:solidFill>
                <a:latin typeface="Trebuchet MS" pitchFamily="34" charset="0"/>
                <a:cs typeface="Arial" pitchFamily="34" charset="0"/>
              </a:rPr>
              <a:t>CURRICULUM OPPORTUNITIES  IN YEAR 1</a:t>
            </a:r>
            <a:endParaRPr kumimoji="0" lang="en-GB" sz="2400" b="1" i="0" u="none" strike="noStrike" cap="none" normalizeH="0" baseline="0">
              <a:ln>
                <a:noFill/>
              </a:ln>
              <a:solidFill>
                <a:srgbClr val="FF0000"/>
              </a:solidFill>
              <a:effectLst/>
              <a:latin typeface="Trebuchet MS" pitchFamily="34" charset="0"/>
              <a:cs typeface="Arial" pitchFamily="34" charset="0"/>
            </a:endParaRPr>
          </a:p>
        </p:txBody>
      </p:sp>
      <p:cxnSp>
        <p:nvCxnSpPr>
          <p:cNvPr id="5" name="AutoShape 3"/>
          <p:cNvCxnSpPr>
            <a:cxnSpLocks noChangeShapeType="1"/>
          </p:cNvCxnSpPr>
          <p:nvPr/>
        </p:nvCxnSpPr>
        <p:spPr bwMode="auto">
          <a:xfrm flipH="1">
            <a:off x="1844824" y="1043608"/>
            <a:ext cx="4838700" cy="0"/>
          </a:xfrm>
          <a:prstGeom prst="straightConnector1">
            <a:avLst/>
          </a:prstGeom>
          <a:noFill/>
          <a:ln w="76200">
            <a:solidFill>
              <a:srgbClr val="FF0000"/>
            </a:solidFill>
            <a:round/>
            <a:headEnd/>
            <a:tailEnd/>
          </a:ln>
        </p:spPr>
      </p:cxnSp>
      <p:sp>
        <p:nvSpPr>
          <p:cNvPr id="18433" name="Rectangle 1"/>
          <p:cNvSpPr>
            <a:spLocks noChangeArrowheads="1"/>
          </p:cNvSpPr>
          <p:nvPr/>
        </p:nvSpPr>
        <p:spPr bwMode="auto">
          <a:xfrm>
            <a:off x="274341" y="1137116"/>
            <a:ext cx="6309320" cy="784830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1" i="0" u="sng" strike="noStrike" cap="none" normalizeH="0" baseline="0" dirty="0">
                <a:ln>
                  <a:noFill/>
                </a:ln>
                <a:solidFill>
                  <a:srgbClr val="FF0000"/>
                </a:solidFill>
                <a:effectLst/>
                <a:latin typeface="Trebuchet MS"/>
                <a:ea typeface="Times New Roman" pitchFamily="18" charset="0"/>
                <a:cs typeface="Calibri-Bold"/>
              </a:rPr>
              <a:t>An Introduction to Year 1</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algn="just" eaLnBrk="0" fontAlgn="base" hangingPunct="0">
              <a:spcBef>
                <a:spcPct val="0"/>
              </a:spcBef>
              <a:spcAft>
                <a:spcPct val="0"/>
              </a:spcAft>
            </a:pPr>
            <a:r>
              <a:rPr kumimoji="0" lang="en-GB" sz="1200" b="0" i="0" u="none" strike="noStrike" cap="none" normalizeH="0" baseline="0" dirty="0">
                <a:ln>
                  <a:noFill/>
                </a:ln>
                <a:effectLst/>
                <a:latin typeface="Trebuchet MS"/>
                <a:ea typeface="Times New Roman" pitchFamily="18" charset="0"/>
                <a:cs typeface="Calibri"/>
              </a:rPr>
              <a:t>Year 1 fosters an environment of excitement, vibrancy, and enthusiasm in its teaching approach. Each lesson is meticulously planned and organised, aimed at nurturing children's innate curiosity, fostering a desire to delve deeper into subjects, and cultivating a genuine love for learning. Throughout Year 1, children acquire essential knowledge and a diverse set of skills across various disciplines.</a:t>
            </a:r>
          </a:p>
          <a:p>
            <a:pPr algn="just" eaLnBrk="0" fontAlgn="base" hangingPunct="0">
              <a:spcBef>
                <a:spcPct val="0"/>
              </a:spcBef>
              <a:spcAft>
                <a:spcPct val="0"/>
              </a:spcAft>
            </a:pPr>
            <a:endParaRPr kumimoji="0" lang="en-GB" sz="1200" b="0" i="0" u="none" strike="noStrike" cap="none" normalizeH="0" baseline="0" dirty="0">
              <a:ln>
                <a:noFill/>
              </a:ln>
              <a:effectLst/>
              <a:latin typeface="Trebuchet MS"/>
              <a:ea typeface="Times New Roman" pitchFamily="18" charset="0"/>
              <a:cs typeface="Calibri"/>
            </a:endParaRPr>
          </a:p>
          <a:p>
            <a:pPr algn="just" eaLnBrk="0" fontAlgn="base" hangingPunct="0">
              <a:spcBef>
                <a:spcPct val="0"/>
              </a:spcBef>
              <a:spcAft>
                <a:spcPct val="0"/>
              </a:spcAft>
            </a:pPr>
            <a:r>
              <a:rPr kumimoji="0" lang="en-GB" sz="1200" b="0" i="0" u="none" strike="noStrike" cap="none" normalizeH="0" baseline="0" dirty="0">
                <a:ln>
                  <a:noFill/>
                </a:ln>
                <a:effectLst/>
                <a:latin typeface="Trebuchet MS"/>
                <a:ea typeface="Times New Roman" pitchFamily="18" charset="0"/>
                <a:cs typeface="Calibri"/>
              </a:rPr>
              <a:t>Our curriculum is thoughtfully designed around a range of captivating themes, engaging reading materials, and diverse genres. In the initial term, Year 1 integrates child-initiated learning, facilitating a smooth transition from Early Years and laying the foundation for future whole-class instruction. Children are actively encouraged to partake in a rich array of activities, spanning creative and nonfiction writing, dramatic enactments, intricate problem-solving, and scientific exploration.</a:t>
            </a:r>
          </a:p>
          <a:p>
            <a:pPr algn="just" eaLnBrk="0" fontAlgn="base" hangingPunct="0">
              <a:spcBef>
                <a:spcPct val="0"/>
              </a:spcBef>
              <a:spcAft>
                <a:spcPct val="0"/>
              </a:spcAft>
            </a:pPr>
            <a:endParaRPr kumimoji="0" lang="en-GB" sz="1200" b="0" i="0" u="none" strike="noStrike" cap="none" normalizeH="0" baseline="0" dirty="0">
              <a:ln>
                <a:noFill/>
              </a:ln>
              <a:effectLst/>
              <a:latin typeface="Trebuchet MS"/>
              <a:ea typeface="Times New Roman" pitchFamily="18" charset="0"/>
              <a:cs typeface="Calibri"/>
            </a:endParaRPr>
          </a:p>
          <a:p>
            <a:pPr algn="just" eaLnBrk="0" fontAlgn="base" hangingPunct="0">
              <a:spcBef>
                <a:spcPct val="0"/>
              </a:spcBef>
              <a:spcAft>
                <a:spcPct val="0"/>
              </a:spcAft>
            </a:pPr>
            <a:r>
              <a:rPr kumimoji="0" lang="en-GB" sz="1200" b="0" i="0" u="none" strike="noStrike" cap="none" normalizeH="0" baseline="0" dirty="0">
                <a:ln>
                  <a:noFill/>
                </a:ln>
                <a:effectLst/>
                <a:latin typeface="Trebuchet MS"/>
                <a:ea typeface="Times New Roman" pitchFamily="18" charset="0"/>
                <a:cs typeface="Calibri"/>
              </a:rPr>
              <a:t>Our foremost aim is to ensure that each child realises their full potential and emerges from the year with both preparedness and confidence. The English curriculum is further enriched through interactions with school visitors and celebrations like National and International Book Day, which infuse speech and performances with the insights of guest authors. A spectrum of workshops throughout the year, including those on creative writing and related themes, culminates in a visit from a celebrated poet, making Year 1 an exhilarating educational journey.</a:t>
            </a:r>
          </a:p>
          <a:p>
            <a:pPr algn="just" eaLnBrk="0" fontAlgn="base" hangingPunct="0">
              <a:spcBef>
                <a:spcPct val="0"/>
              </a:spcBef>
              <a:spcAft>
                <a:spcPct val="0"/>
              </a:spcAft>
            </a:pPr>
            <a:endParaRPr kumimoji="0" lang="en-GB" sz="1200" b="0" i="0" u="none" strike="noStrike" cap="none" normalizeH="0" baseline="0" dirty="0">
              <a:ln>
                <a:noFill/>
              </a:ln>
              <a:effectLst/>
              <a:latin typeface="Trebuchet MS"/>
              <a:ea typeface="Times New Roman" pitchFamily="18" charset="0"/>
              <a:cs typeface="Calibri"/>
            </a:endParaRPr>
          </a:p>
          <a:p>
            <a:pPr algn="just" eaLnBrk="0" fontAlgn="base" hangingPunct="0">
              <a:spcBef>
                <a:spcPct val="0"/>
              </a:spcBef>
              <a:spcAft>
                <a:spcPct val="0"/>
              </a:spcAft>
            </a:pPr>
            <a:r>
              <a:rPr kumimoji="0" lang="en-GB" sz="1200" b="0" i="0" u="none" strike="noStrike" cap="none" normalizeH="0" baseline="0" dirty="0">
                <a:ln>
                  <a:noFill/>
                </a:ln>
                <a:effectLst/>
                <a:latin typeface="Trebuchet MS"/>
                <a:ea typeface="Times New Roman" pitchFamily="18" charset="0"/>
                <a:cs typeface="Calibri"/>
              </a:rPr>
              <a:t>Mathematics takes on an exciting dimension with </a:t>
            </a:r>
            <a:r>
              <a:rPr lang="en-GB" sz="1200" dirty="0">
                <a:latin typeface="Trebuchet MS"/>
                <a:ea typeface="Times New Roman" pitchFamily="18" charset="0"/>
                <a:cs typeface="Calibri"/>
              </a:rPr>
              <a:t>our Mastery Approach, allowing children to develop their fluency, reasoning and problem-solving through a variety of </a:t>
            </a:r>
            <a:r>
              <a:rPr kumimoji="0" lang="en-GB" sz="1200" b="0" i="0" u="none" strike="noStrike" cap="none" normalizeH="0" baseline="0" dirty="0">
                <a:ln>
                  <a:noFill/>
                </a:ln>
                <a:effectLst/>
                <a:latin typeface="Trebuchet MS"/>
                <a:ea typeface="Times New Roman" pitchFamily="18" charset="0"/>
                <a:cs typeface="Calibri"/>
              </a:rPr>
              <a:t>specialised software</a:t>
            </a:r>
            <a:r>
              <a:rPr lang="en-GB" sz="1200" dirty="0">
                <a:latin typeface="Trebuchet MS"/>
                <a:ea typeface="Times New Roman" pitchFamily="18" charset="0"/>
                <a:cs typeface="Calibri"/>
              </a:rPr>
              <a:t> </a:t>
            </a:r>
            <a:r>
              <a:rPr kumimoji="0" lang="en-GB" sz="1200" b="0" i="0" u="none" strike="noStrike" cap="none" normalizeH="0" baseline="0" dirty="0">
                <a:ln>
                  <a:noFill/>
                </a:ln>
                <a:effectLst/>
                <a:latin typeface="Trebuchet MS"/>
                <a:ea typeface="Times New Roman" pitchFamily="18" charset="0"/>
                <a:cs typeface="Calibri"/>
              </a:rPr>
              <a:t>and hands-on investigations. </a:t>
            </a:r>
            <a:r>
              <a:rPr lang="en-GB" sz="1200" dirty="0">
                <a:latin typeface="Trebuchet MS"/>
                <a:ea typeface="Times New Roman" pitchFamily="18" charset="0"/>
                <a:cs typeface="Calibri"/>
              </a:rPr>
              <a:t>Weekly homework,</a:t>
            </a:r>
            <a:r>
              <a:rPr kumimoji="0" lang="en-GB" sz="1200" b="0" i="0" u="none" strike="noStrike" cap="none" normalizeH="0" baseline="0" dirty="0">
                <a:ln>
                  <a:noFill/>
                </a:ln>
                <a:effectLst/>
                <a:latin typeface="Trebuchet MS"/>
                <a:ea typeface="Times New Roman" pitchFamily="18" charset="0"/>
                <a:cs typeface="Calibri"/>
              </a:rPr>
              <a:t> </a:t>
            </a:r>
            <a:r>
              <a:rPr lang="en-GB" sz="1200" dirty="0">
                <a:latin typeface="Trebuchet MS"/>
                <a:ea typeface="Times New Roman" pitchFamily="18" charset="0"/>
                <a:cs typeface="Calibri"/>
              </a:rPr>
              <a:t>alongside timetable Rockstars, support</a:t>
            </a:r>
            <a:r>
              <a:rPr kumimoji="0" lang="en-GB" sz="1200" b="0" i="0" u="none" strike="noStrike" cap="none" normalizeH="0" baseline="0" dirty="0">
                <a:ln>
                  <a:noFill/>
                </a:ln>
                <a:effectLst/>
                <a:latin typeface="Trebuchet MS"/>
                <a:ea typeface="Times New Roman" pitchFamily="18" charset="0"/>
                <a:cs typeface="Calibri"/>
              </a:rPr>
              <a:t> amplify children's use of information and communication technology (Computing), fortifying their mathematical skills.</a:t>
            </a:r>
            <a:endParaRPr lang="en-GB">
              <a:cs typeface="Calibri"/>
            </a:endParaRPr>
          </a:p>
          <a:p>
            <a:pPr algn="just" eaLnBrk="0" fontAlgn="base" hangingPunct="0">
              <a:spcBef>
                <a:spcPct val="0"/>
              </a:spcBef>
              <a:spcAft>
                <a:spcPct val="0"/>
              </a:spcAft>
            </a:pPr>
            <a:endParaRPr kumimoji="0" lang="en-GB" sz="1200" b="0" i="0" u="none" strike="noStrike" cap="none" normalizeH="0" baseline="0" dirty="0">
              <a:ln>
                <a:noFill/>
              </a:ln>
              <a:effectLst/>
              <a:latin typeface="Trebuchet MS"/>
              <a:ea typeface="Times New Roman" pitchFamily="18" charset="0"/>
              <a:cs typeface="Calibri"/>
            </a:endParaRPr>
          </a:p>
          <a:p>
            <a:pPr algn="just" eaLnBrk="0" fontAlgn="base" hangingPunct="0">
              <a:spcBef>
                <a:spcPct val="0"/>
              </a:spcBef>
              <a:spcAft>
                <a:spcPct val="0"/>
              </a:spcAft>
            </a:pPr>
            <a:r>
              <a:rPr kumimoji="0" lang="en-GB" sz="1200" b="0" i="0" u="none" strike="noStrike" cap="none" normalizeH="0" baseline="0" dirty="0">
                <a:ln>
                  <a:noFill/>
                </a:ln>
                <a:effectLst/>
                <a:latin typeface="Trebuchet MS"/>
                <a:ea typeface="Times New Roman" pitchFamily="18" charset="0"/>
                <a:cs typeface="Calibri"/>
              </a:rPr>
              <a:t>Year 1 harnesses a range of ICT and media resources, seamlessly interwoven into the curriculum. From digital cameras to computers and iPads, students regularly engage with these tools, fostering digital literacy. Interactive whiteboards are in every classroom, and </a:t>
            </a:r>
            <a:r>
              <a:rPr lang="en-GB" sz="1200" dirty="0">
                <a:latin typeface="Trebuchet MS"/>
                <a:ea typeface="Times New Roman" pitchFamily="18" charset="0"/>
                <a:cs typeface="Calibri"/>
              </a:rPr>
              <a:t>weekly scheduled</a:t>
            </a:r>
            <a:r>
              <a:rPr kumimoji="0" lang="en-GB" sz="1200" b="0" i="0" u="none" strike="noStrike" cap="none" normalizeH="0" baseline="0" dirty="0">
                <a:ln>
                  <a:noFill/>
                </a:ln>
                <a:effectLst/>
                <a:latin typeface="Trebuchet MS"/>
                <a:ea typeface="Times New Roman" pitchFamily="18" charset="0"/>
                <a:cs typeface="Calibri"/>
              </a:rPr>
              <a:t> </a:t>
            </a:r>
            <a:r>
              <a:rPr lang="en-GB" sz="1200" dirty="0">
                <a:latin typeface="Trebuchet MS"/>
                <a:ea typeface="Times New Roman" pitchFamily="18" charset="0"/>
                <a:cs typeface="Calibri"/>
              </a:rPr>
              <a:t>ICT slots</a:t>
            </a:r>
            <a:r>
              <a:rPr kumimoji="0" lang="en-GB" sz="1200" b="0" i="0" u="none" strike="noStrike" cap="none" normalizeH="0" baseline="0" dirty="0">
                <a:ln>
                  <a:noFill/>
                </a:ln>
                <a:effectLst/>
                <a:latin typeface="Trebuchet MS"/>
                <a:ea typeface="Times New Roman" pitchFamily="18" charset="0"/>
                <a:cs typeface="Calibri"/>
              </a:rPr>
              <a:t> </a:t>
            </a:r>
            <a:r>
              <a:rPr lang="en-GB" sz="1200" dirty="0">
                <a:latin typeface="Trebuchet MS"/>
                <a:ea typeface="Times New Roman" pitchFamily="18" charset="0"/>
                <a:cs typeface="Calibri"/>
              </a:rPr>
              <a:t>allow</a:t>
            </a:r>
            <a:r>
              <a:rPr kumimoji="0" lang="en-GB" sz="1200" b="0" i="0" u="none" strike="noStrike" cap="none" normalizeH="0" baseline="0" dirty="0">
                <a:ln>
                  <a:noFill/>
                </a:ln>
                <a:effectLst/>
                <a:latin typeface="Trebuchet MS"/>
                <a:ea typeface="Times New Roman" pitchFamily="18" charset="0"/>
                <a:cs typeface="Calibri"/>
              </a:rPr>
              <a:t> students valuable exposure.</a:t>
            </a:r>
            <a:endParaRPr lang="en-GB" sz="1200" b="0" i="0" u="none" strike="noStrike" cap="none" normalizeH="0" baseline="0" dirty="0">
              <a:ln>
                <a:noFill/>
              </a:ln>
              <a:effectLst/>
              <a:latin typeface="Trebuchet MS"/>
              <a:ea typeface="Times New Roman" pitchFamily="18" charset="0"/>
              <a:cs typeface="Calibri"/>
            </a:endParaRPr>
          </a:p>
          <a:p>
            <a:pPr algn="just" eaLnBrk="0" fontAlgn="base" hangingPunct="0">
              <a:spcBef>
                <a:spcPct val="0"/>
              </a:spcBef>
              <a:spcAft>
                <a:spcPct val="0"/>
              </a:spcAft>
            </a:pPr>
            <a:endParaRPr kumimoji="0" lang="en-GB" sz="1200" b="0" i="0" u="none" strike="noStrike" cap="none" normalizeH="0" baseline="0" dirty="0">
              <a:ln>
                <a:noFill/>
              </a:ln>
              <a:effectLst/>
              <a:latin typeface="Trebuchet MS"/>
              <a:ea typeface="Times New Roman" pitchFamily="18" charset="0"/>
              <a:cs typeface="Calibri"/>
            </a:endParaRPr>
          </a:p>
          <a:p>
            <a:pPr algn="just" eaLnBrk="0" fontAlgn="base" hangingPunct="0">
              <a:spcBef>
                <a:spcPct val="0"/>
              </a:spcBef>
              <a:spcAft>
                <a:spcPct val="0"/>
              </a:spcAft>
            </a:pPr>
            <a:r>
              <a:rPr kumimoji="0" lang="en-GB" sz="1200" b="0" i="0" u="none" strike="noStrike" cap="none" normalizeH="0" baseline="0" dirty="0">
                <a:ln>
                  <a:noFill/>
                </a:ln>
                <a:effectLst/>
                <a:latin typeface="Trebuchet MS"/>
                <a:ea typeface="Times New Roman" pitchFamily="18" charset="0"/>
                <a:cs typeface="Calibri"/>
              </a:rPr>
              <a:t>Geography takes on a scientific inquiry lens as we delve into the local area, using our Eco Garden to cultivate fruits, vegetables, and sunflowers. This hands-on experience enables us to observe and investigate plant growth, yielding gratifying results.</a:t>
            </a:r>
          </a:p>
          <a:p>
            <a:pPr algn="just" eaLnBrk="0" fontAlgn="base" hangingPunct="0">
              <a:spcBef>
                <a:spcPct val="0"/>
              </a:spcBef>
              <a:spcAft>
                <a:spcPct val="0"/>
              </a:spcAft>
            </a:pPr>
            <a:endParaRPr kumimoji="0" lang="en-GB" sz="1200" b="0" i="0" u="none" strike="noStrike" cap="none" normalizeH="0" baseline="0" dirty="0">
              <a:ln>
                <a:noFill/>
              </a:ln>
              <a:effectLst/>
              <a:latin typeface="Trebuchet MS"/>
              <a:ea typeface="Times New Roman" pitchFamily="18" charset="0"/>
              <a:cs typeface="Calibri"/>
            </a:endParaRPr>
          </a:p>
          <a:p>
            <a:pPr algn="just" eaLnBrk="0" fontAlgn="base" hangingPunct="0">
              <a:spcBef>
                <a:spcPct val="0"/>
              </a:spcBef>
              <a:spcAft>
                <a:spcPct val="0"/>
              </a:spcAft>
            </a:pPr>
            <a:r>
              <a:rPr kumimoji="0" lang="en-GB" sz="1200" b="0" i="0" u="none" strike="noStrike" cap="none" normalizeH="0" baseline="0" dirty="0">
                <a:ln>
                  <a:noFill/>
                </a:ln>
                <a:effectLst/>
                <a:latin typeface="Trebuchet MS"/>
                <a:ea typeface="Times New Roman" pitchFamily="18" charset="0"/>
                <a:cs typeface="Calibri"/>
              </a:rPr>
              <a:t>This year is filled with hands-on exploration and practical learning. Students design and build sculptures, create fruit salads, and delve into world dance themes. Our curriculum is augmented by guest sports coaches, enhancing physical education and the overall learning experience.</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a:solidFill>
                  <a:srgbClr val="FF0000"/>
                </a:solidFill>
                <a:latin typeface="Trebuchet MS" pitchFamily="34" charset="0"/>
                <a:cs typeface="Arial" pitchFamily="34" charset="0"/>
              </a:rPr>
              <a:t>CURRICULUM</a:t>
            </a:r>
            <a:endParaRPr kumimoji="0" lang="en-GB" sz="2800" b="1" i="0" u="none" strike="noStrike" cap="none" normalizeH="0" baseline="0">
              <a:ln>
                <a:noFill/>
              </a:ln>
              <a:solidFill>
                <a:srgbClr val="FF0000"/>
              </a:solidFill>
              <a:effectLst/>
              <a:latin typeface="Trebuchet MS" pitchFamily="34" charset="0"/>
              <a:cs typeface="Arial" pitchFamily="34" charset="0"/>
            </a:endParaRPr>
          </a:p>
        </p:txBody>
      </p:sp>
      <p:cxnSp>
        <p:nvCxnSpPr>
          <p:cNvPr id="5"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19457" name="Rectangle 1"/>
          <p:cNvSpPr>
            <a:spLocks noChangeArrowheads="1"/>
          </p:cNvSpPr>
          <p:nvPr/>
        </p:nvSpPr>
        <p:spPr bwMode="auto">
          <a:xfrm>
            <a:off x="286479" y="1170988"/>
            <a:ext cx="6381328"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pPr>
            <a:r>
              <a:rPr kumimoji="0" lang="en-GB" sz="1200" b="0" i="0" u="none" strike="noStrike" cap="none" normalizeH="0" baseline="0" dirty="0">
                <a:ln>
                  <a:noFill/>
                </a:ln>
                <a:effectLst/>
                <a:latin typeface="Trebuchet MS"/>
                <a:ea typeface="Times New Roman" pitchFamily="18" charset="0"/>
                <a:cs typeface="Arial"/>
              </a:rPr>
              <a:t>Throughout the year, your child will learn more than just English and Math. They'll explore different subjects too. This </a:t>
            </a:r>
            <a:r>
              <a:rPr lang="en-GB" sz="1200" dirty="0">
                <a:latin typeface="Trebuchet MS"/>
                <a:ea typeface="Times New Roman" pitchFamily="18" charset="0"/>
                <a:cs typeface="Arial"/>
              </a:rPr>
              <a:t>information</a:t>
            </a:r>
            <a:r>
              <a:rPr kumimoji="0" lang="en-GB" sz="1200" b="0" i="0" u="none" strike="noStrike" cap="none" normalizeH="0" baseline="0" dirty="0">
                <a:ln>
                  <a:noFill/>
                </a:ln>
                <a:effectLst/>
                <a:latin typeface="Trebuchet MS"/>
                <a:ea typeface="Times New Roman" pitchFamily="18" charset="0"/>
                <a:cs typeface="Arial"/>
              </a:rPr>
              <a:t> can help you support them by finding extra reading materials or planning trips to museums, for example.</a:t>
            </a:r>
            <a:endParaRPr kumimoji="0" lang="en-GB" sz="2000" b="0" i="0" u="none" strike="noStrike" cap="none" normalizeH="0" baseline="0" dirty="0">
              <a:ln>
                <a:noFill/>
              </a:ln>
              <a:effectLst/>
              <a:latin typeface="Arial" pitchFamily="34" charset="0"/>
              <a:cs typeface="Arial" pitchFamily="34" charset="0"/>
            </a:endParaRPr>
          </a:p>
        </p:txBody>
      </p:sp>
      <p:sp>
        <p:nvSpPr>
          <p:cNvPr id="19458" name="Rectangle 2"/>
          <p:cNvSpPr>
            <a:spLocks noChangeArrowheads="1"/>
          </p:cNvSpPr>
          <p:nvPr/>
        </p:nvSpPr>
        <p:spPr bwMode="auto">
          <a:xfrm>
            <a:off x="152734" y="8219702"/>
            <a:ext cx="6453336"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pPr>
            <a:r>
              <a:rPr lang="en-GB" sz="1200" dirty="0">
                <a:latin typeface="Trebuchet MS"/>
                <a:cs typeface="Arial"/>
              </a:rPr>
              <a:t>Each year group will take part in Educational visits designed to enhance the children's learning of the curriculum. Visits may change from year to year but in previous years, Year 1 visited Burnham library, Windsor castle and </a:t>
            </a:r>
            <a:r>
              <a:rPr lang="en-GB" sz="1200" dirty="0" err="1">
                <a:latin typeface="Trebuchet MS"/>
                <a:cs typeface="Arial"/>
              </a:rPr>
              <a:t>Shortneills</a:t>
            </a:r>
            <a:r>
              <a:rPr lang="en-GB" sz="1200" dirty="0">
                <a:latin typeface="Trebuchet MS"/>
                <a:cs typeface="Arial"/>
              </a:rPr>
              <a:t> for a Christmas story trip.</a:t>
            </a:r>
            <a:endParaRPr lang="en-GB" sz="1200" dirty="0">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sz="1800" b="0" i="0" u="none" strike="noStrike" cap="none" normalizeH="0" baseline="0">
              <a:ln>
                <a:noFill/>
              </a:ln>
              <a:solidFill>
                <a:schemeClr val="tx1"/>
              </a:solidFill>
              <a:effectLst/>
              <a:latin typeface="Arial" pitchFamily="34" charset="0"/>
              <a:cs typeface="Arial" pitchFamily="34" charset="0"/>
            </a:endParaRPr>
          </a:p>
        </p:txBody>
      </p:sp>
      <p:pic>
        <p:nvPicPr>
          <p:cNvPr id="8" name="Picture 7">
            <a:extLst>
              <a:ext uri="{FF2B5EF4-FFF2-40B4-BE49-F238E27FC236}">
                <a16:creationId xmlns:a16="http://schemas.microsoft.com/office/drawing/2014/main" id="{785D6D0E-598C-49AC-9FE0-0784E8379D0F}"/>
              </a:ext>
            </a:extLst>
          </p:cNvPr>
          <p:cNvPicPr>
            <a:picLocks noChangeAspect="1"/>
          </p:cNvPicPr>
          <p:nvPr/>
        </p:nvPicPr>
        <p:blipFill rotWithShape="1">
          <a:blip r:embed="rId2"/>
          <a:srcRect l="36581" t="18092" r="27692" b="7759"/>
          <a:stretch/>
        </p:blipFill>
        <p:spPr>
          <a:xfrm>
            <a:off x="644092" y="1909652"/>
            <a:ext cx="5404922" cy="631005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a:solidFill>
                  <a:srgbClr val="FF0000"/>
                </a:solidFill>
                <a:latin typeface="Trebuchet MS" pitchFamily="34" charset="0"/>
                <a:cs typeface="Arial" pitchFamily="34" charset="0"/>
              </a:rPr>
              <a:t>Child Initiated Learning</a:t>
            </a:r>
            <a:endParaRPr kumimoji="0" lang="en-GB" sz="2800" b="1" i="0" u="none" strike="noStrike" cap="none" normalizeH="0" baseline="0" dirty="0">
              <a:ln>
                <a:noFill/>
              </a:ln>
              <a:solidFill>
                <a:srgbClr val="FF0000"/>
              </a:solidFill>
              <a:effectLst/>
              <a:latin typeface="Trebuchet MS" pitchFamily="34" charset="0"/>
              <a:cs typeface="Arial" pitchFamily="34" charset="0"/>
            </a:endParaRPr>
          </a:p>
        </p:txBody>
      </p:sp>
      <p:cxnSp>
        <p:nvCxnSpPr>
          <p:cNvPr id="5"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8" name="Rectangle 1"/>
          <p:cNvSpPr>
            <a:spLocks noChangeArrowheads="1"/>
          </p:cNvSpPr>
          <p:nvPr/>
        </p:nvSpPr>
        <p:spPr bwMode="auto">
          <a:xfrm>
            <a:off x="176821" y="1870830"/>
            <a:ext cx="6381328"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pPr>
            <a:r>
              <a:rPr lang="en-GB" sz="1400" dirty="0">
                <a:latin typeface="Trebuchet MS"/>
                <a:cs typeface="Arial"/>
              </a:rPr>
              <a:t>In Year One this year, the children will have some child-initiated learning time in the afternoons. This is to support the children with transition from Early Years.</a:t>
            </a:r>
          </a:p>
          <a:p>
            <a:pPr algn="just" fontAlgn="base">
              <a:spcBef>
                <a:spcPct val="0"/>
              </a:spcBef>
              <a:spcAft>
                <a:spcPct val="0"/>
              </a:spcAft>
            </a:pPr>
            <a:endParaRPr kumimoji="0" lang="en-GB" sz="1400" b="0" i="0" u="none" strike="noStrike" cap="none" normalizeH="0" baseline="0" dirty="0">
              <a:ln>
                <a:noFill/>
              </a:ln>
              <a:effectLst/>
              <a:latin typeface="Trebuchet MS"/>
              <a:cs typeface="Arial"/>
            </a:endParaRPr>
          </a:p>
          <a:p>
            <a:pPr algn="just" fontAlgn="base">
              <a:spcBef>
                <a:spcPct val="0"/>
              </a:spcBef>
              <a:spcAft>
                <a:spcPct val="0"/>
              </a:spcAft>
            </a:pPr>
            <a:r>
              <a:rPr lang="en-GB" sz="1400" dirty="0">
                <a:latin typeface="Trebuchet MS"/>
                <a:cs typeface="Arial"/>
              </a:rPr>
              <a:t>There will be several hours a week where children will be given the opportunity to explore the room, activities and ideas independently. All of the tasks set around the room will be surrounding our current topic. They will discover and explore different aspects through a variety of child-led activities. </a:t>
            </a:r>
          </a:p>
          <a:p>
            <a:pPr algn="just" fontAlgn="base">
              <a:spcBef>
                <a:spcPct val="0"/>
              </a:spcBef>
              <a:spcAft>
                <a:spcPct val="0"/>
              </a:spcAft>
            </a:pPr>
            <a:endParaRPr lang="en-GB" sz="1400" dirty="0">
              <a:latin typeface="Trebuchet MS"/>
              <a:cs typeface="Arial"/>
            </a:endParaRPr>
          </a:p>
          <a:p>
            <a:pPr algn="just" fontAlgn="base">
              <a:spcBef>
                <a:spcPct val="0"/>
              </a:spcBef>
              <a:spcAft>
                <a:spcPct val="0"/>
              </a:spcAft>
            </a:pPr>
            <a:endParaRPr lang="en-GB" sz="1400" dirty="0">
              <a:latin typeface="Trebuchet MS"/>
              <a:cs typeface="Arial"/>
            </a:endParaRPr>
          </a:p>
          <a:p>
            <a:pPr algn="just" fontAlgn="base">
              <a:spcBef>
                <a:spcPct val="0"/>
              </a:spcBef>
              <a:spcAft>
                <a:spcPct val="0"/>
              </a:spcAft>
            </a:pPr>
            <a:endParaRPr kumimoji="0" lang="en-GB" sz="1400" b="0" i="0" u="none" strike="noStrike" cap="none" normalizeH="0" baseline="0" dirty="0">
              <a:ln>
                <a:noFill/>
              </a:ln>
              <a:effectLst/>
              <a:latin typeface="Trebuchet MS"/>
              <a:cs typeface="Arial"/>
            </a:endParaRPr>
          </a:p>
          <a:p>
            <a:pPr algn="just" fontAlgn="base">
              <a:spcBef>
                <a:spcPct val="0"/>
              </a:spcBef>
              <a:spcAft>
                <a:spcPct val="0"/>
              </a:spcAft>
            </a:pPr>
            <a:endParaRPr kumimoji="0" lang="en-GB" sz="2400" b="0" i="0" u="none" strike="noStrike" cap="none" normalizeH="0" baseline="0" dirty="0">
              <a:ln>
                <a:noFill/>
              </a:ln>
              <a:effectLst/>
              <a:latin typeface="Arial" pitchFamily="34" charset="0"/>
              <a:cs typeface="Arial" pitchFamily="34" charset="0"/>
            </a:endParaRPr>
          </a:p>
        </p:txBody>
      </p:sp>
    </p:spTree>
    <p:extLst>
      <p:ext uri="{BB962C8B-B14F-4D97-AF65-F5344CB8AC3E}">
        <p14:creationId xmlns:p14="http://schemas.microsoft.com/office/powerpoint/2010/main" val="39152105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400" b="1">
                <a:solidFill>
                  <a:srgbClr val="FF0000"/>
                </a:solidFill>
                <a:latin typeface="Trebuchet MS" pitchFamily="34" charset="0"/>
                <a:cs typeface="Arial" pitchFamily="34" charset="0"/>
              </a:rPr>
              <a:t>ATTENDANCE AND PUNCTUALITY</a:t>
            </a:r>
            <a:endParaRPr kumimoji="0" lang="en-GB" sz="2400" b="1" i="0" u="none" strike="noStrike" cap="none" normalizeH="0" baseline="0">
              <a:ln>
                <a:noFill/>
              </a:ln>
              <a:solidFill>
                <a:srgbClr val="FF0000"/>
              </a:solidFill>
              <a:effectLst/>
              <a:latin typeface="Trebuchet MS" pitchFamily="34" charset="0"/>
              <a:cs typeface="Arial" pitchFamily="34" charset="0"/>
            </a:endParaRPr>
          </a:p>
        </p:txBody>
      </p:sp>
      <p:cxnSp>
        <p:nvCxnSpPr>
          <p:cNvPr id="5" name="AutoShape 3"/>
          <p:cNvCxnSpPr>
            <a:cxnSpLocks noChangeShapeType="1"/>
          </p:cNvCxnSpPr>
          <p:nvPr/>
        </p:nvCxnSpPr>
        <p:spPr bwMode="auto">
          <a:xfrm flipH="1">
            <a:off x="1844824" y="1043608"/>
            <a:ext cx="4838700" cy="0"/>
          </a:xfrm>
          <a:prstGeom prst="straightConnector1">
            <a:avLst/>
          </a:prstGeom>
          <a:noFill/>
          <a:ln w="76200">
            <a:solidFill>
              <a:srgbClr val="FF0000"/>
            </a:solidFill>
            <a:round/>
            <a:headEnd/>
            <a:tailEnd/>
          </a:ln>
        </p:spPr>
      </p:cxnSp>
      <p:sp>
        <p:nvSpPr>
          <p:cNvPr id="20481" name="Rectangle 1"/>
          <p:cNvSpPr>
            <a:spLocks noChangeArrowheads="1"/>
          </p:cNvSpPr>
          <p:nvPr/>
        </p:nvSpPr>
        <p:spPr bwMode="auto">
          <a:xfrm>
            <a:off x="260648" y="1338019"/>
            <a:ext cx="6309320"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effectLst/>
                <a:latin typeface="Trebuchet MS"/>
                <a:ea typeface="Times New Roman" pitchFamily="18" charset="0"/>
                <a:cs typeface="Arial"/>
              </a:rPr>
              <a:t>As parents you all have a legal responsibility to make sure that your child attends school every day. If your child is going to be absent from school please contact the school office on the </a:t>
            </a:r>
            <a:r>
              <a:rPr kumimoji="0" lang="en-GB" sz="1200" b="1" i="0" u="sng" strike="noStrike" cap="none" normalizeH="0" baseline="0" dirty="0">
                <a:ln>
                  <a:noFill/>
                </a:ln>
                <a:effectLst/>
                <a:latin typeface="Trebuchet MS"/>
                <a:ea typeface="Times New Roman" pitchFamily="18" charset="0"/>
                <a:cs typeface="Arial"/>
              </a:rPr>
              <a:t>first day</a:t>
            </a:r>
            <a:r>
              <a:rPr kumimoji="0" lang="en-GB" sz="1200" b="0" i="0" u="none" strike="noStrike" cap="none" normalizeH="0" baseline="0" dirty="0">
                <a:ln>
                  <a:noFill/>
                </a:ln>
                <a:effectLst/>
                <a:latin typeface="Trebuchet MS"/>
                <a:ea typeface="Times New Roman" pitchFamily="18" charset="0"/>
                <a:cs typeface="Arial"/>
              </a:rPr>
              <a:t> of their absence. This is important, as we will be contacting parents if a child is not at school and no reason has been given.</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chemeClr val="tx1"/>
              </a:solidFill>
              <a:effectLst/>
              <a:latin typeface="Trebuchet MS" pitchFamily="34" charset="0"/>
              <a:cs typeface="Arial" pitchFamily="34" charset="0"/>
            </a:endParaRPr>
          </a:p>
          <a:p>
            <a:pPr algn="just" eaLnBrk="0" fontAlgn="base" hangingPunct="0">
              <a:spcBef>
                <a:spcPct val="0"/>
              </a:spcBef>
              <a:spcAft>
                <a:spcPct val="0"/>
              </a:spcAft>
            </a:pPr>
            <a:r>
              <a:rPr kumimoji="0" lang="en-GB" sz="1200" b="0" i="0" u="none" strike="noStrike" cap="none" normalizeH="0" baseline="0" dirty="0">
                <a:ln>
                  <a:noFill/>
                </a:ln>
                <a:effectLst/>
                <a:latin typeface="Trebuchet MS"/>
                <a:ea typeface="Times New Roman" pitchFamily="18" charset="0"/>
                <a:cs typeface="Arial"/>
              </a:rPr>
              <a:t>Regular attendance and punctuality is fundamental to enabling your child to achieve the highest levels of attainment. We ensure </a:t>
            </a:r>
            <a:r>
              <a:rPr kumimoji="0" lang="en-GB" sz="1200" b="1" i="0" u="sng" strike="noStrike" cap="none" normalizeH="0" baseline="0" dirty="0">
                <a:ln>
                  <a:noFill/>
                </a:ln>
                <a:effectLst/>
                <a:latin typeface="Trebuchet MS"/>
                <a:ea typeface="Times New Roman" pitchFamily="18" charset="0"/>
                <a:cs typeface="Arial"/>
              </a:rPr>
              <a:t>all</a:t>
            </a:r>
            <a:r>
              <a:rPr kumimoji="0" lang="en-GB" sz="1200" b="1" i="0" strike="noStrike" cap="none" normalizeH="0" baseline="0" dirty="0">
                <a:ln>
                  <a:noFill/>
                </a:ln>
                <a:effectLst/>
                <a:latin typeface="Trebuchet MS"/>
                <a:ea typeface="Times New Roman" pitchFamily="18" charset="0"/>
                <a:cs typeface="Arial"/>
              </a:rPr>
              <a:t> </a:t>
            </a:r>
            <a:r>
              <a:rPr kumimoji="0" lang="en-GB" sz="1200" b="0" i="0" u="none" strike="noStrike" cap="none" normalizeH="0" baseline="0" dirty="0">
                <a:ln>
                  <a:noFill/>
                </a:ln>
                <a:effectLst/>
                <a:latin typeface="Trebuchet MS"/>
                <a:ea typeface="Times New Roman" pitchFamily="18" charset="0"/>
                <a:cs typeface="Arial"/>
              </a:rPr>
              <a:t>children are aware of the importance of attendance and punctuality.</a:t>
            </a:r>
            <a:r>
              <a:rPr lang="en-GB" sz="1200" dirty="0">
                <a:latin typeface="Trebuchet MS"/>
                <a:ea typeface="Times New Roman" pitchFamily="18" charset="0"/>
                <a:cs typeface="Arial"/>
              </a:rPr>
              <a:t> </a:t>
            </a:r>
          </a:p>
          <a:p>
            <a:pPr algn="just" eaLnBrk="0" fontAlgn="base" hangingPunct="0">
              <a:spcBef>
                <a:spcPct val="0"/>
              </a:spcBef>
              <a:spcAft>
                <a:spcPct val="0"/>
              </a:spcAft>
            </a:pPr>
            <a:endParaRPr lang="en-GB" sz="1200">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effectLst/>
                <a:latin typeface="Trebuchet MS"/>
                <a:ea typeface="Times New Roman" pitchFamily="18" charset="0"/>
                <a:cs typeface="Arial"/>
              </a:rPr>
              <a:t>The attendance target sent by the Governing Body for </a:t>
            </a:r>
            <a:r>
              <a:rPr lang="en-GB" sz="1200" b="1" u="sng" dirty="0">
                <a:latin typeface="Trebuchet MS"/>
                <a:ea typeface="Times New Roman" pitchFamily="18" charset="0"/>
                <a:cs typeface="Arial"/>
              </a:rPr>
              <a:t>2023-2024</a:t>
            </a:r>
            <a:r>
              <a:rPr kumimoji="0" lang="en-GB" sz="1200" b="1" i="0" u="sng" strike="noStrike" cap="none" normalizeH="0" baseline="0" dirty="0">
                <a:ln>
                  <a:noFill/>
                </a:ln>
                <a:effectLst/>
                <a:latin typeface="Trebuchet MS"/>
                <a:ea typeface="Times New Roman" pitchFamily="18" charset="0"/>
                <a:cs typeface="Arial"/>
              </a:rPr>
              <a:t> is 96%.</a:t>
            </a:r>
            <a:r>
              <a:rPr kumimoji="0" lang="en-GB" sz="1200" b="0" i="0" u="none" strike="noStrike" cap="none" normalizeH="0" baseline="0" dirty="0">
                <a:ln>
                  <a:noFill/>
                </a:ln>
                <a:effectLst/>
                <a:latin typeface="Trebuchet MS"/>
                <a:ea typeface="Times New Roman" pitchFamily="18" charset="0"/>
                <a:cs typeface="Arial"/>
              </a:rPr>
              <a:t> We expect </a:t>
            </a:r>
            <a:r>
              <a:rPr kumimoji="0" lang="en-GB" sz="1200" b="1" i="0" u="sng" strike="noStrike" cap="none" normalizeH="0" baseline="0" dirty="0">
                <a:ln>
                  <a:noFill/>
                </a:ln>
                <a:effectLst/>
                <a:latin typeface="Trebuchet MS"/>
                <a:ea typeface="Times New Roman" pitchFamily="18" charset="0"/>
                <a:cs typeface="Arial"/>
              </a:rPr>
              <a:t>ALL </a:t>
            </a:r>
            <a:r>
              <a:rPr kumimoji="0" lang="en-GB" sz="1200" b="0" i="0" u="none" strike="noStrike" cap="none" normalizeH="0" baseline="0" dirty="0">
                <a:ln>
                  <a:noFill/>
                </a:ln>
                <a:effectLst/>
                <a:latin typeface="Trebuchet MS"/>
                <a:ea typeface="Times New Roman" pitchFamily="18" charset="0"/>
                <a:cs typeface="Arial"/>
              </a:rPr>
              <a:t>children to achieve this.</a:t>
            </a:r>
            <a:endParaRPr lang="en-GB" sz="1200" b="0" i="0" u="none" strike="noStrike" cap="none" normalizeH="0" baseline="0" dirty="0">
              <a:ln>
                <a:noFill/>
              </a:ln>
              <a:effectLst/>
              <a:latin typeface="Trebuchet MS"/>
              <a:ea typeface="Times New Roman" pitchFamily="18" charset="0"/>
              <a:cs typeface="Arial"/>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1" i="0" u="none" strike="noStrike" cap="none" normalizeH="0" baseline="0" dirty="0">
                <a:ln>
                  <a:noFill/>
                </a:ln>
                <a:effectLst/>
                <a:latin typeface="Trebuchet MS"/>
                <a:ea typeface="Times New Roman" pitchFamily="18" charset="0"/>
                <a:cs typeface="Arial"/>
              </a:rPr>
              <a:t>If your child is unwell</a:t>
            </a:r>
            <a:endParaRPr lang="en-GB" sz="1200" b="1" i="0" u="none" strike="noStrike" cap="none" normalizeH="0" baseline="0" dirty="0">
              <a:ln>
                <a:noFill/>
              </a:ln>
              <a:effectLst/>
              <a:latin typeface="Trebuchet MS"/>
              <a:ea typeface="Times New Roman" pitchFamily="18" charset="0"/>
              <a:cs typeface="Arial"/>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a:ln>
                <a:noFill/>
              </a:ln>
              <a:solidFill>
                <a:schemeClr val="tx1"/>
              </a:solidFill>
              <a:effectLst/>
              <a:latin typeface="Trebuchet MS" pitchFamily="34" charset="0"/>
              <a:cs typeface="Arial" pitchFamily="34" charset="0"/>
            </a:endParaRPr>
          </a:p>
          <a:p>
            <a:pPr algn="just" eaLnBrk="0" fontAlgn="base" hangingPunct="0">
              <a:spcBef>
                <a:spcPct val="0"/>
              </a:spcBef>
              <a:spcAft>
                <a:spcPct val="0"/>
              </a:spcAft>
            </a:pPr>
            <a:r>
              <a:rPr kumimoji="0" lang="en-GB" sz="1200" b="0" i="0" u="none" strike="noStrike" cap="none" normalizeH="0" baseline="0" dirty="0">
                <a:ln>
                  <a:noFill/>
                </a:ln>
                <a:effectLst/>
                <a:latin typeface="Trebuchet MS"/>
                <a:ea typeface="Times New Roman" pitchFamily="18" charset="0"/>
                <a:cs typeface="Arial"/>
              </a:rPr>
              <a:t>If your child is </a:t>
            </a:r>
            <a:r>
              <a:rPr kumimoji="0" lang="en-GB" sz="1200" b="1" i="0" u="sng" strike="noStrike" cap="none" normalizeH="0" baseline="0" dirty="0">
                <a:ln>
                  <a:noFill/>
                </a:ln>
                <a:effectLst/>
                <a:latin typeface="Trebuchet MS"/>
                <a:ea typeface="Times New Roman" pitchFamily="18" charset="0"/>
                <a:cs typeface="Arial"/>
              </a:rPr>
              <a:t>too</a:t>
            </a:r>
            <a:r>
              <a:rPr kumimoji="0" lang="en-GB" sz="1200" b="0" i="0" u="none" strike="noStrike" cap="none" normalizeH="0" baseline="0" dirty="0">
                <a:ln>
                  <a:noFill/>
                </a:ln>
                <a:effectLst/>
                <a:latin typeface="Trebuchet MS"/>
                <a:ea typeface="Times New Roman" pitchFamily="18" charset="0"/>
                <a:cs typeface="Arial"/>
              </a:rPr>
              <a:t> unwell to come to school, or has a medical appointment, please contact the school office as soon as possible. To help you, the NHS has compiled a list of guidelines about how long children should be kept off school when they have a common illness.</a:t>
            </a:r>
            <a:r>
              <a:rPr lang="en-GB" sz="1200" dirty="0">
                <a:latin typeface="Trebuchet MS"/>
                <a:ea typeface="Times New Roman" pitchFamily="18" charset="0"/>
                <a:cs typeface="Arial"/>
              </a:rPr>
              <a:t> </a:t>
            </a:r>
            <a:endParaRPr lang="en-GB" sz="1200" b="0" i="0" u="none" strike="noStrike" cap="none" normalizeH="0" baseline="0" dirty="0">
              <a:ln>
                <a:noFill/>
              </a:ln>
              <a:effectLst/>
              <a:latin typeface="Trebuchet MS" pitchFamily="34" charset="0"/>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effectLst/>
                <a:latin typeface="Trebuchet MS"/>
                <a:ea typeface="Times New Roman" pitchFamily="18" charset="0"/>
                <a:cs typeface="Arial"/>
                <a:hlinkClick r:id="rId2">
                  <a:extLst>
                    <a:ext uri="{A12FA001-AC4F-418D-AE19-62706E023703}">
                      <ahyp:hlinkClr xmlns:ahyp="http://schemas.microsoft.com/office/drawing/2018/hyperlinkcolor" xmlns="" val="tx"/>
                    </a:ext>
                  </a:extLst>
                </a:hlinkClick>
              </a:rPr>
              <a:t>https://www.nhs.uk/Livewell/Yourchildatschool/Pages/Illness.aspx</a:t>
            </a:r>
            <a:endParaRPr kumimoji="0" lang="en-GB" sz="1200" b="0" i="0" u="none" strike="noStrike" cap="none" normalizeH="0" baseline="0" dirty="0">
              <a:ln>
                <a:noFill/>
              </a:ln>
              <a:effectLst/>
              <a:latin typeface="Trebuchet MS"/>
              <a:cs typeface="Arial"/>
            </a:endParaRPr>
          </a:p>
          <a:p>
            <a:pPr marL="0" marR="0" lvl="0" indent="0" algn="just" defTabSz="914400" rtl="0" eaLnBrk="0" fontAlgn="base" latinLnBrk="0" hangingPunct="0">
              <a:lnSpc>
                <a:spcPct val="100000"/>
              </a:lnSpc>
              <a:spcBef>
                <a:spcPct val="0"/>
              </a:spcBef>
              <a:spcAft>
                <a:spcPct val="0"/>
              </a:spcAft>
              <a:buClrTx/>
              <a:buSzTx/>
              <a:buFontTx/>
              <a:buNone/>
              <a:tabLst/>
            </a:pPr>
            <a:r>
              <a:rPr lang="en-GB" sz="1200" b="0" i="0" u="none" strike="noStrike" cap="none" normalizeH="0" baseline="0" dirty="0">
                <a:ln>
                  <a:noFill/>
                </a:ln>
                <a:effectLst/>
                <a:latin typeface="Trebuchet MS" pitchFamily="34" charset="0"/>
                <a:ea typeface="Times New Roman" pitchFamily="18" charset="0"/>
                <a:cs typeface="Arial" pitchFamily="34" charset="0"/>
              </a:rPr>
              <a:t/>
            </a:r>
            <a:br>
              <a:rPr lang="en-GB" sz="1200" b="0" i="0" u="none" strike="noStrike" cap="none" normalizeH="0" baseline="0" dirty="0">
                <a:ln>
                  <a:noFill/>
                </a:ln>
                <a:effectLst/>
                <a:latin typeface="Trebuchet MS" pitchFamily="34" charset="0"/>
                <a:ea typeface="Times New Roman" pitchFamily="18" charset="0"/>
                <a:cs typeface="Arial" pitchFamily="34" charset="0"/>
              </a:rPr>
            </a:br>
            <a:r>
              <a:rPr kumimoji="0" lang="en-GB" sz="1200" b="1" i="0" u="none" strike="noStrike" cap="none" normalizeH="0" baseline="0" dirty="0">
                <a:ln>
                  <a:noFill/>
                </a:ln>
                <a:effectLst/>
                <a:latin typeface="Trebuchet MS"/>
                <a:ea typeface="Times New Roman" pitchFamily="18" charset="0"/>
                <a:cs typeface="Arial"/>
              </a:rPr>
              <a:t>Lateness</a:t>
            </a:r>
            <a:endParaRPr lang="en-GB" sz="1200" b="1" i="0" u="none" strike="noStrike" cap="none" normalizeH="0" baseline="0" dirty="0">
              <a:ln>
                <a:noFill/>
              </a:ln>
              <a:effectLst/>
              <a:latin typeface="Trebuchet MS"/>
              <a:ea typeface="Times New Roman" pitchFamily="18" charset="0"/>
              <a:cs typeface="Arial"/>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a:ln>
                <a:noFill/>
              </a:ln>
              <a:solidFill>
                <a:schemeClr val="tx1"/>
              </a:solidFill>
              <a:effectLst/>
              <a:latin typeface="Trebuchet MS" pitchFamily="34" charset="0"/>
              <a:cs typeface="Arial" pitchFamily="34" charset="0"/>
            </a:endParaRPr>
          </a:p>
          <a:p>
            <a:pPr algn="just" eaLnBrk="0" fontAlgn="base" hangingPunct="0">
              <a:spcBef>
                <a:spcPct val="0"/>
              </a:spcBef>
              <a:spcAft>
                <a:spcPct val="0"/>
              </a:spcAft>
            </a:pPr>
            <a:r>
              <a:rPr kumimoji="0" lang="en-GB" sz="1200" b="0" i="0" u="none" strike="noStrike" cap="none" normalizeH="0" baseline="0" dirty="0">
                <a:ln>
                  <a:noFill/>
                </a:ln>
                <a:effectLst/>
                <a:latin typeface="Trebuchet MS"/>
                <a:ea typeface="Times New Roman" pitchFamily="18" charset="0"/>
                <a:cs typeface="Arial"/>
              </a:rPr>
              <a:t>Learning begins promptly at the beginning of the day with instructions and explanations and it is vital that your child does not miss this part of the day. We monitor lateness and send letters to parents whose children regularly arrive to school late.</a:t>
            </a:r>
            <a:r>
              <a:rPr lang="en-GB" sz="1200" dirty="0">
                <a:latin typeface="Trebuchet MS"/>
                <a:ea typeface="Times New Roman" pitchFamily="18" charset="0"/>
                <a:cs typeface="Arial"/>
              </a:rPr>
              <a:t> </a:t>
            </a:r>
            <a:endParaRPr lang="en-GB" sz="1200" b="0" i="0" u="none" strike="noStrike" cap="none" normalizeH="0" baseline="0" dirty="0">
              <a:ln>
                <a:noFill/>
              </a:ln>
              <a:effectLst/>
              <a:latin typeface="Trebuchet MS" pitchFamily="34" charset="0"/>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1" i="0" u="none" strike="noStrike" cap="none" normalizeH="0" baseline="0" dirty="0">
                <a:ln>
                  <a:noFill/>
                </a:ln>
                <a:effectLst/>
                <a:latin typeface="Trebuchet MS"/>
                <a:ea typeface="Times New Roman" pitchFamily="18" charset="0"/>
                <a:cs typeface="Arial"/>
              </a:rPr>
              <a:t>Authorised absence</a:t>
            </a:r>
            <a:endParaRPr lang="en-GB" sz="1200" b="1" i="0" u="none" strike="noStrike" cap="none" normalizeH="0" baseline="0" dirty="0">
              <a:ln>
                <a:noFill/>
              </a:ln>
              <a:effectLst/>
              <a:latin typeface="Trebuchet MS"/>
              <a:ea typeface="Times New Roman" pitchFamily="18" charset="0"/>
              <a:cs typeface="Arial"/>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a:ln>
                <a:noFill/>
              </a:ln>
              <a:solidFill>
                <a:schemeClr val="tx1"/>
              </a:solidFill>
              <a:effectLst/>
              <a:latin typeface="Trebuchet MS" pitchFamily="34" charset="0"/>
              <a:cs typeface="Arial" pitchFamily="34" charset="0"/>
            </a:endParaRPr>
          </a:p>
          <a:p>
            <a:pPr algn="just" eaLnBrk="0" fontAlgn="base" hangingPunct="0">
              <a:spcBef>
                <a:spcPct val="0"/>
              </a:spcBef>
              <a:spcAft>
                <a:spcPct val="0"/>
              </a:spcAft>
            </a:pPr>
            <a:r>
              <a:rPr kumimoji="0" lang="en-GB" sz="1200" b="0" i="0" u="none" strike="noStrike" cap="none" normalizeH="0" baseline="0" dirty="0">
                <a:ln>
                  <a:noFill/>
                </a:ln>
                <a:effectLst/>
                <a:latin typeface="Trebuchet MS"/>
                <a:ea typeface="Times New Roman" pitchFamily="18" charset="0"/>
                <a:cs typeface="Arial"/>
              </a:rPr>
              <a:t>Family holidays </a:t>
            </a:r>
            <a:r>
              <a:rPr kumimoji="0" lang="en-GB" sz="1200" b="1" i="0" u="sng" strike="noStrike" cap="none" normalizeH="0" baseline="0" dirty="0">
                <a:ln>
                  <a:noFill/>
                </a:ln>
                <a:effectLst/>
                <a:latin typeface="Trebuchet MS"/>
                <a:ea typeface="Times New Roman" pitchFamily="18" charset="0"/>
                <a:cs typeface="Arial"/>
              </a:rPr>
              <a:t>should always</a:t>
            </a:r>
            <a:r>
              <a:rPr kumimoji="0" lang="en-GB" sz="1200" b="0" i="0" u="none" strike="noStrike" cap="none" normalizeH="0" baseline="0" dirty="0">
                <a:ln>
                  <a:noFill/>
                </a:ln>
                <a:effectLst/>
                <a:latin typeface="Trebuchet MS"/>
                <a:ea typeface="Times New Roman" pitchFamily="18" charset="0"/>
                <a:cs typeface="Arial"/>
              </a:rPr>
              <a:t> be taken </a:t>
            </a:r>
            <a:r>
              <a:rPr kumimoji="0" lang="en-GB" sz="1200" b="1" i="0" u="sng" strike="noStrike" cap="none" normalizeH="0" baseline="0" dirty="0">
                <a:ln>
                  <a:noFill/>
                </a:ln>
                <a:effectLst/>
                <a:latin typeface="Trebuchet MS"/>
                <a:ea typeface="Times New Roman" pitchFamily="18" charset="0"/>
                <a:cs typeface="Arial"/>
              </a:rPr>
              <a:t>during the school holidays</a:t>
            </a:r>
            <a:r>
              <a:rPr kumimoji="0" lang="en-GB" sz="1200" b="0" i="0" u="none" strike="noStrike" cap="none" normalizeH="0" baseline="0" dirty="0">
                <a:ln>
                  <a:noFill/>
                </a:ln>
                <a:effectLst/>
                <a:latin typeface="Trebuchet MS"/>
                <a:ea typeface="Times New Roman" pitchFamily="18" charset="0"/>
                <a:cs typeface="Arial"/>
              </a:rPr>
              <a:t>, and we will only authorise absence in </a:t>
            </a:r>
            <a:r>
              <a:rPr kumimoji="0" lang="en-GB" sz="1200" b="1" i="0" u="sng" strike="noStrike" cap="none" normalizeH="0" baseline="0" dirty="0">
                <a:ln>
                  <a:noFill/>
                </a:ln>
                <a:effectLst/>
                <a:latin typeface="Trebuchet MS"/>
                <a:ea typeface="Times New Roman" pitchFamily="18" charset="0"/>
                <a:cs typeface="Arial"/>
              </a:rPr>
              <a:t>very special circumstances</a:t>
            </a:r>
            <a:r>
              <a:rPr kumimoji="0" lang="en-GB" sz="1200" b="0" i="0" u="none" strike="noStrike" cap="none" normalizeH="0" baseline="0" dirty="0">
                <a:ln>
                  <a:noFill/>
                </a:ln>
                <a:effectLst/>
                <a:latin typeface="Trebuchet MS"/>
                <a:ea typeface="Times New Roman" pitchFamily="18" charset="0"/>
                <a:cs typeface="Arial"/>
              </a:rPr>
              <a:t>. On these occasions permission </a:t>
            </a:r>
            <a:r>
              <a:rPr kumimoji="0" lang="en-GB" sz="1200" b="1" i="0" u="sng" strike="noStrike" cap="none" normalizeH="0" baseline="0" dirty="0">
                <a:ln>
                  <a:noFill/>
                </a:ln>
                <a:effectLst/>
                <a:latin typeface="Trebuchet MS"/>
                <a:ea typeface="Times New Roman" pitchFamily="18" charset="0"/>
                <a:cs typeface="Arial"/>
              </a:rPr>
              <a:t>must </a:t>
            </a:r>
            <a:r>
              <a:rPr kumimoji="0" lang="en-GB" sz="1200" b="0" i="0" u="none" strike="noStrike" cap="none" normalizeH="0" baseline="0" dirty="0">
                <a:ln>
                  <a:noFill/>
                </a:ln>
                <a:effectLst/>
                <a:latin typeface="Trebuchet MS"/>
                <a:ea typeface="Times New Roman" pitchFamily="18" charset="0"/>
                <a:cs typeface="Arial"/>
              </a:rPr>
              <a:t>be sought in advance from the head teacher. Absence request forms are available from the school office or a letter should be written to the head teacher.</a:t>
            </a:r>
            <a:r>
              <a:rPr lang="en-GB" sz="1200" dirty="0">
                <a:latin typeface="Trebuchet MS"/>
                <a:ea typeface="Times New Roman" pitchFamily="18" charset="0"/>
                <a:cs typeface="Arial"/>
              </a:rPr>
              <a:t> </a:t>
            </a:r>
            <a:endParaRPr kumimoji="0" lang="en-GB" sz="1200" b="0" i="0" u="none" strike="noStrike" cap="none" normalizeH="0" baseline="0">
              <a:ln>
                <a:noFill/>
              </a:ln>
              <a:solidFill>
                <a:schemeClr val="tx1"/>
              </a:solidFill>
              <a:effectLst/>
              <a:latin typeface="Trebuchet MS" pitchFamily="34" charset="0"/>
              <a:cs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a:solidFill>
                  <a:srgbClr val="FF0000"/>
                </a:solidFill>
                <a:latin typeface="Trebuchet MS" pitchFamily="34" charset="0"/>
                <a:cs typeface="Arial" pitchFamily="34" charset="0"/>
              </a:rPr>
              <a:t>OUR OPEN DOOR POLICY</a:t>
            </a:r>
            <a:endParaRPr kumimoji="0" lang="en-GB" sz="2800" b="1" i="0" u="none" strike="noStrike" cap="none" normalizeH="0" baseline="0">
              <a:ln>
                <a:noFill/>
              </a:ln>
              <a:solidFill>
                <a:srgbClr val="FF0000"/>
              </a:solidFill>
              <a:effectLst/>
              <a:latin typeface="Trebuchet MS" pitchFamily="34" charset="0"/>
              <a:cs typeface="Arial" pitchFamily="34" charset="0"/>
            </a:endParaRPr>
          </a:p>
        </p:txBody>
      </p:sp>
      <p:cxnSp>
        <p:nvCxnSpPr>
          <p:cNvPr id="5"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21505" name="Rectangle 1"/>
          <p:cNvSpPr>
            <a:spLocks noChangeArrowheads="1"/>
          </p:cNvSpPr>
          <p:nvPr/>
        </p:nvSpPr>
        <p:spPr bwMode="auto">
          <a:xfrm>
            <a:off x="260648" y="1075536"/>
            <a:ext cx="6309320" cy="803296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69875" algn="l"/>
              </a:tabLst>
            </a:pP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Please do contact us at any time when you have a concern, even if it appears to be minor.  The ‘little’ difficulties are easy to deal with; don’t let them become major concerns.  The Open Door Policy is encouraged at Lent Rise School.  If you wish to talk about your child please:</a:t>
            </a:r>
          </a:p>
          <a:p>
            <a:pPr marL="0" marR="0" lvl="0" indent="0" algn="just" defTabSz="914400" rtl="0" eaLnBrk="1" fontAlgn="base" latinLnBrk="0" hangingPunct="1">
              <a:lnSpc>
                <a:spcPct val="100000"/>
              </a:lnSpc>
              <a:spcBef>
                <a:spcPct val="0"/>
              </a:spcBef>
              <a:spcAft>
                <a:spcPct val="0"/>
              </a:spcAft>
              <a:buClrTx/>
              <a:buSzTx/>
              <a:buFontTx/>
              <a:buNone/>
              <a:tabLst>
                <a:tab pos="269875" algn="l"/>
              </a:tabLst>
            </a:pP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269875" algn="l"/>
              </a:tabLst>
            </a:pPr>
            <a:r>
              <a:rPr kumimoji="0" lang="en-GB" sz="1200" b="0" i="0" u="none" strike="noStrike" cap="none" normalizeH="0" baseline="0" dirty="0">
                <a:ln>
                  <a:noFill/>
                </a:ln>
                <a:solidFill>
                  <a:schemeClr val="tx1"/>
                </a:solidFill>
                <a:effectLst/>
                <a:latin typeface="Trebuchet MS" pitchFamily="34" charset="0"/>
                <a:cs typeface="Arial" pitchFamily="34" charset="0"/>
              </a:rPr>
              <a:t>Approach the </a:t>
            </a:r>
            <a:r>
              <a:rPr lang="en-GB" sz="1200" dirty="0">
                <a:latin typeface="Trebuchet MS" pitchFamily="34" charset="0"/>
                <a:cs typeface="Arial" pitchFamily="34" charset="0"/>
              </a:rPr>
              <a:t>c</a:t>
            </a:r>
            <a:r>
              <a:rPr kumimoji="0" lang="en-GB" sz="1200" b="0" i="0" u="none" strike="noStrike" cap="none" normalizeH="0" baseline="0" dirty="0">
                <a:ln>
                  <a:noFill/>
                </a:ln>
                <a:solidFill>
                  <a:schemeClr val="tx1"/>
                </a:solidFill>
                <a:effectLst/>
                <a:latin typeface="Trebuchet MS" pitchFamily="34" charset="0"/>
                <a:cs typeface="Arial" pitchFamily="34" charset="0"/>
              </a:rPr>
              <a:t>lass teacher</a:t>
            </a:r>
          </a:p>
          <a:p>
            <a:pPr lvl="0" algn="just" eaLnBrk="0" fontAlgn="base" hangingPunct="0">
              <a:spcBef>
                <a:spcPct val="0"/>
              </a:spcBef>
              <a:spcAft>
                <a:spcPct val="0"/>
              </a:spcAft>
              <a:buFontTx/>
              <a:buChar char="•"/>
              <a:tabLst>
                <a:tab pos="269875" algn="l"/>
              </a:tabLst>
            </a:pPr>
            <a:r>
              <a:rPr kumimoji="0" lang="en-GB" sz="1200" b="0" i="0" u="none" strike="noStrike" cap="none" normalizeH="0" baseline="0" dirty="0">
                <a:ln>
                  <a:noFill/>
                </a:ln>
                <a:solidFill>
                  <a:schemeClr val="tx1"/>
                </a:solidFill>
                <a:effectLst/>
                <a:latin typeface="Trebuchet MS" pitchFamily="34" charset="0"/>
                <a:cs typeface="Arial" pitchFamily="34" charset="0"/>
              </a:rPr>
              <a:t>Talk to a member of the middle management team </a:t>
            </a:r>
            <a:r>
              <a:rPr lang="en-GB" sz="1200" dirty="0">
                <a:latin typeface="Trebuchet MS" pitchFamily="34" charset="0"/>
                <a:cs typeface="Arial" pitchFamily="34" charset="0"/>
              </a:rPr>
              <a:t>(KS1 or KS2 Phase Leaders)</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269875" algn="l"/>
              </a:tabLst>
            </a:pPr>
            <a:r>
              <a:rPr kumimoji="0" lang="en-GB" sz="1200" b="0" i="0" u="none" strike="noStrike" cap="none" normalizeH="0" baseline="0" dirty="0">
                <a:ln>
                  <a:noFill/>
                </a:ln>
                <a:solidFill>
                  <a:schemeClr val="tx1"/>
                </a:solidFill>
                <a:effectLst/>
                <a:latin typeface="Trebuchet MS" pitchFamily="34" charset="0"/>
                <a:cs typeface="Arial" pitchFamily="34" charset="0"/>
              </a:rPr>
              <a:t>Talk to a member of the senior leadership team</a:t>
            </a:r>
          </a:p>
          <a:p>
            <a:pPr marL="0" marR="0" lvl="0" indent="0" algn="just" defTabSz="914400" rtl="0" eaLnBrk="0" fontAlgn="base" latinLnBrk="0" hangingPunct="0">
              <a:lnSpc>
                <a:spcPct val="100000"/>
              </a:lnSpc>
              <a:spcBef>
                <a:spcPct val="0"/>
              </a:spcBef>
              <a:spcAft>
                <a:spcPct val="0"/>
              </a:spcAft>
              <a:buClrTx/>
              <a:buSzTx/>
              <a:buFontTx/>
              <a:buChar char="•"/>
              <a:tabLst>
                <a:tab pos="269875" algn="l"/>
              </a:tabLst>
            </a:pPr>
            <a:r>
              <a:rPr kumimoji="0" lang="en-GB" sz="1200" b="0" i="0" u="none" strike="noStrike" cap="none" normalizeH="0" baseline="0" dirty="0">
                <a:ln>
                  <a:noFill/>
                </a:ln>
                <a:solidFill>
                  <a:schemeClr val="tx1"/>
                </a:solidFill>
                <a:effectLst/>
                <a:latin typeface="Trebuchet MS" pitchFamily="34" charset="0"/>
                <a:cs typeface="Arial" pitchFamily="34" charset="0"/>
              </a:rPr>
              <a:t>The Headteacher, Mrs Watson, is always happy to see parents but clearly she will go to the Class Teacher to discuss issues, therefore it makes sense for you to have spoken to the teacher first.</a:t>
            </a:r>
          </a:p>
          <a:p>
            <a:pPr marL="0" marR="0" lvl="0" indent="0" algn="just" defTabSz="914400" rtl="0" eaLnBrk="0" fontAlgn="base" latinLnBrk="0" hangingPunct="0">
              <a:lnSpc>
                <a:spcPct val="100000"/>
              </a:lnSpc>
              <a:spcBef>
                <a:spcPct val="0"/>
              </a:spcBef>
              <a:spcAft>
                <a:spcPct val="0"/>
              </a:spcAft>
              <a:buClrTx/>
              <a:buSzTx/>
              <a:tabLst>
                <a:tab pos="269875" algn="l"/>
              </a:tabLst>
            </a:pP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r>
              <a:rPr kumimoji="0" lang="en-GB" sz="1200" b="1" i="0" u="none" strike="noStrike" cap="none" normalizeH="0" baseline="0" dirty="0">
                <a:ln>
                  <a:noFill/>
                </a:ln>
                <a:solidFill>
                  <a:schemeClr val="tx1"/>
                </a:solidFill>
                <a:effectLst/>
                <a:latin typeface="Trebuchet MS" pitchFamily="34" charset="0"/>
                <a:ea typeface="Times New Roman" pitchFamily="18" charset="0"/>
                <a:cs typeface="Arial" pitchFamily="34" charset="0"/>
              </a:rPr>
              <a:t>Contacting the Headteacher if she is not in School</a:t>
            </a: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When the Headteacher is out, your children are always in safe</a:t>
            </a:r>
            <a:r>
              <a:rPr kumimoji="0" lang="en-GB" sz="1200" b="0" i="0" u="none" strike="noStrike" cap="none" normalizeH="0" dirty="0">
                <a:ln>
                  <a:noFill/>
                </a:ln>
                <a:solidFill>
                  <a:schemeClr val="tx1"/>
                </a:solidFill>
                <a:effectLst/>
                <a:latin typeface="Trebuchet MS" pitchFamily="34" charset="0"/>
                <a:ea typeface="Times New Roman" pitchFamily="18" charset="0"/>
                <a:cs typeface="Arial" pitchFamily="34" charset="0"/>
              </a:rPr>
              <a:t> </a:t>
            </a: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hands.  If you need an immediate response, please contact the School Office and a member of the senior leadership team will get a response to you as soon as possible.</a:t>
            </a: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r>
              <a:rPr kumimoji="0" lang="en-GB" sz="1200" b="1" i="0" u="none" strike="noStrike" cap="none" normalizeH="0" baseline="0" dirty="0">
                <a:ln>
                  <a:noFill/>
                </a:ln>
                <a:solidFill>
                  <a:schemeClr val="tx1"/>
                </a:solidFill>
                <a:effectLst/>
                <a:latin typeface="Trebuchet MS" pitchFamily="34" charset="0"/>
                <a:ea typeface="Times New Roman" pitchFamily="18" charset="0"/>
                <a:cs typeface="Arial" pitchFamily="34" charset="0"/>
              </a:rPr>
              <a:t>Complaints and Resolution Procedure</a:t>
            </a: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The following is the strategy that is suggested if difficulties arise – we recommend that you use this structure.</a:t>
            </a: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a:ln>
                  <a:noFill/>
                </a:ln>
                <a:solidFill>
                  <a:schemeClr val="tx1"/>
                </a:solidFill>
                <a:effectLst/>
                <a:latin typeface="Trebuchet MS" pitchFamily="34" charset="0"/>
                <a:cs typeface="Arial" pitchFamily="34" charset="0"/>
              </a:rPr>
              <a:t>Talk to the Class Teacher</a:t>
            </a: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a:ln>
                  <a:noFill/>
                </a:ln>
                <a:solidFill>
                  <a:schemeClr val="tx1"/>
                </a:solidFill>
                <a:effectLst/>
                <a:latin typeface="Trebuchet MS" pitchFamily="34" charset="0"/>
                <a:cs typeface="Arial" pitchFamily="34" charset="0"/>
              </a:rPr>
              <a:t>Talk to a member of the senior leadership team</a:t>
            </a: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a:ln>
                  <a:noFill/>
                </a:ln>
                <a:solidFill>
                  <a:schemeClr val="tx1"/>
                </a:solidFill>
                <a:effectLst/>
                <a:latin typeface="Trebuchet MS" pitchFamily="34" charset="0"/>
                <a:cs typeface="Arial" pitchFamily="34" charset="0"/>
              </a:rPr>
              <a:t>Talk to the Headteacher</a:t>
            </a: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a:ln>
                  <a:noFill/>
                </a:ln>
                <a:solidFill>
                  <a:schemeClr val="tx1"/>
                </a:solidFill>
                <a:effectLst/>
                <a:latin typeface="Trebuchet MS" pitchFamily="34" charset="0"/>
                <a:cs typeface="Arial" pitchFamily="34" charset="0"/>
              </a:rPr>
              <a:t>Make Representations to the Governing Body in writing to:</a:t>
            </a:r>
          </a:p>
          <a:p>
            <a:pPr marL="0" marR="0" lvl="0" indent="0" defTabSz="914400" rtl="0" eaLnBrk="0" fontAlgn="base" latinLnBrk="0" hangingPunct="0">
              <a:spcBef>
                <a:spcPct val="0"/>
              </a:spcBef>
              <a:spcAft>
                <a:spcPct val="0"/>
              </a:spcAft>
              <a:buClrTx/>
              <a:buSzTx/>
              <a:buFontTx/>
              <a:buNone/>
              <a:tabLst>
                <a:tab pos="269875" algn="l"/>
              </a:tabLst>
            </a:pP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Mrs Maggie Young, Chair of Governors</a:t>
            </a:r>
            <a:b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b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by e-mail: govs@lentrise.bucks.sch.uk</a:t>
            </a:r>
            <a:b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b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or</a:t>
            </a:r>
            <a:b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b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c/o Lent Rise School</a:t>
            </a:r>
            <a:b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b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Coulson Way</a:t>
            </a:r>
            <a:b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b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Burnham</a:t>
            </a:r>
            <a:b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b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Slough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defTabSz="914400" rtl="0" eaLnBrk="0" fontAlgn="base" latinLnBrk="0" hangingPunct="0">
              <a:spcBef>
                <a:spcPct val="0"/>
              </a:spcBef>
              <a:spcAft>
                <a:spcPct val="0"/>
              </a:spcAft>
              <a:buClrTx/>
              <a:buSzTx/>
              <a:buFontTx/>
              <a:buNone/>
              <a:tabLst>
                <a:tab pos="269875" algn="l"/>
              </a:tabLst>
            </a:pP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SL1 7NP</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a:ln>
                  <a:noFill/>
                </a:ln>
                <a:solidFill>
                  <a:schemeClr val="tx1"/>
                </a:solidFill>
                <a:effectLst/>
                <a:latin typeface="Trebuchet MS" pitchFamily="34" charset="0"/>
                <a:cs typeface="Arial" pitchFamily="34" charset="0"/>
              </a:rPr>
              <a:t>If you are still not satisfied you may wish to put your complaint to the Secretary of State for Education and Skills who can review whether the School has acted reasonably and followed the correct procedures.  The address is Sanctuary Buildings, Great Smith Street, London, SW1 3BT.  </a:t>
            </a:r>
          </a:p>
          <a:p>
            <a:pPr marL="0" marR="0" lvl="0" indent="0" algn="just" defTabSz="914400" rtl="0" eaLnBrk="0" fontAlgn="base" latinLnBrk="0" hangingPunct="0">
              <a:spcBef>
                <a:spcPct val="0"/>
              </a:spcBef>
              <a:spcAft>
                <a:spcPct val="0"/>
              </a:spcAft>
              <a:buClrTx/>
              <a:buSzTx/>
              <a:tabLst>
                <a:tab pos="269875" algn="l"/>
              </a:tabLst>
            </a:pP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spcBef>
                <a:spcPct val="0"/>
              </a:spcBef>
              <a:spcAft>
                <a:spcPct val="0"/>
              </a:spcAft>
              <a:buClrTx/>
              <a:buSzTx/>
              <a:buFontTx/>
              <a:buNone/>
              <a:tabLst>
                <a:tab pos="269875" algn="l"/>
              </a:tabLst>
            </a:pP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If you would like to read our full Complaints Procedure, please contact the school office for a copy or visit the school website </a:t>
            </a: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hlinkClick r:id="rId2"/>
              </a:rPr>
              <a:t>www.lentriseschool.co.uk</a:t>
            </a:r>
            <a:r>
              <a:rPr kumimoji="0" lang="en-GB" sz="1200" b="0" i="0" u="none" strike="noStrike" cap="none" normalizeH="0" dirty="0">
                <a:ln>
                  <a:noFill/>
                </a:ln>
                <a:solidFill>
                  <a:schemeClr val="tx1"/>
                </a:solidFill>
                <a:effectLst/>
                <a:latin typeface="Trebuchet MS" pitchFamily="34" charset="0"/>
                <a:ea typeface="Times New Roman" pitchFamily="18" charset="0"/>
                <a:cs typeface="Arial" pitchFamily="34" charset="0"/>
              </a:rPr>
              <a:t> </a:t>
            </a: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spcBef>
                <a:spcPct val="0"/>
              </a:spcBef>
              <a:spcAft>
                <a:spcPct val="0"/>
              </a:spcAft>
              <a:buClrTx/>
              <a:buSzTx/>
              <a:buFontTx/>
              <a:buNone/>
              <a:tabLst>
                <a:tab pos="269875" algn="l"/>
              </a:tabLst>
            </a:pPr>
            <a:r>
              <a:rPr kumimoji="0" lang="en-GB" sz="1200" b="1" i="0" u="none" strike="noStrike" cap="none" normalizeH="0" baseline="0" dirty="0">
                <a:ln>
                  <a:noFill/>
                </a:ln>
                <a:solidFill>
                  <a:schemeClr val="tx1"/>
                </a:solidFill>
                <a:effectLst/>
                <a:latin typeface="Trebuchet MS" pitchFamily="34" charset="0"/>
                <a:ea typeface="Times New Roman" pitchFamily="18" charset="0"/>
                <a:cs typeface="Arial" pitchFamily="34" charset="0"/>
              </a:rPr>
              <a:t>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5F30B3F6CD421459EBFFA5837F75171" ma:contentTypeVersion="2" ma:contentTypeDescription="Create a new document." ma:contentTypeScope="" ma:versionID="674cd36f74fa1bc6e1696506ce925889">
  <xsd:schema xmlns:xsd="http://www.w3.org/2001/XMLSchema" xmlns:xs="http://www.w3.org/2001/XMLSchema" xmlns:p="http://schemas.microsoft.com/office/2006/metadata/properties" xmlns:ns2="19641a90-5053-4200-affd-b88611d58ccf" targetNamespace="http://schemas.microsoft.com/office/2006/metadata/properties" ma:root="true" ma:fieldsID="1b007c5d218a6f4dd6f42c8afe4b4aa4" ns2:_="">
    <xsd:import namespace="19641a90-5053-4200-affd-b88611d58ccf"/>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9641a90-5053-4200-affd-b88611d58cc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037EE83-FB1D-497B-B764-35FA9845E21D}">
  <ds:schemaRefs>
    <ds:schemaRef ds:uri="19641a90-5053-4200-affd-b88611d58cc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F6950E40-3B55-46EF-B1D9-1EAC5908555B}">
  <ds:schemaRefs>
    <ds:schemaRef ds:uri="http://schemas.microsoft.com/sharepoint/v3/contenttype/forms"/>
  </ds:schemaRefs>
</ds:datastoreItem>
</file>

<file path=customXml/itemProps3.xml><?xml version="1.0" encoding="utf-8"?>
<ds:datastoreItem xmlns:ds="http://schemas.openxmlformats.org/officeDocument/2006/customXml" ds:itemID="{D4D8BCED-BD8F-490E-81A0-13D9BE161FF6}">
  <ds:schemaRefs>
    <ds:schemaRef ds:uri="http://purl.org/dc/elements/1.1/"/>
    <ds:schemaRef ds:uri="http://schemas.microsoft.com/office/2006/metadata/properties"/>
    <ds:schemaRef ds:uri="19641a90-5053-4200-affd-b88611d58ccf"/>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145</TotalTime>
  <Words>3035</Words>
  <Application>Microsoft Office PowerPoint</Application>
  <PresentationFormat>On-screen Show (4:3)</PresentationFormat>
  <Paragraphs>225</Paragraphs>
  <Slides>15</Slides>
  <Notes>1</Notes>
  <HiddenSlides>2</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2</vt:i4>
      </vt:variant>
      <vt:variant>
        <vt:lpstr>Slide Titles</vt:lpstr>
      </vt:variant>
      <vt:variant>
        <vt:i4>15</vt:i4>
      </vt:variant>
    </vt:vector>
  </HeadingPairs>
  <TitlesOfParts>
    <vt:vector size="28" baseType="lpstr">
      <vt:lpstr>Arial</vt:lpstr>
      <vt:lpstr>Arial Unicode MS</vt:lpstr>
      <vt:lpstr>Calibri</vt:lpstr>
      <vt:lpstr>Calibri-Bold</vt:lpstr>
      <vt:lpstr>Helvetica</vt:lpstr>
      <vt:lpstr>Segoe UI Historic</vt:lpstr>
      <vt:lpstr>Segoe UI Light</vt:lpstr>
      <vt:lpstr>Times New Roman</vt:lpstr>
      <vt:lpstr>Trebuchet MS</vt:lpstr>
      <vt:lpstr>TTE2C3B130t00</vt:lpstr>
      <vt:lpstr>Office Theme</vt:lpstr>
      <vt:lpstr>Acrobat Document</vt:lpstr>
      <vt:lpstr>Wordpad 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hannah</dc:creator>
  <cp:lastModifiedBy>Toni O'Leary</cp:lastModifiedBy>
  <cp:revision>229</cp:revision>
  <dcterms:created xsi:type="dcterms:W3CDTF">2019-06-06T12:13:57Z</dcterms:created>
  <dcterms:modified xsi:type="dcterms:W3CDTF">2023-09-06T11:43:58Z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0x010100A5F30B3F6CD421459EBFFA5837F75171</vt:lpwstr>
  </property>
</Properties>
</file>