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sldIdLst>
    <p:sldId id="276" r:id="rId6"/>
    <p:sldId id="259" r:id="rId7"/>
    <p:sldId id="282" r:id="rId8"/>
    <p:sldId id="278" r:id="rId9"/>
    <p:sldId id="261" r:id="rId10"/>
    <p:sldId id="265" r:id="rId11"/>
    <p:sldId id="284"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5BC84-37EC-9201-F879-B7EE74286778}" v="27" dt="2025-09-03T18:28:56.819"/>
    <p1510:client id="{7975E6A4-2698-433E-8DEE-B475052047AF}" v="4" dt="2025-09-03T15:36:57.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693" y="269"/>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S Boxall" userId="50ee0ec7-5bd4-42b0-88db-47e79a481611" providerId="ADAL" clId="{7975E6A4-2698-433E-8DEE-B475052047AF}"/>
    <pc:docChg chg="custSel addSld delSld modSld">
      <pc:chgData name="Miss S Boxall" userId="50ee0ec7-5bd4-42b0-88db-47e79a481611" providerId="ADAL" clId="{7975E6A4-2698-433E-8DEE-B475052047AF}" dt="2025-09-03T15:42:49.470" v="154" actId="1076"/>
      <pc:docMkLst>
        <pc:docMk/>
      </pc:docMkLst>
      <pc:sldChg chg="addSp delSp modSp mod">
        <pc:chgData name="Miss S Boxall" userId="50ee0ec7-5bd4-42b0-88db-47e79a481611" providerId="ADAL" clId="{7975E6A4-2698-433E-8DEE-B475052047AF}" dt="2025-09-03T15:42:49.470" v="154" actId="1076"/>
        <pc:sldMkLst>
          <pc:docMk/>
          <pc:sldMk cId="0" sldId="259"/>
        </pc:sldMkLst>
        <pc:spChg chg="add mod">
          <ac:chgData name="Miss S Boxall" userId="50ee0ec7-5bd4-42b0-88db-47e79a481611" providerId="ADAL" clId="{7975E6A4-2698-433E-8DEE-B475052047AF}" dt="2025-09-03T15:36:38.817" v="113" actId="20577"/>
          <ac:spMkLst>
            <pc:docMk/>
            <pc:sldMk cId="0" sldId="259"/>
            <ac:spMk id="2" creationId="{959595E0-FED6-391D-CC21-CB5B14E214C3}"/>
          </ac:spMkLst>
        </pc:spChg>
        <pc:spChg chg="add mod">
          <ac:chgData name="Miss S Boxall" userId="50ee0ec7-5bd4-42b0-88db-47e79a481611" providerId="ADAL" clId="{7975E6A4-2698-433E-8DEE-B475052047AF}" dt="2025-09-03T15:37:12.331" v="122" actId="20577"/>
          <ac:spMkLst>
            <pc:docMk/>
            <pc:sldMk cId="0" sldId="259"/>
            <ac:spMk id="3" creationId="{82C6C4D0-CBF3-EF3A-9F5B-287A55498B7A}"/>
          </ac:spMkLst>
        </pc:spChg>
        <pc:spChg chg="mod">
          <ac:chgData name="Miss S Boxall" userId="50ee0ec7-5bd4-42b0-88db-47e79a481611" providerId="ADAL" clId="{7975E6A4-2698-433E-8DEE-B475052047AF}" dt="2025-09-03T15:38:09.314" v="141" actId="20577"/>
          <ac:spMkLst>
            <pc:docMk/>
            <pc:sldMk cId="0" sldId="259"/>
            <ac:spMk id="11" creationId="{00000000-0000-0000-0000-000000000000}"/>
          </ac:spMkLst>
        </pc:spChg>
        <pc:spChg chg="mod">
          <ac:chgData name="Miss S Boxall" userId="50ee0ec7-5bd4-42b0-88db-47e79a481611" providerId="ADAL" clId="{7975E6A4-2698-433E-8DEE-B475052047AF}" dt="2025-09-03T15:42:49.470" v="154" actId="1076"/>
          <ac:spMkLst>
            <pc:docMk/>
            <pc:sldMk cId="0" sldId="259"/>
            <ac:spMk id="14" creationId="{00000000-0000-0000-0000-000000000000}"/>
          </ac:spMkLst>
        </pc:spChg>
        <pc:spChg chg="mod">
          <ac:chgData name="Miss S Boxall" userId="50ee0ec7-5bd4-42b0-88db-47e79a481611" providerId="ADAL" clId="{7975E6A4-2698-433E-8DEE-B475052047AF}" dt="2025-09-03T15:35:52.855" v="99" actId="1076"/>
          <ac:spMkLst>
            <pc:docMk/>
            <pc:sldMk cId="0" sldId="259"/>
            <ac:spMk id="16" creationId="{DDBAF50A-AF5B-4D08-B91B-579591BA68DD}"/>
          </ac:spMkLst>
        </pc:spChg>
        <pc:graphicFrameChg chg="del">
          <ac:chgData name="Miss S Boxall" userId="50ee0ec7-5bd4-42b0-88db-47e79a481611" providerId="ADAL" clId="{7975E6A4-2698-433E-8DEE-B475052047AF}" dt="2025-09-03T15:34:52.693" v="62" actId="478"/>
          <ac:graphicFrameMkLst>
            <pc:docMk/>
            <pc:sldMk cId="0" sldId="259"/>
            <ac:graphicFrameMk id="12" creationId="{00000000-0000-0000-0000-000000000000}"/>
          </ac:graphicFrameMkLst>
        </pc:graphicFrameChg>
        <pc:graphicFrameChg chg="del mod">
          <ac:chgData name="Miss S Boxall" userId="50ee0ec7-5bd4-42b0-88db-47e79a481611" providerId="ADAL" clId="{7975E6A4-2698-433E-8DEE-B475052047AF}" dt="2025-09-03T15:35:24.720" v="83" actId="478"/>
          <ac:graphicFrameMkLst>
            <pc:docMk/>
            <pc:sldMk cId="0" sldId="259"/>
            <ac:graphicFrameMk id="15" creationId="{00000000-0000-0000-0000-000000000000}"/>
          </ac:graphicFrameMkLst>
        </pc:graphicFrameChg>
        <pc:picChg chg="del">
          <ac:chgData name="Miss S Boxall" userId="50ee0ec7-5bd4-42b0-88db-47e79a481611" providerId="ADAL" clId="{7975E6A4-2698-433E-8DEE-B475052047AF}" dt="2025-09-03T15:35:14.630" v="81" actId="478"/>
          <ac:picMkLst>
            <pc:docMk/>
            <pc:sldMk cId="0" sldId="259"/>
            <ac:picMk id="13" creationId="{CD373895-5A0B-83E2-2259-E912C90B17C0}"/>
          </ac:picMkLst>
        </pc:picChg>
        <pc:picChg chg="del">
          <ac:chgData name="Miss S Boxall" userId="50ee0ec7-5bd4-42b0-88db-47e79a481611" providerId="ADAL" clId="{7975E6A4-2698-433E-8DEE-B475052047AF}" dt="2025-09-03T15:35:04.919" v="80" actId="478"/>
          <ac:picMkLst>
            <pc:docMk/>
            <pc:sldMk cId="0" sldId="259"/>
            <ac:picMk id="17" creationId="{E222F5D7-6D66-4374-8516-7D74AA9907A4}"/>
          </ac:picMkLst>
        </pc:picChg>
      </pc:sldChg>
      <pc:sldChg chg="del">
        <pc:chgData name="Miss S Boxall" userId="50ee0ec7-5bd4-42b0-88db-47e79a481611" providerId="ADAL" clId="{7975E6A4-2698-433E-8DEE-B475052047AF}" dt="2025-09-03T15:32:57.775" v="0" actId="47"/>
        <pc:sldMkLst>
          <pc:docMk/>
          <pc:sldMk cId="0" sldId="260"/>
        </pc:sldMkLst>
      </pc:sldChg>
      <pc:sldChg chg="modSp add mod">
        <pc:chgData name="Miss S Boxall" userId="50ee0ec7-5bd4-42b0-88db-47e79a481611" providerId="ADAL" clId="{7975E6A4-2698-433E-8DEE-B475052047AF}" dt="2025-09-03T15:41:56.319" v="153" actId="20577"/>
        <pc:sldMkLst>
          <pc:docMk/>
          <pc:sldMk cId="2620545764" sldId="282"/>
        </pc:sldMkLst>
        <pc:spChg chg="mod">
          <ac:chgData name="Miss S Boxall" userId="50ee0ec7-5bd4-42b0-88db-47e79a481611" providerId="ADAL" clId="{7975E6A4-2698-433E-8DEE-B475052047AF}" dt="2025-09-03T15:41:56.319" v="153" actId="20577"/>
          <ac:spMkLst>
            <pc:docMk/>
            <pc:sldMk cId="2620545764" sldId="282"/>
            <ac:spMk id="6" creationId="{198C279A-44AC-44FD-871E-A3C1A7D04643}"/>
          </ac:spMkLst>
        </pc:spChg>
        <pc:spChg chg="mod">
          <ac:chgData name="Miss S Boxall" userId="50ee0ec7-5bd4-42b0-88db-47e79a481611" providerId="ADAL" clId="{7975E6A4-2698-433E-8DEE-B475052047AF}" dt="2025-09-03T15:33:18.999" v="3" actId="20577"/>
          <ac:spMkLst>
            <pc:docMk/>
            <pc:sldMk cId="2620545764" sldId="282"/>
            <ac:spMk id="8" creationId="{81913AFB-5FEB-45F4-8723-281BA344D1AD}"/>
          </ac:spMkLst>
        </pc:spChg>
        <pc:graphicFrameChg chg="modGraphic">
          <ac:chgData name="Miss S Boxall" userId="50ee0ec7-5bd4-42b0-88db-47e79a481611" providerId="ADAL" clId="{7975E6A4-2698-433E-8DEE-B475052047AF}" dt="2025-09-03T15:33:33.702" v="15" actId="14734"/>
          <ac:graphicFrameMkLst>
            <pc:docMk/>
            <pc:sldMk cId="2620545764" sldId="282"/>
            <ac:graphicFrameMk id="4" creationId="{A22974C2-7BD8-4048-9B7A-C6A849929B46}"/>
          </ac:graphicFrameMkLst>
        </pc:graphicFrameChg>
      </pc:sldChg>
    </pc:docChg>
  </pc:docChgLst>
  <pc:docChgLst>
    <pc:chgData name="Wellbeing" userId="S::wellbeing@lrschool.co.uk::b33a1d42-3ee9-412a-95dd-ee680af5dacd" providerId="AD" clId="Web-{6FA5BC84-37EC-9201-F879-B7EE74286778}"/>
    <pc:docChg chg="addSld delSld modSld">
      <pc:chgData name="Wellbeing" userId="S::wellbeing@lrschool.co.uk::b33a1d42-3ee9-412a-95dd-ee680af5dacd" providerId="AD" clId="Web-{6FA5BC84-37EC-9201-F879-B7EE74286778}" dt="2025-09-03T18:28:56.819" v="26" actId="1076"/>
      <pc:docMkLst>
        <pc:docMk/>
      </pc:docMkLst>
      <pc:sldChg chg="addSp delSp modSp">
        <pc:chgData name="Wellbeing" userId="S::wellbeing@lrschool.co.uk::b33a1d42-3ee9-412a-95dd-ee680af5dacd" providerId="AD" clId="Web-{6FA5BC84-37EC-9201-F879-B7EE74286778}" dt="2025-09-03T18:28:56.819" v="26" actId="1076"/>
        <pc:sldMkLst>
          <pc:docMk/>
          <pc:sldMk cId="0" sldId="259"/>
        </pc:sldMkLst>
        <pc:picChg chg="add mod modCrop">
          <ac:chgData name="Wellbeing" userId="S::wellbeing@lrschool.co.uk::b33a1d42-3ee9-412a-95dd-ee680af5dacd" providerId="AD" clId="Web-{6FA5BC84-37EC-9201-F879-B7EE74286778}" dt="2025-09-03T18:27:42.489" v="12" actId="1076"/>
          <ac:picMkLst>
            <pc:docMk/>
            <pc:sldMk cId="0" sldId="259"/>
            <ac:picMk id="4" creationId="{C5F949A2-FAB0-FFAA-3554-43AF5941E229}"/>
          </ac:picMkLst>
        </pc:picChg>
        <pc:picChg chg="add mod modCrop">
          <ac:chgData name="Wellbeing" userId="S::wellbeing@lrschool.co.uk::b33a1d42-3ee9-412a-95dd-ee680af5dacd" providerId="AD" clId="Web-{6FA5BC84-37EC-9201-F879-B7EE74286778}" dt="2025-09-03T18:28:56.819" v="26" actId="1076"/>
          <ac:picMkLst>
            <pc:docMk/>
            <pc:sldMk cId="0" sldId="259"/>
            <ac:picMk id="5" creationId="{AEBF1B1B-E827-F32D-70A1-8B6832DB9765}"/>
          </ac:picMkLst>
        </pc:picChg>
        <pc:picChg chg="add mod modCrop">
          <ac:chgData name="Wellbeing" userId="S::wellbeing@lrschool.co.uk::b33a1d42-3ee9-412a-95dd-ee680af5dacd" providerId="AD" clId="Web-{6FA5BC84-37EC-9201-F879-B7EE74286778}" dt="2025-09-03T18:28:33.866" v="20" actId="1076"/>
          <ac:picMkLst>
            <pc:docMk/>
            <pc:sldMk cId="0" sldId="259"/>
            <ac:picMk id="6" creationId="{4CCD8E13-86FD-188A-CD24-9DDB5C394B1B}"/>
          </ac:picMkLst>
        </pc:picChg>
        <pc:picChg chg="del">
          <ac:chgData name="Wellbeing" userId="S::wellbeing@lrschool.co.uk::b33a1d42-3ee9-412a-95dd-ee680af5dacd" providerId="AD" clId="Web-{6FA5BC84-37EC-9201-F879-B7EE74286778}" dt="2025-09-03T18:27:44.489" v="13"/>
          <ac:picMkLst>
            <pc:docMk/>
            <pc:sldMk cId="0" sldId="259"/>
            <ac:picMk id="18" creationId="{B2986B56-7350-4BC5-BAFA-F59BACE369EE}"/>
          </ac:picMkLst>
        </pc:picChg>
      </pc:sldChg>
      <pc:sldChg chg="del">
        <pc:chgData name="Wellbeing" userId="S::wellbeing@lrschool.co.uk::b33a1d42-3ee9-412a-95dd-ee680af5dacd" providerId="AD" clId="Web-{6FA5BC84-37EC-9201-F879-B7EE74286778}" dt="2025-09-03T18:26:42.708" v="4"/>
        <pc:sldMkLst>
          <pc:docMk/>
          <pc:sldMk cId="0" sldId="262"/>
        </pc:sldMkLst>
      </pc:sldChg>
      <pc:sldChg chg="del">
        <pc:chgData name="Wellbeing" userId="S::wellbeing@lrschool.co.uk::b33a1d42-3ee9-412a-95dd-ee680af5dacd" providerId="AD" clId="Web-{6FA5BC84-37EC-9201-F879-B7EE74286778}" dt="2025-09-03T18:26:41.739" v="3"/>
        <pc:sldMkLst>
          <pc:docMk/>
          <pc:sldMk cId="3201698429" sldId="279"/>
        </pc:sldMkLst>
      </pc:sldChg>
      <pc:sldChg chg="del">
        <pc:chgData name="Wellbeing" userId="S::wellbeing@lrschool.co.uk::b33a1d42-3ee9-412a-95dd-ee680af5dacd" providerId="AD" clId="Web-{6FA5BC84-37EC-9201-F879-B7EE74286778}" dt="2025-09-03T18:26:40.270" v="2"/>
        <pc:sldMkLst>
          <pc:docMk/>
          <pc:sldMk cId="2443025986" sldId="280"/>
        </pc:sldMkLst>
      </pc:sldChg>
      <pc:sldChg chg="del">
        <pc:chgData name="Wellbeing" userId="S::wellbeing@lrschool.co.uk::b33a1d42-3ee9-412a-95dd-ee680af5dacd" providerId="AD" clId="Web-{6FA5BC84-37EC-9201-F879-B7EE74286778}" dt="2025-09-03T18:26:35.817" v="0"/>
        <pc:sldMkLst>
          <pc:docMk/>
          <pc:sldMk cId="3722689820" sldId="281"/>
        </pc:sldMkLst>
      </pc:sldChg>
      <pc:sldChg chg="add">
        <pc:chgData name="Wellbeing" userId="S::wellbeing@lrschool.co.uk::b33a1d42-3ee9-412a-95dd-ee680af5dacd" providerId="AD" clId="Web-{6FA5BC84-37EC-9201-F879-B7EE74286778}" dt="2025-09-03T18:26:37.754" v="1"/>
        <pc:sldMkLst>
          <pc:docMk/>
          <pc:sldMk cId="3139641955" sldId="284"/>
        </pc:sldMkLst>
      </pc:sldChg>
    </pc:docChg>
  </pc:docChgLst>
  <pc:docChgLst>
    <pc:chgData name="Wellbeing" userId="S::wellbeing@lrschool.co.uk::b33a1d42-3ee9-412a-95dd-ee680af5dacd" providerId="AD" clId="Web-{D759B369-87E3-4335-1B51-42B6C399A91C}"/>
    <pc:docChg chg="addSld delSld">
      <pc:chgData name="Wellbeing" userId="S::wellbeing@lrschool.co.uk::b33a1d42-3ee9-412a-95dd-ee680af5dacd" providerId="AD" clId="Web-{D759B369-87E3-4335-1B51-42B6C399A91C}" dt="2024-09-04T12:53:19.372" v="3"/>
      <pc:docMkLst>
        <pc:docMk/>
      </pc:docMkLst>
      <pc:sldChg chg="add del">
        <pc:chgData name="Wellbeing" userId="S::wellbeing@lrschool.co.uk::b33a1d42-3ee9-412a-95dd-ee680af5dacd" providerId="AD" clId="Web-{D759B369-87E3-4335-1B51-42B6C399A91C}" dt="2024-09-04T12:38:36.132" v="1"/>
        <pc:sldMkLst>
          <pc:docMk/>
          <pc:sldMk cId="0" sldId="261"/>
        </pc:sldMkLst>
      </pc:sldChg>
      <pc:sldChg chg="add del">
        <pc:chgData name="Wellbeing" userId="S::wellbeing@lrschool.co.uk::b33a1d42-3ee9-412a-95dd-ee680af5dacd" providerId="AD" clId="Web-{D759B369-87E3-4335-1B51-42B6C399A91C}" dt="2024-09-04T12:53:19.372" v="3"/>
        <pc:sldMkLst>
          <pc:docMk/>
          <pc:sldMk cId="3722689820" sldId="281"/>
        </pc:sldMkLst>
      </pc:sldChg>
    </pc:docChg>
  </pc:docChgLst>
  <pc:docChgLst>
    <pc:chgData name="Mrs E Joyce" userId="S::slrselejoy577@lrschool.co.uk::67cef9ba-df3a-4360-a146-404e82f05dd3" providerId="AD" clId="Web-{BE16B2CF-7B44-68B3-ADF8-D5A7E5BBA264}"/>
    <pc:docChg chg="modSld">
      <pc:chgData name="Mrs E Joyce" userId="S::slrselejoy577@lrschool.co.uk::67cef9ba-df3a-4360-a146-404e82f05dd3" providerId="AD" clId="Web-{BE16B2CF-7B44-68B3-ADF8-D5A7E5BBA264}" dt="2025-05-15T12:49:30.245" v="11" actId="20577"/>
      <pc:docMkLst>
        <pc:docMk/>
      </pc:docMkLst>
      <pc:sldChg chg="modSp">
        <pc:chgData name="Mrs E Joyce" userId="S::slrselejoy577@lrschool.co.uk::67cef9ba-df3a-4360-a146-404e82f05dd3" providerId="AD" clId="Web-{BE16B2CF-7B44-68B3-ADF8-D5A7E5BBA264}" dt="2025-05-15T12:49:30.245" v="11" actId="20577"/>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B551E-AEFB-484F-BF9F-2662505BBCBD}" type="datetimeFigureOut">
              <a:rPr lang="en-GB" smtClean="0"/>
              <a:pPr/>
              <a:t>03/09/2025</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1B345-781F-4BCD-A3AF-6A56D5923FC7}" type="slidenum">
              <a:rPr lang="en-GB" smtClean="0"/>
              <a:pPr/>
              <a:t>‹#›</a:t>
            </a:fld>
            <a:endParaRPr lang="en-GB"/>
          </a:p>
        </p:txBody>
      </p:sp>
    </p:spTree>
    <p:extLst>
      <p:ext uri="{BB962C8B-B14F-4D97-AF65-F5344CB8AC3E}">
        <p14:creationId xmlns:p14="http://schemas.microsoft.com/office/powerpoint/2010/main" val="205674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C3FC1-7345-49C3-B0B6-915DDE12FA8E}" type="datetimeFigureOut">
              <a:rPr lang="en-GB" smtClean="0"/>
              <a:pPr/>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E18C63-1257-4EA6-A487-1ABA585703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FC3FC1-7345-49C3-B0B6-915DDE12FA8E}" type="datetimeFigureOut">
              <a:rPr lang="en-GB" smtClean="0"/>
              <a:pPr/>
              <a:t>03/09/2025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3E18C63-1257-4EA6-A487-1ABA585703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9C22A3-20B5-4C78-8B79-2A3BAB1D89EE}" type="datetimeFigureOut">
              <a:rPr lang="en-GB" smtClean="0"/>
              <a:pPr/>
              <a:t>03/09/2025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9EF0BD-6FDE-4089-BA1A-19E70486DD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4400" b="1" dirty="0">
                <a:latin typeface="Segoe UI Historic"/>
                <a:ea typeface="Segoe UI Historic"/>
                <a:cs typeface="Segoe UI Historic"/>
              </a:rPr>
              <a:t>YEAR 6 </a:t>
            </a:r>
            <a:endPar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7657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377280" y="1033371"/>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Year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6</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is part of Key Stage 2 (KS2) which consists of Years 3 to 6.  We will often abbreviate Year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6</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to Y6 or use the class name. </a:t>
            </a:r>
            <a:r>
              <a:rPr kumimoji="0" lang="en-GB" sz="1200" b="0" i="0" u="none" strike="noStrike" cap="none" normalizeH="0" baseline="0" dirty="0">
                <a:ln>
                  <a:noFill/>
                </a:ln>
                <a:effectLst/>
                <a:latin typeface="Segoe UI Light" panose="020B0502040204020203" pitchFamily="34" charset="0"/>
                <a:ea typeface="Arial Unicode MS" pitchFamily="34" charset="-128"/>
                <a:cs typeface="Segoe UI Light" panose="020B0502040204020203" pitchFamily="34" charset="0"/>
              </a:rPr>
              <a:t>The </a:t>
            </a:r>
            <a:r>
              <a:rPr lang="en-GB" sz="1200" dirty="0">
                <a:latin typeface="Segoe UI Light" panose="020B0502040204020203" pitchFamily="34" charset="0"/>
                <a:ea typeface="Arial Unicode MS" pitchFamily="34" charset="-128"/>
                <a:cs typeface="Segoe UI Light" panose="020B0502040204020203" pitchFamily="34" charset="0"/>
              </a:rPr>
              <a:t>Phase Leader is </a:t>
            </a:r>
            <a:r>
              <a:rPr kumimoji="0" lang="en-GB" sz="1200" b="0" i="0" u="none" strike="noStrike" cap="none" normalizeH="0" dirty="0">
                <a:ln>
                  <a:noFill/>
                </a:ln>
                <a:effectLst/>
                <a:latin typeface="Segoe UI Light" panose="020B0502040204020203" pitchFamily="34" charset="0"/>
                <a:ea typeface="Arial Unicode MS" pitchFamily="34" charset="-128"/>
                <a:cs typeface="Segoe UI Light" panose="020B0502040204020203" pitchFamily="34" charset="0"/>
              </a:rPr>
              <a:t>Mr North.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KS2 timings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8.30-8.45 am   	Morning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R</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egistration and Guided Reading</a:t>
            </a:r>
          </a:p>
          <a:p>
            <a:pPr eaLnBrk="0" fontAlgn="base" hangingPunct="0">
              <a:spcBef>
                <a:spcPct val="0"/>
              </a:spcBef>
              <a:spcAft>
                <a:spcPct val="0"/>
              </a:spcAft>
            </a:pPr>
            <a:r>
              <a:rPr lang="en-GB" sz="1200" dirty="0">
                <a:solidFill>
                  <a:srgbClr val="000000"/>
                </a:solidFill>
                <a:latin typeface="Segoe UI Light"/>
                <a:ea typeface="Arial Unicode MS"/>
                <a:cs typeface="Segoe UI Light"/>
              </a:rPr>
              <a:t>                        9.20 am                             Lesson 1</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10.20 am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Morning break</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10:40 am	  	</a:t>
            </a: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L</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	11:50 am		Fit in 10</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12:00 pm	 	Morning lesson</a:t>
            </a:r>
            <a:r>
              <a:rPr kumimoji="0" lang="en-GB" sz="1200" b="0" i="0" u="none" strike="noStrike" cap="none" normalizeH="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3</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12.45 pm     		Lunch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1.30 pm		Afternoon registration + Afternoon lessons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	3.15 pm		Home time</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rPr>
              <a:t>Assemblies will be held every day; timings vary throughout the week.</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PE Days</a:t>
            </a:r>
            <a:endParaRPr lang="en-GB" sz="1200" b="1" u="sng" dirty="0">
              <a:latin typeface="Segoe UI Light" panose="020B0502040204020203" pitchFamily="34" charset="0"/>
              <a:ea typeface="Arial Unicode MS" pitchFamily="34" charset="-128"/>
              <a:cs typeface="Segoe UI Light" panose="020B0502040204020203" pitchFamily="34" charset="0"/>
            </a:endParaRPr>
          </a:p>
          <a:p>
            <a:pPr eaLnBrk="0" fontAlgn="base" hangingPunct="0">
              <a:spcBef>
                <a:spcPct val="0"/>
              </a:spcBef>
              <a:spcAft>
                <a:spcPct val="0"/>
              </a:spcAft>
            </a:pPr>
            <a:r>
              <a:rPr lang="en-GB" sz="1200" dirty="0">
                <a:latin typeface="Segoe UI Light" panose="020B0502040204020203" pitchFamily="34" charset="0"/>
                <a:ea typeface="Arial Unicode MS" pitchFamily="34" charset="-128"/>
                <a:cs typeface="Segoe UI Light" panose="020B0502040204020203" pitchFamily="34" charset="0"/>
              </a:rPr>
              <a:t>6U: Monday (outdoor) and Thursday (indoor)</a:t>
            </a:r>
          </a:p>
          <a:p>
            <a:pPr eaLnBrk="0" fontAlgn="base" hangingPunct="0">
              <a:spcBef>
                <a:spcPct val="0"/>
              </a:spcBef>
              <a:spcAft>
                <a:spcPct val="0"/>
              </a:spcAft>
            </a:pPr>
            <a:r>
              <a:rPr lang="en-GB" sz="1200" dirty="0">
                <a:latin typeface="Segoe UI Light" panose="020B0502040204020203" pitchFamily="34" charset="0"/>
                <a:ea typeface="Arial Unicode MS" pitchFamily="34" charset="-128"/>
                <a:cs typeface="Segoe UI Light" panose="020B0502040204020203" pitchFamily="34" charset="0"/>
              </a:rPr>
              <a:t>6PS: Monday (outdoor) and Thursday (indoor)</a:t>
            </a:r>
          </a:p>
          <a:p>
            <a:pPr eaLnBrk="0" fontAlgn="base" hangingPunct="0">
              <a:spcBef>
                <a:spcPct val="0"/>
              </a:spcBef>
              <a:spcAft>
                <a:spcPct val="0"/>
              </a:spcAft>
            </a:pPr>
            <a:endParaRPr lang="en-GB" sz="1200" dirty="0">
              <a:latin typeface="Segoe UI Light" panose="020B0502040204020203" pitchFamily="34" charset="0"/>
              <a:ea typeface="Arial Unicode MS" pitchFamily="34" charset="-128"/>
              <a:cs typeface="Segoe UI Light" panose="020B0502040204020203" pitchFamily="34" charset="0"/>
            </a:endParaRPr>
          </a:p>
        </p:txBody>
      </p:sp>
      <p:sp>
        <p:nvSpPr>
          <p:cNvPr id="14" name="Rectangle 2"/>
          <p:cNvSpPr>
            <a:spLocks noChangeArrowheads="1"/>
          </p:cNvSpPr>
          <p:nvPr/>
        </p:nvSpPr>
        <p:spPr bwMode="auto">
          <a:xfrm>
            <a:off x="188640" y="5198926"/>
            <a:ext cx="64533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a:t>
            </a:r>
            <a:r>
              <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rPr>
              <a:t>6</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Welcome! We hope that you find all the information in this pack useful. If you have any questions after reading this Parent Pack or would like to talk to us about the year ahead, please do let us know so that we can arrange a time to meet with you. Please ensure children are equipped with their own sensible-sized pencil cases and a reading book ready for the school day. We look forward to welcoming your children into our classes!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ea typeface="Times New Roman" pitchFamily="18"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16" name="TextBox 15">
            <a:extLst>
              <a:ext uri="{FF2B5EF4-FFF2-40B4-BE49-F238E27FC236}">
                <a16:creationId xmlns:a16="http://schemas.microsoft.com/office/drawing/2014/main" id="{DDBAF50A-AF5B-4D08-B91B-579591BA68DD}"/>
              </a:ext>
            </a:extLst>
          </p:cNvPr>
          <p:cNvSpPr txBox="1"/>
          <p:nvPr/>
        </p:nvSpPr>
        <p:spPr>
          <a:xfrm>
            <a:off x="4491726" y="7007888"/>
            <a:ext cx="195475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latin typeface="Trebuchet MS"/>
                <a:cs typeface="Calibri"/>
              </a:rPr>
              <a:t>6PS Class Teacher</a:t>
            </a:r>
          </a:p>
          <a:p>
            <a:pPr algn="ctr"/>
            <a:r>
              <a:rPr lang="en-GB" sz="1050" dirty="0">
                <a:latin typeface="Trebuchet MS"/>
                <a:cs typeface="Calibri"/>
              </a:rPr>
              <a:t>Mrs </a:t>
            </a:r>
            <a:r>
              <a:rPr lang="en-GB" sz="1050" dirty="0" err="1">
                <a:latin typeface="Trebuchet MS"/>
                <a:cs typeface="Calibri"/>
              </a:rPr>
              <a:t>Springford</a:t>
            </a:r>
            <a:endParaRPr lang="en-GB" sz="1050" dirty="0">
              <a:latin typeface="Trebuchet MS"/>
              <a:cs typeface="Calibri"/>
            </a:endParaRPr>
          </a:p>
        </p:txBody>
      </p:sp>
      <p:sp>
        <p:nvSpPr>
          <p:cNvPr id="19" name="Rectangle 2">
            <a:extLst>
              <a:ext uri="{FF2B5EF4-FFF2-40B4-BE49-F238E27FC236}">
                <a16:creationId xmlns:a16="http://schemas.microsoft.com/office/drawing/2014/main" id="{DDE3AEAB-BDD4-4A1A-912A-94826FAE9FEA}"/>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6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20" name="AutoShape 3">
            <a:extLst>
              <a:ext uri="{FF2B5EF4-FFF2-40B4-BE49-F238E27FC236}">
                <a16:creationId xmlns:a16="http://schemas.microsoft.com/office/drawing/2014/main" id="{9DD3144A-A88A-4DFB-96F7-EA7D73B4DE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
        <p:nvSpPr>
          <p:cNvPr id="2" name="TextBox 1">
            <a:extLst>
              <a:ext uri="{FF2B5EF4-FFF2-40B4-BE49-F238E27FC236}">
                <a16:creationId xmlns:a16="http://schemas.microsoft.com/office/drawing/2014/main" id="{959595E0-FED6-391D-CC21-CB5B14E214C3}"/>
              </a:ext>
            </a:extLst>
          </p:cNvPr>
          <p:cNvSpPr txBox="1"/>
          <p:nvPr/>
        </p:nvSpPr>
        <p:spPr>
          <a:xfrm>
            <a:off x="188640" y="7038954"/>
            <a:ext cx="195475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latin typeface="Trebuchet MS"/>
                <a:cs typeface="Calibri"/>
              </a:rPr>
              <a:t>6U Class Teacher</a:t>
            </a:r>
          </a:p>
          <a:p>
            <a:pPr algn="ctr"/>
            <a:r>
              <a:rPr lang="en-GB" sz="1050" dirty="0">
                <a:latin typeface="Trebuchet MS"/>
                <a:cs typeface="Calibri"/>
              </a:rPr>
              <a:t>Mrs </a:t>
            </a:r>
            <a:r>
              <a:rPr lang="en-GB" sz="1050" dirty="0" err="1">
                <a:latin typeface="Trebuchet MS"/>
                <a:cs typeface="Calibri"/>
              </a:rPr>
              <a:t>Uyduran</a:t>
            </a:r>
            <a:endParaRPr lang="en-GB" sz="1050" dirty="0">
              <a:latin typeface="Trebuchet MS"/>
              <a:cs typeface="Calibri"/>
            </a:endParaRPr>
          </a:p>
        </p:txBody>
      </p:sp>
      <p:sp>
        <p:nvSpPr>
          <p:cNvPr id="3" name="TextBox 2">
            <a:extLst>
              <a:ext uri="{FF2B5EF4-FFF2-40B4-BE49-F238E27FC236}">
                <a16:creationId xmlns:a16="http://schemas.microsoft.com/office/drawing/2014/main" id="{82C6C4D0-CBF3-EF3A-9F5B-287A55498B7A}"/>
              </a:ext>
            </a:extLst>
          </p:cNvPr>
          <p:cNvSpPr txBox="1"/>
          <p:nvPr/>
        </p:nvSpPr>
        <p:spPr>
          <a:xfrm>
            <a:off x="2376086" y="6995411"/>
            <a:ext cx="195475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latin typeface="Trebuchet MS"/>
                <a:cs typeface="Calibri"/>
              </a:rPr>
              <a:t>6PS Class Teacher</a:t>
            </a:r>
          </a:p>
          <a:p>
            <a:pPr algn="ctr"/>
            <a:r>
              <a:rPr lang="en-GB" sz="1050" dirty="0">
                <a:latin typeface="Trebuchet MS"/>
                <a:cs typeface="Calibri"/>
              </a:rPr>
              <a:t>Mrs </a:t>
            </a:r>
            <a:r>
              <a:rPr lang="en-GB" sz="1050" dirty="0" err="1">
                <a:latin typeface="Trebuchet MS"/>
                <a:cs typeface="Calibri"/>
              </a:rPr>
              <a:t>Paveley</a:t>
            </a:r>
            <a:endParaRPr lang="en-GB" sz="1050" dirty="0">
              <a:latin typeface="Trebuchet MS"/>
              <a:cs typeface="Calibri"/>
            </a:endParaRPr>
          </a:p>
        </p:txBody>
      </p:sp>
      <p:pic>
        <p:nvPicPr>
          <p:cNvPr id="4" name="Picture 3" descr="Keeley Vessey.jpg">
            <a:extLst>
              <a:ext uri="{FF2B5EF4-FFF2-40B4-BE49-F238E27FC236}">
                <a16:creationId xmlns:a16="http://schemas.microsoft.com/office/drawing/2014/main" id="{C5F949A2-FAB0-FFAA-3554-43AF5941E229}"/>
              </a:ext>
            </a:extLst>
          </p:cNvPr>
          <p:cNvPicPr>
            <a:picLocks noChangeAspect="1"/>
          </p:cNvPicPr>
          <p:nvPr/>
        </p:nvPicPr>
        <p:blipFill>
          <a:blip r:embed="rId2"/>
          <a:srcRect l="24870" t="5545" r="13920" b="317"/>
          <a:stretch>
            <a:fillRect/>
          </a:stretch>
        </p:blipFill>
        <p:spPr>
          <a:xfrm>
            <a:off x="533463" y="7463640"/>
            <a:ext cx="1252610" cy="1555942"/>
          </a:xfrm>
          <a:prstGeom prst="rect">
            <a:avLst/>
          </a:prstGeom>
        </p:spPr>
      </p:pic>
      <p:pic>
        <p:nvPicPr>
          <p:cNvPr id="5" name="Picture 4" descr="Kirstin Paveley.jpg">
            <a:extLst>
              <a:ext uri="{FF2B5EF4-FFF2-40B4-BE49-F238E27FC236}">
                <a16:creationId xmlns:a16="http://schemas.microsoft.com/office/drawing/2014/main" id="{AEBF1B1B-E827-F32D-70A1-8B6832DB9765}"/>
              </a:ext>
            </a:extLst>
          </p:cNvPr>
          <p:cNvPicPr>
            <a:picLocks noChangeAspect="1"/>
          </p:cNvPicPr>
          <p:nvPr/>
        </p:nvPicPr>
        <p:blipFill>
          <a:blip r:embed="rId3"/>
          <a:srcRect l="20054" t="33130" r="18970"/>
          <a:stretch>
            <a:fillRect/>
          </a:stretch>
        </p:blipFill>
        <p:spPr>
          <a:xfrm>
            <a:off x="2794776" y="7457377"/>
            <a:ext cx="1129067" cy="1575117"/>
          </a:xfrm>
          <a:prstGeom prst="rect">
            <a:avLst/>
          </a:prstGeom>
        </p:spPr>
      </p:pic>
      <p:pic>
        <p:nvPicPr>
          <p:cNvPr id="6" name="Picture 5" descr="Harriet Springford.jpg">
            <a:extLst>
              <a:ext uri="{FF2B5EF4-FFF2-40B4-BE49-F238E27FC236}">
                <a16:creationId xmlns:a16="http://schemas.microsoft.com/office/drawing/2014/main" id="{4CCD8E13-86FD-188A-CD24-9DDB5C394B1B}"/>
              </a:ext>
            </a:extLst>
          </p:cNvPr>
          <p:cNvPicPr>
            <a:picLocks noChangeAspect="1"/>
          </p:cNvPicPr>
          <p:nvPr/>
        </p:nvPicPr>
        <p:blipFill>
          <a:blip r:embed="rId4"/>
          <a:srcRect l="16536" t="22561" r="16260" b="1599"/>
          <a:stretch>
            <a:fillRect/>
          </a:stretch>
        </p:blipFill>
        <p:spPr>
          <a:xfrm>
            <a:off x="4913748" y="7457378"/>
            <a:ext cx="1114889" cy="15769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2974C2-7BD8-4048-9B7A-C6A849929B46}"/>
              </a:ext>
            </a:extLst>
          </p:cNvPr>
          <p:cNvGraphicFramePr>
            <a:graphicFrameLocks noGrp="1"/>
          </p:cNvGraphicFramePr>
          <p:nvPr>
            <p:extLst>
              <p:ext uri="{D42A27DB-BD31-4B8C-83A1-F6EECF244321}">
                <p14:modId xmlns:p14="http://schemas.microsoft.com/office/powerpoint/2010/main" val="3101372736"/>
              </p:ext>
            </p:extLst>
          </p:nvPr>
        </p:nvGraphicFramePr>
        <p:xfrm>
          <a:off x="359760" y="2310967"/>
          <a:ext cx="6138480" cy="1011847"/>
        </p:xfrm>
        <a:graphic>
          <a:graphicData uri="http://schemas.openxmlformats.org/drawingml/2006/table">
            <a:tbl>
              <a:tblPr/>
              <a:tblGrid>
                <a:gridCol w="1227696">
                  <a:extLst>
                    <a:ext uri="{9D8B030D-6E8A-4147-A177-3AD203B41FA5}">
                      <a16:colId xmlns:a16="http://schemas.microsoft.com/office/drawing/2014/main" val="20000"/>
                    </a:ext>
                  </a:extLst>
                </a:gridCol>
                <a:gridCol w="1193472">
                  <a:extLst>
                    <a:ext uri="{9D8B030D-6E8A-4147-A177-3AD203B41FA5}">
                      <a16:colId xmlns:a16="http://schemas.microsoft.com/office/drawing/2014/main" val="20001"/>
                    </a:ext>
                  </a:extLst>
                </a:gridCol>
                <a:gridCol w="1261920">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Monday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Tuesday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Segoe UI Light" panose="020B0502040204020203" pitchFamily="34" charset="0"/>
                          <a:ea typeface="Arial Unicode MS"/>
                          <a:cs typeface="Segoe UI Light" panose="020B0502040204020203" pitchFamily="34" charset="0"/>
                        </a:rPr>
                        <a:t>Wednesday </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Thursday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Segoe UI Light" panose="020B0502040204020203" pitchFamily="34" charset="0"/>
                          <a:ea typeface="Arial Unicode MS"/>
                          <a:cs typeface="Segoe UI Light" panose="020B0502040204020203" pitchFamily="34" charset="0"/>
                        </a:rPr>
                        <a:t>Friday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spcBef>
                          <a:spcPts val="300"/>
                        </a:spcBef>
                        <a:spcAft>
                          <a:spcPts val="300"/>
                        </a:spcAft>
                      </a:pPr>
                      <a:endParaRPr lang="en-GB" sz="900" dirty="0">
                        <a:latin typeface="Segoe UI Light" panose="020B0502040204020203" pitchFamily="34" charset="0"/>
                        <a:ea typeface="Times New Roman"/>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Comprehension (Century)</a:t>
                      </a:r>
                    </a:p>
                    <a:p>
                      <a:pPr>
                        <a:spcBef>
                          <a:spcPts val="300"/>
                        </a:spcBef>
                        <a:spcAft>
                          <a:spcPts val="300"/>
                        </a:spcAft>
                      </a:pPr>
                      <a:r>
                        <a:rPr lang="en-GB" sz="900" dirty="0">
                          <a:latin typeface="Segoe UI Light" panose="020B0502040204020203" pitchFamily="34" charset="0"/>
                          <a:ea typeface="Times New Roman"/>
                          <a:cs typeface="Segoe UI Light" panose="020B0502040204020203" pitchFamily="34" charset="0"/>
                        </a:rPr>
                        <a:t>Spellings (Emile)</a:t>
                      </a:r>
                    </a:p>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Maths (Century)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TTRS</a:t>
                      </a:r>
                    </a:p>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Segoe UI Light" panose="020B0502040204020203" pitchFamily="34" charset="0"/>
                          <a:ea typeface="Arial Unicode MS"/>
                          <a:cs typeface="Segoe UI Light" panose="020B0502040204020203" pitchFamily="34" charset="0"/>
                        </a:rPr>
                        <a:t>Science (Century)</a:t>
                      </a:r>
                    </a:p>
                    <a:p>
                      <a:pPr>
                        <a:spcAft>
                          <a:spcPts val="0"/>
                        </a:spcAft>
                      </a:pPr>
                      <a:endParaRPr lang="en-GB" sz="900" dirty="0">
                        <a:solidFill>
                          <a:srgbClr val="000000"/>
                        </a:solidFill>
                        <a:latin typeface="Segoe UI Light" panose="020B0502040204020203" pitchFamily="34" charset="0"/>
                        <a:ea typeface="Arial Unicode MS"/>
                        <a:cs typeface="Segoe UI Light" panose="020B0502040204020203" pitchFamily="34" charset="0"/>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67B4940C-D373-4663-9110-F2C085551EF9}"/>
              </a:ext>
            </a:extLst>
          </p:cNvPr>
          <p:cNvSpPr/>
          <p:nvPr/>
        </p:nvSpPr>
        <p:spPr>
          <a:xfrm>
            <a:off x="2057819" y="1640567"/>
            <a:ext cx="3429000" cy="553998"/>
          </a:xfrm>
          <a:prstGeom prst="rect">
            <a:avLst/>
          </a:prstGeom>
        </p:spPr>
        <p:txBody>
          <a:bodyPr>
            <a:spAutoFit/>
          </a:bodyPr>
          <a:lstStyle/>
          <a:p>
            <a:pPr lvl="0" eaLnBrk="0" fontAlgn="base" hangingPunct="0">
              <a:spcBef>
                <a:spcPct val="0"/>
              </a:spcBef>
              <a:spcAft>
                <a:spcPct val="0"/>
              </a:spcAft>
            </a:pPr>
            <a:endParaRPr lang="en-GB" dirty="0">
              <a:latin typeface="Segoe UI Light" panose="020B0502040204020203" pitchFamily="34" charset="0"/>
              <a:cs typeface="Segoe UI Light" panose="020B0502040204020203" pitchFamily="34" charset="0"/>
            </a:endParaRPr>
          </a:p>
          <a:p>
            <a:pPr algn="ctr" eaLnBrk="0" fontAlgn="base" hangingPunct="0">
              <a:spcBef>
                <a:spcPct val="0"/>
              </a:spcBef>
              <a:spcAft>
                <a:spcPct val="0"/>
              </a:spcAft>
            </a:pPr>
            <a:r>
              <a:rPr lang="en-GB" sz="1200" b="1" dirty="0">
                <a:solidFill>
                  <a:srgbClr val="000000"/>
                </a:solidFill>
                <a:latin typeface="Segoe UI Light" panose="020B0502040204020203" pitchFamily="34" charset="0"/>
                <a:ea typeface="Arial Unicode MS"/>
                <a:cs typeface="Segoe UI Light" panose="020B0502040204020203" pitchFamily="34" charset="0"/>
              </a:rPr>
              <a:t>Suggested Homework Schedule </a:t>
            </a:r>
            <a:endParaRPr lang="en-GB" sz="1200" b="1"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198C279A-44AC-44FD-871E-A3C1A7D04643}"/>
              </a:ext>
            </a:extLst>
          </p:cNvPr>
          <p:cNvSpPr txBox="1"/>
          <p:nvPr/>
        </p:nvSpPr>
        <p:spPr>
          <a:xfrm>
            <a:off x="272562" y="3716215"/>
            <a:ext cx="6225678" cy="2677656"/>
          </a:xfrm>
          <a:prstGeom prst="rect">
            <a:avLst/>
          </a:prstGeom>
          <a:noFill/>
        </p:spPr>
        <p:txBody>
          <a:bodyPr wrap="square" lIns="91440" tIns="45720" rIns="91440" bIns="45720" rtlCol="0" anchor="t">
            <a:spAutoFit/>
          </a:bodyPr>
          <a:lstStyle/>
          <a:p>
            <a:r>
              <a:rPr lang="en-GB" sz="1200" dirty="0">
                <a:latin typeface="Segoe UI Light" panose="020B0502040204020203" pitchFamily="34" charset="0"/>
                <a:cs typeface="Segoe UI Light" panose="020B0502040204020203" pitchFamily="34" charset="0"/>
              </a:rPr>
              <a:t>Homework is sent out weekly online (Mondays). Above is a suggested timetable only. </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At Lent Rise, we instil a love of reading within school and encourage for this to be embedded at home.</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To support your child’s times tables further, please ensure that your child practices their times tables daily. This can be through times tables games, reciting and chanting times tables or using Times Tables Rock Stars.</a:t>
            </a:r>
          </a:p>
          <a:p>
            <a:endParaRPr lang="en-GB" sz="1200" dirty="0">
              <a:latin typeface="Segoe UI Light" panose="020B0502040204020203" pitchFamily="34" charset="0"/>
              <a:cs typeface="Segoe UI Light" panose="020B0502040204020203" pitchFamily="34" charset="0"/>
            </a:endParaRPr>
          </a:p>
          <a:p>
            <a:r>
              <a:rPr lang="en-GB" sz="1200" dirty="0">
                <a:latin typeface="Segoe UI Light" panose="020B0502040204020203" pitchFamily="34" charset="0"/>
                <a:cs typeface="Segoe UI Light" panose="020B0502040204020203" pitchFamily="34" charset="0"/>
              </a:rPr>
              <a:t>Homework is catered to your child's current learning.</a:t>
            </a:r>
          </a:p>
        </p:txBody>
      </p:sp>
      <p:pic>
        <p:nvPicPr>
          <p:cNvPr id="7" name="Picture 2" descr="91,952 Book Clipart Illustrations &amp; Clip Art - iStock">
            <a:extLst>
              <a:ext uri="{FF2B5EF4-FFF2-40B4-BE49-F238E27FC236}">
                <a16:creationId xmlns:a16="http://schemas.microsoft.com/office/drawing/2014/main" id="{BBE67E84-2AE9-47AC-8E24-90099D86F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216" y="6531429"/>
            <a:ext cx="2541024" cy="25410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81913AFB-5FEB-45F4-8723-281BA344D1AD}"/>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6 HOMEWORK</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9" name="AutoShape 3">
            <a:extLst>
              <a:ext uri="{FF2B5EF4-FFF2-40B4-BE49-F238E27FC236}">
                <a16:creationId xmlns:a16="http://schemas.microsoft.com/office/drawing/2014/main" id="{CE84C197-F0AC-4BC6-BCD7-F42FD99999CC}"/>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extLst>
      <p:ext uri="{BB962C8B-B14F-4D97-AF65-F5344CB8AC3E}">
        <p14:creationId xmlns:p14="http://schemas.microsoft.com/office/powerpoint/2010/main" val="262054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73541" y="1348808"/>
            <a:ext cx="630932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en-GB" sz="1200" dirty="0">
                <a:latin typeface="Segoe UI Light" panose="020B0502040204020203"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absence portal on the first day of their absence. This is important, as we will be contacting parents if a child is not at school and no reason has been given. Parents may be asked to provide medical evidence in the form of an appointment card or prescription where there are repeated absences due to reported illness. </a:t>
            </a:r>
            <a:r>
              <a:rPr lang="en-US"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Regular attendance and punctuality is </a:t>
            </a:r>
            <a:r>
              <a:rPr lang="en-GB" sz="1200" b="1" dirty="0">
                <a:latin typeface="Segoe UI Light" panose="020B0502040204020203" pitchFamily="34" charset="0"/>
                <a:cs typeface="Segoe UI Light" panose="020B0502040204020203" pitchFamily="34" charset="0"/>
              </a:rPr>
              <a:t>fundamental</a:t>
            </a:r>
            <a:r>
              <a:rPr lang="en-GB" sz="1200" dirty="0">
                <a:latin typeface="Segoe UI Light" panose="020B0502040204020203" pitchFamily="34" charset="0"/>
                <a:cs typeface="Segoe UI Light" panose="020B0502040204020203" pitchFamily="34" charset="0"/>
              </a:rPr>
              <a:t> to enabling your child to achieve the highest levels of attainment. We ensure all children are aware of the importance of attendance and punctuality. ​</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The attendance target set by the Governing Body for 2024-2025 is 96%. We expect ALL children to achieve this.​</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If your child is unwell</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If your child is too unwell to come to school, or has a medical appointment, please log the reason via our ParentMail absence portal. To help you, the NHS has compiled a list of guidelines about how long children should be kept off school when they have a common illnesses:​</a:t>
            </a:r>
          </a:p>
          <a:p>
            <a:pPr algn="just" fontAlgn="base"/>
            <a:r>
              <a:rPr lang="en-GB" sz="1200" u="sng" dirty="0">
                <a:latin typeface="Segoe UI Light" panose="020B0502040204020203" pitchFamily="34" charset="0"/>
                <a:cs typeface="Segoe UI Light" panose="020B0502040204020203" pitchFamily="34" charset="0"/>
                <a:hlinkClick r:id="rId2"/>
              </a:rPr>
              <a:t>https://www.nhs.uk/Livewell/Yourchildatschool/Pages/Illness.aspx</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a:t>
            </a:r>
            <a:br>
              <a:rPr lang="en-GB" sz="1200" dirty="0">
                <a:latin typeface="Segoe UI Light" panose="020B0502040204020203" pitchFamily="34" charset="0"/>
                <a:cs typeface="Segoe UI Light" panose="020B0502040204020203" pitchFamily="34" charset="0"/>
              </a:rPr>
            </a:br>
            <a:r>
              <a:rPr lang="en-GB" sz="1200" b="1" dirty="0">
                <a:latin typeface="Segoe UI Light" panose="020B0502040204020203" pitchFamily="34" charset="0"/>
                <a:cs typeface="Segoe UI Light" panose="020B0502040204020203" pitchFamily="34" charset="0"/>
              </a:rPr>
              <a:t>Lateness</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The playground gates will open at 8:30am and close at 8:45am. Your child may come into school between these times and head straight to class. However, if your child does miss the gate to go into class, please bring them to the School Office where a member of staff will sign them in.​</a:t>
            </a:r>
          </a:p>
          <a:p>
            <a:pPr algn="just" fontAlgn="base"/>
            <a:r>
              <a:rPr lang="en-GB" sz="1200" dirty="0">
                <a:latin typeface="Segoe UI Light" panose="020B0502040204020203" pitchFamily="34" charset="0"/>
                <a:cs typeface="Segoe UI Light" panose="020B0502040204020203" pitchFamily="34" charset="0"/>
              </a:rPr>
              <a:t>​</a:t>
            </a:r>
          </a:p>
          <a:p>
            <a:pPr algn="just" fontAlgn="base"/>
            <a:r>
              <a:rPr lang="en-GB" sz="1200" b="1" dirty="0">
                <a:latin typeface="Segoe UI Light" panose="020B0502040204020203" pitchFamily="34" charset="0"/>
                <a:cs typeface="Segoe UI Light" panose="020B0502040204020203" pitchFamily="34" charset="0"/>
              </a:rPr>
              <a:t>Authorised absence</a:t>
            </a:r>
            <a:r>
              <a:rPr lang="en-GB" sz="1200" dirty="0">
                <a:latin typeface="Segoe UI Light" panose="020B0502040204020203" pitchFamily="34" charset="0"/>
                <a:cs typeface="Segoe UI Light" panose="020B0502040204020203" pitchFamily="34" charset="0"/>
              </a:rPr>
              <a:t>​</a:t>
            </a:r>
          </a:p>
          <a:p>
            <a:pPr algn="just" fontAlgn="base"/>
            <a:r>
              <a:rPr lang="en-GB" sz="1200" dirty="0">
                <a:latin typeface="Segoe UI Light" panose="020B0502040204020203" pitchFamily="34" charset="0"/>
                <a:cs typeface="Segoe UI Light" panose="020B0502040204020203" pitchFamily="34" charset="0"/>
              </a:rPr>
              <a:t>Family holidays should always be taken during the school holidays, and we will only authorise absence in very special circumstances. On these occasions permission must be sought in advance from the Headteacher. Absence request forms are available from the school office or a letter should be written to the Headteacher.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 Service who may issues a Penalty notice. ​</a:t>
            </a:r>
          </a:p>
          <a:p>
            <a:pPr algn="just" fontAlgn="base"/>
            <a:r>
              <a:rPr lang="en-GB" sz="1200" dirty="0">
                <a:latin typeface="Segoe UI Light" panose="020B0502040204020203" pitchFamily="34" charset="0"/>
                <a:cs typeface="Segoe UI Light" panose="020B0502040204020203" pitchFamily="34" charset="0"/>
              </a:rPr>
              <a:t>​</a:t>
            </a:r>
          </a:p>
        </p:txBody>
      </p:sp>
      <p:sp>
        <p:nvSpPr>
          <p:cNvPr id="6" name="Rectangle 2">
            <a:extLst>
              <a:ext uri="{FF2B5EF4-FFF2-40B4-BE49-F238E27FC236}">
                <a16:creationId xmlns:a16="http://schemas.microsoft.com/office/drawing/2014/main" id="{1C48F22C-8A1D-4719-BBCF-6577D260D494}"/>
              </a:ext>
            </a:extLst>
          </p:cNvPr>
          <p:cNvSpPr>
            <a:spLocks noChangeArrowheads="1"/>
          </p:cNvSpPr>
          <p:nvPr/>
        </p:nvSpPr>
        <p:spPr bwMode="auto">
          <a:xfrm>
            <a:off x="914400" y="107504"/>
            <a:ext cx="575496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rPr>
              <a:t>ATTENDANCE AND PUNCTUALITY</a:t>
            </a:r>
          </a:p>
        </p:txBody>
      </p:sp>
      <p:cxnSp>
        <p:nvCxnSpPr>
          <p:cNvPr id="7" name="AutoShape 3">
            <a:extLst>
              <a:ext uri="{FF2B5EF4-FFF2-40B4-BE49-F238E27FC236}">
                <a16:creationId xmlns:a16="http://schemas.microsoft.com/office/drawing/2014/main" id="{B1BC06F1-0F5C-4921-AF8D-C02B28CD9F05}"/>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60648" y="1111918"/>
            <a:ext cx="6309320"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Approach the </a:t>
            </a:r>
            <a:r>
              <a:rPr lang="en-GB" sz="1200" dirty="0">
                <a:latin typeface="Segoe UI Light" panose="020B0502040204020203" pitchFamily="34" charset="0"/>
                <a:cs typeface="Segoe UI Light" panose="020B0502040204020203" pitchFamily="34" charset="0"/>
              </a:rPr>
              <a:t>c</a:t>
            </a: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middle management team </a:t>
            </a:r>
            <a:r>
              <a:rPr lang="en-GB" sz="1200" dirty="0">
                <a:latin typeface="Segoe UI Light" panose="020B0502040204020203" pitchFamily="34" charset="0"/>
                <a:cs typeface="Segoe UI Light" panose="020B0502040204020203" pitchFamily="34" charset="0"/>
              </a:rPr>
              <a:t>(KS1 or KS2 Phase Leaders)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effectLst/>
                <a:latin typeface="Segoe UI Light"/>
                <a:cs typeface="Segoe UI Light"/>
              </a:rPr>
              <a:t>The Headteacher, Mrs Watson, is always happy to see parents but clearly she will go to the Class Teacher to discuss issues, therefore it makes sense for you to have spoken to the teacher first.</a:t>
            </a:r>
            <a:endParaRPr lang="en-GB" sz="1200" b="0" i="0" u="none" strike="noStrike" cap="none" normalizeH="0" baseline="0" dirty="0">
              <a:ln>
                <a:noFill/>
              </a:ln>
              <a:effectLst/>
              <a:latin typeface="Segoe UI Light"/>
              <a:cs typeface="Segoe UI Light"/>
            </a:endParaRP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When the Headteacher is out, your children are always in safe</a:t>
            </a:r>
            <a:r>
              <a:rPr kumimoji="0" lang="en-GB" sz="1200" b="0" i="0" u="none" strike="noStrike" cap="none" normalizeH="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effectLst/>
                <a:latin typeface="Segoe UI Light"/>
                <a:ea typeface="Times New Roman" pitchFamily="18" charset="0"/>
                <a:cs typeface="Segoe UI Light"/>
              </a:rPr>
              <a:t>Mrs Maggie Young, Chair of Governors</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by e-mail: govs@</a:t>
            </a:r>
            <a:r>
              <a:rPr lang="en-GB" sz="1200" dirty="0">
                <a:latin typeface="Segoe UI Light"/>
                <a:ea typeface="Times New Roman" pitchFamily="18" charset="0"/>
                <a:cs typeface="Segoe UI Light"/>
              </a:rPr>
              <a:t>lrschool.co.uk</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or</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 Lent Rise School</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Coulson Way</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Burnham</a:t>
            </a:r>
            <a:br>
              <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br>
            <a:r>
              <a:rPr kumimoji="0" lang="en-GB" sz="1200" b="0" i="0" u="none" strike="noStrike" cap="none" normalizeH="0" baseline="0" dirty="0">
                <a:ln>
                  <a:noFill/>
                </a:ln>
                <a:effectLst/>
                <a:latin typeface="Segoe UI Light"/>
                <a:ea typeface="Times New Roman" pitchFamily="18" charset="0"/>
                <a:cs typeface="Segoe UI Light"/>
              </a:rPr>
              <a:t>Slough      </a:t>
            </a:r>
            <a:endParaRPr kumimoji="0" lang="en-GB" sz="1200" b="0" i="0" u="none" strike="noStrike" cap="none" normalizeH="0" baseline="0" dirty="0">
              <a:ln>
                <a:noFill/>
              </a:ln>
              <a:effectLst/>
              <a:latin typeface="Segoe UI Light"/>
              <a:cs typeface="Segoe UI Light"/>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hlinkClick r:id="rId2"/>
              </a:rPr>
              <a:t>www.lentriseschool.co.uk</a:t>
            </a: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026E07D7-92FC-4CA9-9B2B-1E0FB66324D9}"/>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37AC0423-BAE4-4CF1-B792-6FF3725A75B3}"/>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60648" y="1466066"/>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6" name="Rectangle 2">
            <a:extLst>
              <a:ext uri="{FF2B5EF4-FFF2-40B4-BE49-F238E27FC236}">
                <a16:creationId xmlns:a16="http://schemas.microsoft.com/office/drawing/2014/main" id="{7BCFA00C-2BEC-46AD-A0F2-60982AEEF8AF}"/>
              </a:ext>
            </a:extLst>
          </p:cNvPr>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7" name="AutoShape 3">
            <a:extLst>
              <a:ext uri="{FF2B5EF4-FFF2-40B4-BE49-F238E27FC236}">
                <a16:creationId xmlns:a16="http://schemas.microsoft.com/office/drawing/2014/main" id="{747C4020-5ED0-4910-A824-51DA50825469}"/>
              </a:ext>
            </a:extLst>
          </p:cNvPr>
          <p:cNvCxnSpPr>
            <a:cxnSpLocks noChangeShapeType="1"/>
          </p:cNvCxnSpPr>
          <p:nvPr/>
        </p:nvCxnSpPr>
        <p:spPr bwMode="auto">
          <a:xfrm flipH="1">
            <a:off x="1764929" y="615184"/>
            <a:ext cx="4838700" cy="0"/>
          </a:xfrm>
          <a:prstGeom prst="straightConnector1">
            <a:avLst/>
          </a:prstGeom>
          <a:noFill/>
          <a:ln w="76200">
            <a:solidFill>
              <a:srgbClr val="FF0000"/>
            </a:solidFill>
            <a:round/>
            <a:headEnd/>
            <a:tailEn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62EF9F1F-1DC0-C3E0-B71D-E156884FED8A}"/>
              </a:ext>
            </a:extLst>
          </p:cNvPr>
          <p:cNvPicPr>
            <a:picLocks noChangeAspect="1"/>
          </p:cNvPicPr>
          <p:nvPr/>
        </p:nvPicPr>
        <p:blipFill>
          <a:blip r:embed="rId2"/>
          <a:srcRect l="43068" t="17057" r="23978" b="6308"/>
          <a:stretch>
            <a:fillRect/>
          </a:stretch>
        </p:blipFill>
        <p:spPr>
          <a:xfrm>
            <a:off x="0" y="96247"/>
            <a:ext cx="6863606" cy="8983709"/>
          </a:xfrm>
          <a:prstGeom prst="rect">
            <a:avLst/>
          </a:prstGeom>
        </p:spPr>
      </p:pic>
    </p:spTree>
    <p:extLst>
      <p:ext uri="{BB962C8B-B14F-4D97-AF65-F5344CB8AC3E}">
        <p14:creationId xmlns:p14="http://schemas.microsoft.com/office/powerpoint/2010/main" val="313964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09d7e67-2c89-4a82-b064-15c58d415fdd" xsi:nil="true"/>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429AA2B-3002-4FF9-BC78-A09955904C19}">
  <ds:schemaRefs>
    <ds:schemaRef ds:uri="http://schemas.microsoft.com/sharepoint/v3/contenttype/forms"/>
  </ds:schemaRefs>
</ds:datastoreItem>
</file>

<file path=customXml/itemProps2.xml><?xml version="1.0" encoding="utf-8"?>
<ds:datastoreItem xmlns:ds="http://schemas.openxmlformats.org/officeDocument/2006/customXml" ds:itemID="{6EA2019B-DBC0-46CB-A654-87D9762BC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d7e67-2c89-4a82-b064-15c58d415fdd"/>
    <ds:schemaRef ds:uri="ee017583-9929-48b6-a040-67954c603a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E8887-FB0F-4DDD-B814-70A38C52E206}">
  <ds:schemaRefs>
    <ds:schemaRef ds:uri="http://schemas.microsoft.com/office/2006/documentManagement/types"/>
    <ds:schemaRef ds:uri="ee017583-9929-48b6-a040-67954c603aab"/>
    <ds:schemaRef ds:uri="http://purl.org/dc/dcmitype/"/>
    <ds:schemaRef ds:uri="http://schemas.openxmlformats.org/package/2006/metadata/core-properties"/>
    <ds:schemaRef ds:uri="http://schemas.microsoft.com/sharepoint/v3"/>
    <ds:schemaRef ds:uri="http://purl.org/dc/elements/1.1/"/>
    <ds:schemaRef ds:uri="http://schemas.microsoft.com/office/infopath/2007/PartnerControls"/>
    <ds:schemaRef ds:uri="e09d7e67-2c89-4a82-b064-15c58d415fdd"/>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595a3e55-40c4-4a5b-83f0-dcc74fe2e395}" enabled="0" method="" siteId="{595a3e55-40c4-4a5b-83f0-dcc74fe2e395}" removed="1"/>
</clbl:labelList>
</file>

<file path=docProps/app.xml><?xml version="1.0" encoding="utf-8"?>
<Properties xmlns="http://schemas.openxmlformats.org/officeDocument/2006/extended-properties" xmlns:vt="http://schemas.openxmlformats.org/officeDocument/2006/docPropsVTypes">
  <TotalTime>295</TotalTime>
  <Words>2084</Words>
  <Application>Microsoft Office PowerPoint</Application>
  <PresentationFormat>On-screen Show (4:3)</PresentationFormat>
  <Paragraphs>143</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S Boxall</cp:lastModifiedBy>
  <cp:revision>81</cp:revision>
  <dcterms:created xsi:type="dcterms:W3CDTF">2019-06-07T12:22:40Z</dcterms:created>
  <dcterms:modified xsi:type="dcterms:W3CDTF">2025-09-03T18:28:57Z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