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13"/>
  </p:notesMasterIdLst>
  <p:sldIdLst>
    <p:sldId id="276" r:id="rId6"/>
    <p:sldId id="259" r:id="rId7"/>
    <p:sldId id="282" r:id="rId8"/>
    <p:sldId id="278" r:id="rId9"/>
    <p:sldId id="261" r:id="rId10"/>
    <p:sldId id="265" r:id="rId11"/>
    <p:sldId id="284" r:id="rId12"/>
  </p:sldIdLst>
  <p:sldSz cx="6858000" cy="9144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A5BC84-37EC-9201-F879-B7EE74286778}" v="27" dt="2025-09-03T18:28:56.819"/>
    <p1510:client id="{7975E6A4-2698-433E-8DEE-B475052047AF}" v="4" dt="2025-09-03T15:36:57.8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3" d="100"/>
          <a:sy n="53" d="100"/>
        </p:scale>
        <p:origin x="2693" y="269"/>
      </p:cViewPr>
      <p:guideLst>
        <p:guide orient="horz" pos="288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viewProps" Target="viewProps.xml"/><Relationship Id="rId10" Type="http://schemas.openxmlformats.org/officeDocument/2006/relationships/slide" Target="slides/slide5.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ss S Boxall" userId="50ee0ec7-5bd4-42b0-88db-47e79a481611" providerId="ADAL" clId="{7975E6A4-2698-433E-8DEE-B475052047AF}"/>
    <pc:docChg chg="custSel addSld delSld modSld">
      <pc:chgData name="Miss S Boxall" userId="50ee0ec7-5bd4-42b0-88db-47e79a481611" providerId="ADAL" clId="{7975E6A4-2698-433E-8DEE-B475052047AF}" dt="2025-09-03T15:42:49.470" v="154" actId="1076"/>
      <pc:docMkLst>
        <pc:docMk/>
      </pc:docMkLst>
      <pc:sldChg chg="addSp delSp modSp mod">
        <pc:chgData name="Miss S Boxall" userId="50ee0ec7-5bd4-42b0-88db-47e79a481611" providerId="ADAL" clId="{7975E6A4-2698-433E-8DEE-B475052047AF}" dt="2025-09-03T15:42:49.470" v="154" actId="1076"/>
        <pc:sldMkLst>
          <pc:docMk/>
          <pc:sldMk cId="0" sldId="259"/>
        </pc:sldMkLst>
        <pc:spChg chg="add mod">
          <ac:chgData name="Miss S Boxall" userId="50ee0ec7-5bd4-42b0-88db-47e79a481611" providerId="ADAL" clId="{7975E6A4-2698-433E-8DEE-B475052047AF}" dt="2025-09-03T15:36:38.817" v="113" actId="20577"/>
          <ac:spMkLst>
            <pc:docMk/>
            <pc:sldMk cId="0" sldId="259"/>
            <ac:spMk id="2" creationId="{959595E0-FED6-391D-CC21-CB5B14E214C3}"/>
          </ac:spMkLst>
        </pc:spChg>
        <pc:spChg chg="add mod">
          <ac:chgData name="Miss S Boxall" userId="50ee0ec7-5bd4-42b0-88db-47e79a481611" providerId="ADAL" clId="{7975E6A4-2698-433E-8DEE-B475052047AF}" dt="2025-09-03T15:37:12.331" v="122" actId="20577"/>
          <ac:spMkLst>
            <pc:docMk/>
            <pc:sldMk cId="0" sldId="259"/>
            <ac:spMk id="3" creationId="{82C6C4D0-CBF3-EF3A-9F5B-287A55498B7A}"/>
          </ac:spMkLst>
        </pc:spChg>
        <pc:spChg chg="mod">
          <ac:chgData name="Miss S Boxall" userId="50ee0ec7-5bd4-42b0-88db-47e79a481611" providerId="ADAL" clId="{7975E6A4-2698-433E-8DEE-B475052047AF}" dt="2025-09-03T15:38:09.314" v="141" actId="20577"/>
          <ac:spMkLst>
            <pc:docMk/>
            <pc:sldMk cId="0" sldId="259"/>
            <ac:spMk id="11" creationId="{00000000-0000-0000-0000-000000000000}"/>
          </ac:spMkLst>
        </pc:spChg>
        <pc:spChg chg="mod">
          <ac:chgData name="Miss S Boxall" userId="50ee0ec7-5bd4-42b0-88db-47e79a481611" providerId="ADAL" clId="{7975E6A4-2698-433E-8DEE-B475052047AF}" dt="2025-09-03T15:42:49.470" v="154" actId="1076"/>
          <ac:spMkLst>
            <pc:docMk/>
            <pc:sldMk cId="0" sldId="259"/>
            <ac:spMk id="14" creationId="{00000000-0000-0000-0000-000000000000}"/>
          </ac:spMkLst>
        </pc:spChg>
        <pc:spChg chg="mod">
          <ac:chgData name="Miss S Boxall" userId="50ee0ec7-5bd4-42b0-88db-47e79a481611" providerId="ADAL" clId="{7975E6A4-2698-433E-8DEE-B475052047AF}" dt="2025-09-03T15:35:52.855" v="99" actId="1076"/>
          <ac:spMkLst>
            <pc:docMk/>
            <pc:sldMk cId="0" sldId="259"/>
            <ac:spMk id="16" creationId="{DDBAF50A-AF5B-4D08-B91B-579591BA68DD}"/>
          </ac:spMkLst>
        </pc:spChg>
        <pc:graphicFrameChg chg="del">
          <ac:chgData name="Miss S Boxall" userId="50ee0ec7-5bd4-42b0-88db-47e79a481611" providerId="ADAL" clId="{7975E6A4-2698-433E-8DEE-B475052047AF}" dt="2025-09-03T15:34:52.693" v="62" actId="478"/>
          <ac:graphicFrameMkLst>
            <pc:docMk/>
            <pc:sldMk cId="0" sldId="259"/>
            <ac:graphicFrameMk id="12" creationId="{00000000-0000-0000-0000-000000000000}"/>
          </ac:graphicFrameMkLst>
        </pc:graphicFrameChg>
        <pc:graphicFrameChg chg="del mod">
          <ac:chgData name="Miss S Boxall" userId="50ee0ec7-5bd4-42b0-88db-47e79a481611" providerId="ADAL" clId="{7975E6A4-2698-433E-8DEE-B475052047AF}" dt="2025-09-03T15:35:24.720" v="83" actId="478"/>
          <ac:graphicFrameMkLst>
            <pc:docMk/>
            <pc:sldMk cId="0" sldId="259"/>
            <ac:graphicFrameMk id="15" creationId="{00000000-0000-0000-0000-000000000000}"/>
          </ac:graphicFrameMkLst>
        </pc:graphicFrameChg>
        <pc:picChg chg="del">
          <ac:chgData name="Miss S Boxall" userId="50ee0ec7-5bd4-42b0-88db-47e79a481611" providerId="ADAL" clId="{7975E6A4-2698-433E-8DEE-B475052047AF}" dt="2025-09-03T15:35:14.630" v="81" actId="478"/>
          <ac:picMkLst>
            <pc:docMk/>
            <pc:sldMk cId="0" sldId="259"/>
            <ac:picMk id="13" creationId="{CD373895-5A0B-83E2-2259-E912C90B17C0}"/>
          </ac:picMkLst>
        </pc:picChg>
        <pc:picChg chg="del">
          <ac:chgData name="Miss S Boxall" userId="50ee0ec7-5bd4-42b0-88db-47e79a481611" providerId="ADAL" clId="{7975E6A4-2698-433E-8DEE-B475052047AF}" dt="2025-09-03T15:35:04.919" v="80" actId="478"/>
          <ac:picMkLst>
            <pc:docMk/>
            <pc:sldMk cId="0" sldId="259"/>
            <ac:picMk id="17" creationId="{E222F5D7-6D66-4374-8516-7D74AA9907A4}"/>
          </ac:picMkLst>
        </pc:picChg>
      </pc:sldChg>
      <pc:sldChg chg="del">
        <pc:chgData name="Miss S Boxall" userId="50ee0ec7-5bd4-42b0-88db-47e79a481611" providerId="ADAL" clId="{7975E6A4-2698-433E-8DEE-B475052047AF}" dt="2025-09-03T15:32:57.775" v="0" actId="47"/>
        <pc:sldMkLst>
          <pc:docMk/>
          <pc:sldMk cId="0" sldId="260"/>
        </pc:sldMkLst>
      </pc:sldChg>
      <pc:sldChg chg="modSp add mod">
        <pc:chgData name="Miss S Boxall" userId="50ee0ec7-5bd4-42b0-88db-47e79a481611" providerId="ADAL" clId="{7975E6A4-2698-433E-8DEE-B475052047AF}" dt="2025-09-03T15:41:56.319" v="153" actId="20577"/>
        <pc:sldMkLst>
          <pc:docMk/>
          <pc:sldMk cId="2620545764" sldId="282"/>
        </pc:sldMkLst>
        <pc:spChg chg="mod">
          <ac:chgData name="Miss S Boxall" userId="50ee0ec7-5bd4-42b0-88db-47e79a481611" providerId="ADAL" clId="{7975E6A4-2698-433E-8DEE-B475052047AF}" dt="2025-09-03T15:41:56.319" v="153" actId="20577"/>
          <ac:spMkLst>
            <pc:docMk/>
            <pc:sldMk cId="2620545764" sldId="282"/>
            <ac:spMk id="6" creationId="{198C279A-44AC-44FD-871E-A3C1A7D04643}"/>
          </ac:spMkLst>
        </pc:spChg>
        <pc:spChg chg="mod">
          <ac:chgData name="Miss S Boxall" userId="50ee0ec7-5bd4-42b0-88db-47e79a481611" providerId="ADAL" clId="{7975E6A4-2698-433E-8DEE-B475052047AF}" dt="2025-09-03T15:33:18.999" v="3" actId="20577"/>
          <ac:spMkLst>
            <pc:docMk/>
            <pc:sldMk cId="2620545764" sldId="282"/>
            <ac:spMk id="8" creationId="{81913AFB-5FEB-45F4-8723-281BA344D1AD}"/>
          </ac:spMkLst>
        </pc:spChg>
        <pc:graphicFrameChg chg="modGraphic">
          <ac:chgData name="Miss S Boxall" userId="50ee0ec7-5bd4-42b0-88db-47e79a481611" providerId="ADAL" clId="{7975E6A4-2698-433E-8DEE-B475052047AF}" dt="2025-09-03T15:33:33.702" v="15" actId="14734"/>
          <ac:graphicFrameMkLst>
            <pc:docMk/>
            <pc:sldMk cId="2620545764" sldId="282"/>
            <ac:graphicFrameMk id="4" creationId="{A22974C2-7BD8-4048-9B7A-C6A849929B46}"/>
          </ac:graphicFrameMkLst>
        </pc:graphicFrameChg>
      </pc:sldChg>
    </pc:docChg>
  </pc:docChgLst>
  <pc:docChgLst>
    <pc:chgData name="Wellbeing" userId="S::wellbeing@lrschool.co.uk::b33a1d42-3ee9-412a-95dd-ee680af5dacd" providerId="AD" clId="Web-{6FA5BC84-37EC-9201-F879-B7EE74286778}"/>
    <pc:docChg chg="addSld delSld modSld">
      <pc:chgData name="Wellbeing" userId="S::wellbeing@lrschool.co.uk::b33a1d42-3ee9-412a-95dd-ee680af5dacd" providerId="AD" clId="Web-{6FA5BC84-37EC-9201-F879-B7EE74286778}" dt="2025-09-03T18:28:56.819" v="26" actId="1076"/>
      <pc:docMkLst>
        <pc:docMk/>
      </pc:docMkLst>
      <pc:sldChg chg="addSp delSp modSp">
        <pc:chgData name="Wellbeing" userId="S::wellbeing@lrschool.co.uk::b33a1d42-3ee9-412a-95dd-ee680af5dacd" providerId="AD" clId="Web-{6FA5BC84-37EC-9201-F879-B7EE74286778}" dt="2025-09-03T18:28:56.819" v="26" actId="1076"/>
        <pc:sldMkLst>
          <pc:docMk/>
          <pc:sldMk cId="0" sldId="259"/>
        </pc:sldMkLst>
        <pc:picChg chg="add mod modCrop">
          <ac:chgData name="Wellbeing" userId="S::wellbeing@lrschool.co.uk::b33a1d42-3ee9-412a-95dd-ee680af5dacd" providerId="AD" clId="Web-{6FA5BC84-37EC-9201-F879-B7EE74286778}" dt="2025-09-03T18:27:42.489" v="12" actId="1076"/>
          <ac:picMkLst>
            <pc:docMk/>
            <pc:sldMk cId="0" sldId="259"/>
            <ac:picMk id="4" creationId="{C5F949A2-FAB0-FFAA-3554-43AF5941E229}"/>
          </ac:picMkLst>
        </pc:picChg>
        <pc:picChg chg="add mod modCrop">
          <ac:chgData name="Wellbeing" userId="S::wellbeing@lrschool.co.uk::b33a1d42-3ee9-412a-95dd-ee680af5dacd" providerId="AD" clId="Web-{6FA5BC84-37EC-9201-F879-B7EE74286778}" dt="2025-09-03T18:28:56.819" v="26" actId="1076"/>
          <ac:picMkLst>
            <pc:docMk/>
            <pc:sldMk cId="0" sldId="259"/>
            <ac:picMk id="5" creationId="{AEBF1B1B-E827-F32D-70A1-8B6832DB9765}"/>
          </ac:picMkLst>
        </pc:picChg>
        <pc:picChg chg="add mod modCrop">
          <ac:chgData name="Wellbeing" userId="S::wellbeing@lrschool.co.uk::b33a1d42-3ee9-412a-95dd-ee680af5dacd" providerId="AD" clId="Web-{6FA5BC84-37EC-9201-F879-B7EE74286778}" dt="2025-09-03T18:28:33.866" v="20" actId="1076"/>
          <ac:picMkLst>
            <pc:docMk/>
            <pc:sldMk cId="0" sldId="259"/>
            <ac:picMk id="6" creationId="{4CCD8E13-86FD-188A-CD24-9DDB5C394B1B}"/>
          </ac:picMkLst>
        </pc:picChg>
        <pc:picChg chg="del">
          <ac:chgData name="Wellbeing" userId="S::wellbeing@lrschool.co.uk::b33a1d42-3ee9-412a-95dd-ee680af5dacd" providerId="AD" clId="Web-{6FA5BC84-37EC-9201-F879-B7EE74286778}" dt="2025-09-03T18:27:44.489" v="13"/>
          <ac:picMkLst>
            <pc:docMk/>
            <pc:sldMk cId="0" sldId="259"/>
            <ac:picMk id="18" creationId="{B2986B56-7350-4BC5-BAFA-F59BACE369EE}"/>
          </ac:picMkLst>
        </pc:picChg>
      </pc:sldChg>
      <pc:sldChg chg="del">
        <pc:chgData name="Wellbeing" userId="S::wellbeing@lrschool.co.uk::b33a1d42-3ee9-412a-95dd-ee680af5dacd" providerId="AD" clId="Web-{6FA5BC84-37EC-9201-F879-B7EE74286778}" dt="2025-09-03T18:26:42.708" v="4"/>
        <pc:sldMkLst>
          <pc:docMk/>
          <pc:sldMk cId="0" sldId="262"/>
        </pc:sldMkLst>
      </pc:sldChg>
      <pc:sldChg chg="del">
        <pc:chgData name="Wellbeing" userId="S::wellbeing@lrschool.co.uk::b33a1d42-3ee9-412a-95dd-ee680af5dacd" providerId="AD" clId="Web-{6FA5BC84-37EC-9201-F879-B7EE74286778}" dt="2025-09-03T18:26:41.739" v="3"/>
        <pc:sldMkLst>
          <pc:docMk/>
          <pc:sldMk cId="3201698429" sldId="279"/>
        </pc:sldMkLst>
      </pc:sldChg>
      <pc:sldChg chg="del">
        <pc:chgData name="Wellbeing" userId="S::wellbeing@lrschool.co.uk::b33a1d42-3ee9-412a-95dd-ee680af5dacd" providerId="AD" clId="Web-{6FA5BC84-37EC-9201-F879-B7EE74286778}" dt="2025-09-03T18:26:40.270" v="2"/>
        <pc:sldMkLst>
          <pc:docMk/>
          <pc:sldMk cId="2443025986" sldId="280"/>
        </pc:sldMkLst>
      </pc:sldChg>
      <pc:sldChg chg="del">
        <pc:chgData name="Wellbeing" userId="S::wellbeing@lrschool.co.uk::b33a1d42-3ee9-412a-95dd-ee680af5dacd" providerId="AD" clId="Web-{6FA5BC84-37EC-9201-F879-B7EE74286778}" dt="2025-09-03T18:26:35.817" v="0"/>
        <pc:sldMkLst>
          <pc:docMk/>
          <pc:sldMk cId="3722689820" sldId="281"/>
        </pc:sldMkLst>
      </pc:sldChg>
      <pc:sldChg chg="add">
        <pc:chgData name="Wellbeing" userId="S::wellbeing@lrschool.co.uk::b33a1d42-3ee9-412a-95dd-ee680af5dacd" providerId="AD" clId="Web-{6FA5BC84-37EC-9201-F879-B7EE74286778}" dt="2025-09-03T18:26:37.754" v="1"/>
        <pc:sldMkLst>
          <pc:docMk/>
          <pc:sldMk cId="3139641955" sldId="284"/>
        </pc:sldMkLst>
      </pc:sldChg>
    </pc:docChg>
  </pc:docChgLst>
  <pc:docChgLst>
    <pc:chgData name="Wellbeing" userId="S::wellbeing@lrschool.co.uk::b33a1d42-3ee9-412a-95dd-ee680af5dacd" providerId="AD" clId="Web-{D759B369-87E3-4335-1B51-42B6C399A91C}"/>
    <pc:docChg chg="addSld delSld">
      <pc:chgData name="Wellbeing" userId="S::wellbeing@lrschool.co.uk::b33a1d42-3ee9-412a-95dd-ee680af5dacd" providerId="AD" clId="Web-{D759B369-87E3-4335-1B51-42B6C399A91C}" dt="2024-09-04T12:53:19.372" v="3"/>
      <pc:docMkLst>
        <pc:docMk/>
      </pc:docMkLst>
      <pc:sldChg chg="add del">
        <pc:chgData name="Wellbeing" userId="S::wellbeing@lrschool.co.uk::b33a1d42-3ee9-412a-95dd-ee680af5dacd" providerId="AD" clId="Web-{D759B369-87E3-4335-1B51-42B6C399A91C}" dt="2024-09-04T12:38:36.132" v="1"/>
        <pc:sldMkLst>
          <pc:docMk/>
          <pc:sldMk cId="0" sldId="261"/>
        </pc:sldMkLst>
      </pc:sldChg>
      <pc:sldChg chg="add del">
        <pc:chgData name="Wellbeing" userId="S::wellbeing@lrschool.co.uk::b33a1d42-3ee9-412a-95dd-ee680af5dacd" providerId="AD" clId="Web-{D759B369-87E3-4335-1B51-42B6C399A91C}" dt="2024-09-04T12:53:19.372" v="3"/>
        <pc:sldMkLst>
          <pc:docMk/>
          <pc:sldMk cId="3722689820" sldId="281"/>
        </pc:sldMkLst>
      </pc:sldChg>
    </pc:docChg>
  </pc:docChgLst>
  <pc:docChgLst>
    <pc:chgData name="Mrs E Joyce" userId="S::slrselejoy577@lrschool.co.uk::67cef9ba-df3a-4360-a146-404e82f05dd3" providerId="AD" clId="Web-{BE16B2CF-7B44-68B3-ADF8-D5A7E5BBA264}"/>
    <pc:docChg chg="modSld">
      <pc:chgData name="Mrs E Joyce" userId="S::slrselejoy577@lrschool.co.uk::67cef9ba-df3a-4360-a146-404e82f05dd3" providerId="AD" clId="Web-{BE16B2CF-7B44-68B3-ADF8-D5A7E5BBA264}" dt="2025-05-15T12:49:30.245" v="11" actId="20577"/>
      <pc:docMkLst>
        <pc:docMk/>
      </pc:docMkLst>
      <pc:sldChg chg="modSp">
        <pc:chgData name="Mrs E Joyce" userId="S::slrselejoy577@lrschool.co.uk::67cef9ba-df3a-4360-a146-404e82f05dd3" providerId="AD" clId="Web-{BE16B2CF-7B44-68B3-ADF8-D5A7E5BBA264}" dt="2025-05-15T12:49:30.245" v="11" actId="20577"/>
        <pc:sldMkLst>
          <pc:docMk/>
          <pc:sldMk cId="0" sldId="25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7FB551E-AEFB-484F-BF9F-2662505BBCBD}" type="datetimeFigureOut">
              <a:rPr lang="en-GB" smtClean="0"/>
              <a:pPr/>
              <a:t>03/09/2025</a:t>
            </a:fld>
            <a:endParaRPr lang="en-GB"/>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2A1B345-781F-4BCD-A3AF-6A56D5923FC7}" type="slidenum">
              <a:rPr lang="en-GB" smtClean="0"/>
              <a:pPr/>
              <a:t>‹#›</a:t>
            </a:fld>
            <a:endParaRPr lang="en-GB"/>
          </a:p>
        </p:txBody>
      </p:sp>
    </p:spTree>
    <p:extLst>
      <p:ext uri="{BB962C8B-B14F-4D97-AF65-F5344CB8AC3E}">
        <p14:creationId xmlns:p14="http://schemas.microsoft.com/office/powerpoint/2010/main" val="20567401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a:t>Click to edit Master title style</a:t>
            </a:r>
            <a:endParaRPr lang="en-GB"/>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A0FC3FC1-7345-49C3-B0B6-915DDE12FA8E}" type="datetimeFigureOut">
              <a:rPr lang="en-GB" smtClean="0"/>
              <a:pPr/>
              <a:t>03/09/2025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3E18C63-1257-4EA6-A487-1ABA5857038D}"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0FC3FC1-7345-49C3-B0B6-915DDE12FA8E}" type="datetimeFigureOut">
              <a:rPr lang="en-GB" smtClean="0"/>
              <a:pPr/>
              <a:t>03/09/2025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3E18C63-1257-4EA6-A487-1ABA5857038D}"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29037" y="488951"/>
            <a:ext cx="1157288" cy="104013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57175" y="488951"/>
            <a:ext cx="3357563" cy="10401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0FC3FC1-7345-49C3-B0B6-915DDE12FA8E}" type="datetimeFigureOut">
              <a:rPr lang="en-GB" smtClean="0"/>
              <a:pPr/>
              <a:t>03/09/2025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3E18C63-1257-4EA6-A487-1ABA5857038D}" type="slidenum">
              <a:rPr lang="en-GB" smtClean="0"/>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a:t>Click to edit Master title style</a:t>
            </a:r>
            <a:endParaRPr lang="en-GB"/>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69C22A3-20B5-4C78-8B79-2A3BAB1D89EE}" type="datetimeFigureOut">
              <a:rPr lang="en-GB" smtClean="0"/>
              <a:pPr/>
              <a:t>03/09/2025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69C22A3-20B5-4C78-8B79-2A3BAB1D89EE}" type="datetimeFigureOut">
              <a:rPr lang="en-GB" smtClean="0"/>
              <a:pPr/>
              <a:t>03/09/2025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9C22A3-20B5-4C78-8B79-2A3BAB1D89EE}" type="datetimeFigureOut">
              <a:rPr lang="en-GB" smtClean="0"/>
              <a:pPr/>
              <a:t>03/09/2025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969C22A3-20B5-4C78-8B79-2A3BAB1D89EE}" type="datetimeFigureOut">
              <a:rPr lang="en-GB" smtClean="0"/>
              <a:pPr/>
              <a:t>03/09/2025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6184"/>
            <a:ext cx="6172200" cy="1524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969C22A3-20B5-4C78-8B79-2A3BAB1D89EE}" type="datetimeFigureOut">
              <a:rPr lang="en-GB" smtClean="0"/>
              <a:pPr/>
              <a:t>03/09/2025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969C22A3-20B5-4C78-8B79-2A3BAB1D89EE}" type="datetimeFigureOut">
              <a:rPr lang="en-GB" smtClean="0"/>
              <a:pPr/>
              <a:t>03/09/2025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9C22A3-20B5-4C78-8B79-2A3BAB1D89EE}" type="datetimeFigureOut">
              <a:rPr lang="en-GB" smtClean="0"/>
              <a:pPr/>
              <a:t>03/09/2025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69C22A3-20B5-4C78-8B79-2A3BAB1D89EE}" type="datetimeFigureOut">
              <a:rPr lang="en-GB" smtClean="0"/>
              <a:pPr/>
              <a:t>03/09/2025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0FC3FC1-7345-49C3-B0B6-915DDE12FA8E}" type="datetimeFigureOut">
              <a:rPr lang="en-GB" smtClean="0"/>
              <a:pPr/>
              <a:t>03/09/2025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3E18C63-1257-4EA6-A487-1ABA5857038D}" type="slidenum">
              <a:rPr lang="en-GB" smtClean="0"/>
              <a:pPr/>
              <a:t>‹#›</a:t>
            </a:fld>
            <a:endParaRPr lang="en-GB"/>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69C22A3-20B5-4C78-8B79-2A3BAB1D89EE}" type="datetimeFigureOut">
              <a:rPr lang="en-GB" smtClean="0"/>
              <a:pPr/>
              <a:t>03/09/2025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69C22A3-20B5-4C78-8B79-2A3BAB1D89EE}" type="datetimeFigureOut">
              <a:rPr lang="en-GB" smtClean="0"/>
              <a:pPr/>
              <a:t>03/09/2025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29037" y="488951"/>
            <a:ext cx="1157288" cy="104013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57175" y="488951"/>
            <a:ext cx="3357563" cy="10401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69C22A3-20B5-4C78-8B79-2A3BAB1D89EE}" type="datetimeFigureOut">
              <a:rPr lang="en-GB" smtClean="0"/>
              <a:pPr/>
              <a:t>03/09/2025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FC3FC1-7345-49C3-B0B6-915DDE12FA8E}" type="datetimeFigureOut">
              <a:rPr lang="en-GB" smtClean="0"/>
              <a:pPr/>
              <a:t>03/09/2025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3E18C63-1257-4EA6-A487-1ABA5857038D}"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A0FC3FC1-7345-49C3-B0B6-915DDE12FA8E}" type="datetimeFigureOut">
              <a:rPr lang="en-GB" smtClean="0"/>
              <a:pPr/>
              <a:t>03/09/2025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3E18C63-1257-4EA6-A487-1ABA5857038D}"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A0FC3FC1-7345-49C3-B0B6-915DDE12FA8E}" type="datetimeFigureOut">
              <a:rPr lang="en-GB" smtClean="0"/>
              <a:pPr/>
              <a:t>03/09/2025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3E18C63-1257-4EA6-A487-1ABA5857038D}"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A0FC3FC1-7345-49C3-B0B6-915DDE12FA8E}" type="datetimeFigureOut">
              <a:rPr lang="en-GB" smtClean="0"/>
              <a:pPr/>
              <a:t>03/09/2025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3E18C63-1257-4EA6-A487-1ABA5857038D}"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FC3FC1-7345-49C3-B0B6-915DDE12FA8E}" type="datetimeFigureOut">
              <a:rPr lang="en-GB" smtClean="0"/>
              <a:pPr/>
              <a:t>03/09/2025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3E18C63-1257-4EA6-A487-1ABA5857038D}"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0FC3FC1-7345-49C3-B0B6-915DDE12FA8E}" type="datetimeFigureOut">
              <a:rPr lang="en-GB" smtClean="0"/>
              <a:pPr/>
              <a:t>03/09/2025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3E18C63-1257-4EA6-A487-1ABA5857038D}"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0FC3FC1-7345-49C3-B0B6-915DDE12FA8E}" type="datetimeFigureOut">
              <a:rPr lang="en-GB" smtClean="0"/>
              <a:pPr/>
              <a:t>03/09/2025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3E18C63-1257-4EA6-A487-1ABA5857038D}"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A0FC3FC1-7345-49C3-B0B6-915DDE12FA8E}" type="datetimeFigureOut">
              <a:rPr lang="en-GB" smtClean="0"/>
              <a:pPr/>
              <a:t>03/09/2025</a:t>
            </a:fld>
            <a:endParaRPr lang="en-GB"/>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73E18C63-1257-4EA6-A487-1ABA5857038D}"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969C22A3-20B5-4C78-8B79-2A3BAB1D89EE}" type="datetimeFigureOut">
              <a:rPr lang="en-GB" smtClean="0"/>
              <a:pPr/>
              <a:t>03/09/2025</a:t>
            </a:fld>
            <a:endParaRPr lang="en-GB"/>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D19EF0BD-6FDE-4089-BA1A-19E70486DD14}"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hyperlink" Target="http://www.lentriseschool.co.uk/" TargetMode="External"/><Relationship Id="rId5" Type="http://schemas.openxmlformats.org/officeDocument/2006/relationships/hyperlink" Target="mailto:office@lrschool.co.uk" TargetMode="External"/><Relationship Id="rId4" Type="http://schemas.openxmlformats.org/officeDocument/2006/relationships/hyperlink" Target="mailto:office@lentrise.bucks.sch.uk"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nhs.uk/Livewell/Yourchildatschool/Pages/Illness.aspx"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ww.lentriseschool.co.uk/"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lentriseschool.co.uk/"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22"/>
          <p:cNvPicPr>
            <a:picLocks noChangeAspect="1" noChangeArrowheads="1"/>
          </p:cNvPicPr>
          <p:nvPr/>
        </p:nvPicPr>
        <p:blipFill>
          <a:blip r:embed="rId2">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rcRect l="23083" t="32941" r="22482" b="25388"/>
          <a:stretch>
            <a:fillRect/>
          </a:stretch>
        </p:blipFill>
        <p:spPr bwMode="auto">
          <a:xfrm>
            <a:off x="0" y="1866379"/>
            <a:ext cx="6858000" cy="364172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3" descr="logo for mug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114300"/>
            <a:ext cx="942975" cy="9906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2"/>
          <p:cNvSpPr>
            <a:spLocks noChangeArrowheads="1"/>
          </p:cNvSpPr>
          <p:nvPr/>
        </p:nvSpPr>
        <p:spPr bwMode="auto">
          <a:xfrm>
            <a:off x="2250511" y="182587"/>
            <a:ext cx="4470400" cy="13096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2600" b="1" i="0" u="none" strike="noStrike" cap="none" normalizeH="0" baseline="0" dirty="0">
                <a:ln>
                  <a:noFill/>
                </a:ln>
                <a:solidFill>
                  <a:srgbClr val="FF0000"/>
                </a:solidFill>
                <a:effectLst/>
                <a:latin typeface="Segoe UI Historic" panose="020B0502040204020203" pitchFamily="34" charset="0"/>
                <a:ea typeface="Segoe UI Historic" panose="020B0502040204020203" pitchFamily="34" charset="0"/>
                <a:cs typeface="Segoe UI Historic" panose="020B0502040204020203" pitchFamily="34" charset="0"/>
              </a:rPr>
              <a:t>LENT RISE SCHOOL</a:t>
            </a:r>
            <a:endParaRPr kumimoji="0" lang="en-US" altLang="en-US" sz="1200" b="1" i="0" u="none" strike="noStrike" cap="none" normalizeH="0" baseline="0" dirty="0">
              <a:ln>
                <a:noFill/>
              </a:ln>
              <a:solidFill>
                <a:schemeClr val="tx1"/>
              </a:solidFill>
              <a:effectLst/>
              <a:latin typeface="Segoe UI Historic" panose="020B0502040204020203" pitchFamily="34" charset="0"/>
              <a:ea typeface="Segoe UI Historic" panose="020B0502040204020203" pitchFamily="34" charset="0"/>
              <a:cs typeface="Segoe UI Historic" panose="020B0502040204020203"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1600" b="0" i="1" u="none" strike="noStrike" cap="none" normalizeH="0" baseline="0" dirty="0">
                <a:ln>
                  <a:noFill/>
                </a:ln>
                <a:solidFill>
                  <a:srgbClr val="FF0000"/>
                </a:solidFill>
                <a:effectLst/>
                <a:latin typeface="Segoe UI Light" panose="020B0502040204020203" pitchFamily="34" charset="0"/>
                <a:ea typeface="Times New Roman" panose="02020603050405020304" pitchFamily="18" charset="0"/>
                <a:cs typeface="Segoe UI Light" panose="020B0502040204020203" pitchFamily="34" charset="0"/>
              </a:rPr>
              <a:t>‘Learn, Reach, Shine’</a:t>
            </a:r>
            <a:endParaRPr kumimoji="0" lang="en-US" altLang="en-US" sz="18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p:txBody>
      </p:sp>
      <p:cxnSp>
        <p:nvCxnSpPr>
          <p:cNvPr id="9" name="Straight Connector 8"/>
          <p:cNvCxnSpPr/>
          <p:nvPr/>
        </p:nvCxnSpPr>
        <p:spPr>
          <a:xfrm>
            <a:off x="1614487" y="971600"/>
            <a:ext cx="51054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Rectangle 7"/>
          <p:cNvSpPr>
            <a:spLocks noChangeArrowheads="1"/>
          </p:cNvSpPr>
          <p:nvPr/>
        </p:nvSpPr>
        <p:spPr bwMode="auto">
          <a:xfrm>
            <a:off x="152400" y="152400"/>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8" name="Rectangle 9"/>
          <p:cNvSpPr>
            <a:spLocks noChangeArrowheads="1"/>
          </p:cNvSpPr>
          <p:nvPr/>
        </p:nvSpPr>
        <p:spPr bwMode="auto">
          <a:xfrm>
            <a:off x="152400" y="609600"/>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GB" altLang="en-US" sz="1800" b="0" i="0" u="none" strike="noStrike" cap="none" normalizeH="0" baseline="0" dirty="0">
                <a:ln>
                  <a:noFill/>
                </a:ln>
                <a:solidFill>
                  <a:schemeClr val="tx1"/>
                </a:solidFill>
                <a:effectLst/>
                <a:latin typeface="Arial" panose="020B0604020202020204" pitchFamily="34" charset="0"/>
              </a:rPr>
            </a:br>
            <a:endParaRPr kumimoji="0" lang="en-GB"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0" name="Rectangle 10"/>
          <p:cNvSpPr>
            <a:spLocks noChangeArrowheads="1"/>
          </p:cNvSpPr>
          <p:nvPr/>
        </p:nvSpPr>
        <p:spPr bwMode="auto">
          <a:xfrm>
            <a:off x="152400" y="106680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1" name="Rectangle 12"/>
          <p:cNvSpPr>
            <a:spLocks noChangeArrowheads="1"/>
          </p:cNvSpPr>
          <p:nvPr/>
        </p:nvSpPr>
        <p:spPr bwMode="auto">
          <a:xfrm>
            <a:off x="152400" y="106680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14" name="Rectangle 2"/>
          <p:cNvSpPr>
            <a:spLocks noChangeArrowheads="1"/>
          </p:cNvSpPr>
          <p:nvPr/>
        </p:nvSpPr>
        <p:spPr bwMode="auto">
          <a:xfrm>
            <a:off x="27384" y="3131840"/>
            <a:ext cx="6858000" cy="1309688"/>
          </a:xfrm>
          <a:prstGeom prst="rect">
            <a:avLst/>
          </a:prstGeom>
          <a:noFill/>
          <a:ln>
            <a:noFill/>
          </a:ln>
        </p:spPr>
        <p:txBody>
          <a:bodyPr vert="horz" wrap="square" lIns="91440" tIns="45720" rIns="91440" bIns="45720" numCol="1" anchor="t" anchorCtr="0" compatLnSpc="1">
            <a:prstTxWarp prst="textNoShape">
              <a:avLst/>
            </a:prstTxWarp>
          </a:bodyPr>
          <a:lstStyle/>
          <a:p>
            <a:pPr algn="ctr" eaLnBrk="0" fontAlgn="base" hangingPunct="0">
              <a:spcBef>
                <a:spcPct val="0"/>
              </a:spcBef>
              <a:spcAft>
                <a:spcPct val="0"/>
              </a:spcAft>
            </a:pPr>
            <a:r>
              <a:rPr lang="en-US" altLang="en-US" sz="4400" b="1" dirty="0">
                <a:latin typeface="Segoe UI Historic"/>
                <a:ea typeface="Segoe UI Historic"/>
                <a:cs typeface="Segoe UI Historic"/>
              </a:rPr>
              <a:t>YEAR 6 </a:t>
            </a:r>
            <a:endParaRPr lang="en-US" altLang="en-US" sz="4400" b="1" dirty="0">
              <a:latin typeface="Segoe UI Historic" panose="020B0502040204020203" pitchFamily="34" charset="0"/>
              <a:ea typeface="Segoe UI Historic" panose="020B0502040204020203" pitchFamily="34" charset="0"/>
              <a:cs typeface="Segoe UI Historic" panose="020B0502040204020203"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4400" b="1" u="none" strike="noStrike" cap="none" normalizeH="0" baseline="0" dirty="0">
                <a:ln>
                  <a:noFill/>
                </a:ln>
                <a:effectLst/>
                <a:latin typeface="Segoe UI Historic" panose="020B0502040204020203" pitchFamily="34" charset="0"/>
                <a:ea typeface="Segoe UI Historic" panose="020B0502040204020203" pitchFamily="34" charset="0"/>
                <a:cs typeface="Segoe UI Historic" panose="020B0502040204020203" pitchFamily="34" charset="0"/>
              </a:rPr>
              <a:t>PARENT</a:t>
            </a:r>
            <a:r>
              <a:rPr kumimoji="0" lang="en-US" altLang="en-US" sz="4400" b="1" u="none" strike="noStrike" cap="none" normalizeH="0" dirty="0">
                <a:ln>
                  <a:noFill/>
                </a:ln>
                <a:effectLst/>
                <a:latin typeface="Segoe UI Historic" panose="020B0502040204020203" pitchFamily="34" charset="0"/>
                <a:ea typeface="Segoe UI Historic" panose="020B0502040204020203" pitchFamily="34" charset="0"/>
                <a:cs typeface="Segoe UI Historic" panose="020B0502040204020203" pitchFamily="34" charset="0"/>
              </a:rPr>
              <a:t> PACK</a:t>
            </a:r>
            <a:endParaRPr kumimoji="0" lang="en-US" altLang="en-US" sz="4800" b="1" u="none" strike="noStrike" cap="none" normalizeH="0" baseline="0" dirty="0">
              <a:ln>
                <a:noFill/>
              </a:ln>
              <a:effectLst/>
              <a:latin typeface="Segoe UI Historic" panose="020B0502040204020203" pitchFamily="34" charset="0"/>
              <a:ea typeface="Segoe UI Historic" panose="020B0502040204020203" pitchFamily="34" charset="0"/>
              <a:cs typeface="Segoe UI Historic" panose="020B0502040204020203" pitchFamily="34" charset="0"/>
            </a:endParaRPr>
          </a:p>
        </p:txBody>
      </p:sp>
      <p:sp>
        <p:nvSpPr>
          <p:cNvPr id="12" name="Rectangle 11"/>
          <p:cNvSpPr/>
          <p:nvPr/>
        </p:nvSpPr>
        <p:spPr>
          <a:xfrm>
            <a:off x="1866900" y="6876256"/>
            <a:ext cx="3429000" cy="1815882"/>
          </a:xfrm>
          <a:prstGeom prst="rect">
            <a:avLst/>
          </a:prstGeom>
        </p:spPr>
        <p:txBody>
          <a:bodyPr>
            <a:spAutoFit/>
          </a:bodyPr>
          <a:lstStyle/>
          <a:p>
            <a:pPr algn="ctr"/>
            <a:r>
              <a:rPr lang="en-GB" sz="1400" b="1" dirty="0">
                <a:latin typeface="Segoe UI Light" panose="020B0502040204020203" pitchFamily="34" charset="0"/>
                <a:cs typeface="Segoe UI Light" panose="020B0502040204020203" pitchFamily="34" charset="0"/>
              </a:rPr>
              <a:t>Lent Rise School</a:t>
            </a:r>
          </a:p>
          <a:p>
            <a:pPr algn="ctr"/>
            <a:r>
              <a:rPr lang="en-GB" sz="1400" dirty="0">
                <a:latin typeface="Segoe UI Light" panose="020B0502040204020203" pitchFamily="34" charset="0"/>
                <a:cs typeface="Segoe UI Light" panose="020B0502040204020203" pitchFamily="34" charset="0"/>
              </a:rPr>
              <a:t>Coulson Way, Burnham, Slough, SL17NP</a:t>
            </a:r>
          </a:p>
          <a:p>
            <a:pPr algn="ctr"/>
            <a:endParaRPr lang="en-GB" sz="1400" dirty="0">
              <a:latin typeface="Segoe UI Light" panose="020B0502040204020203" pitchFamily="34" charset="0"/>
              <a:cs typeface="Segoe UI Light" panose="020B0502040204020203" pitchFamily="34" charset="0"/>
            </a:endParaRPr>
          </a:p>
          <a:p>
            <a:pPr algn="ctr"/>
            <a:r>
              <a:rPr lang="en-GB" sz="1400" dirty="0">
                <a:latin typeface="Segoe UI Light" panose="020B0502040204020203" pitchFamily="34" charset="0"/>
                <a:cs typeface="Segoe UI Light" panose="020B0502040204020203" pitchFamily="34" charset="0"/>
              </a:rPr>
              <a:t>Headteacher : Mrs J Watson</a:t>
            </a:r>
          </a:p>
          <a:p>
            <a:pPr algn="ctr"/>
            <a:endParaRPr lang="en-GB" sz="1400" dirty="0">
              <a:latin typeface="Segoe UI Light" panose="020B0502040204020203" pitchFamily="34" charset="0"/>
              <a:cs typeface="Segoe UI Light" panose="020B0502040204020203" pitchFamily="34" charset="0"/>
            </a:endParaRPr>
          </a:p>
          <a:p>
            <a:pPr algn="ctr"/>
            <a:r>
              <a:rPr lang="en-GB" sz="1400" dirty="0">
                <a:latin typeface="Segoe UI Light" panose="020B0502040204020203" pitchFamily="34" charset="0"/>
                <a:cs typeface="Segoe UI Light" panose="020B0502040204020203" pitchFamily="34" charset="0"/>
              </a:rPr>
              <a:t>Telephone : 01628 662913</a:t>
            </a:r>
            <a:endParaRPr lang="en-GB" sz="1400" dirty="0">
              <a:latin typeface="Segoe UI Light" panose="020B0502040204020203" pitchFamily="34" charset="0"/>
              <a:cs typeface="Segoe UI Light" panose="020B0502040204020203" pitchFamily="34" charset="0"/>
              <a:hlinkClick r:id="rId4"/>
            </a:endParaRPr>
          </a:p>
          <a:p>
            <a:pPr algn="ctr"/>
            <a:r>
              <a:rPr lang="en-GB" sz="1400" dirty="0">
                <a:latin typeface="Segoe UI Light" panose="020B0502040204020203" pitchFamily="34" charset="0"/>
                <a:cs typeface="Segoe UI Light" panose="020B0502040204020203" pitchFamily="34" charset="0"/>
                <a:hlinkClick r:id="rId5"/>
              </a:rPr>
              <a:t>office@lrschool.co.uk</a:t>
            </a:r>
            <a:r>
              <a:rPr lang="en-GB" sz="1400" dirty="0">
                <a:latin typeface="Segoe UI Light" panose="020B0502040204020203" pitchFamily="34" charset="0"/>
                <a:cs typeface="Segoe UI Light" panose="020B0502040204020203" pitchFamily="34" charset="0"/>
              </a:rPr>
              <a:t> </a:t>
            </a:r>
          </a:p>
          <a:p>
            <a:pPr algn="ctr"/>
            <a:r>
              <a:rPr lang="en-GB" sz="1400" dirty="0">
                <a:latin typeface="Segoe UI Light" panose="020B0502040204020203" pitchFamily="34" charset="0"/>
                <a:cs typeface="Segoe UI Light" panose="020B0502040204020203" pitchFamily="34" charset="0"/>
                <a:hlinkClick r:id="rId6"/>
              </a:rPr>
              <a:t>www.lentriseschool.co.uk</a:t>
            </a:r>
            <a:r>
              <a:rPr lang="en-GB" sz="1400" dirty="0">
                <a:latin typeface="Segoe UI Light" panose="020B0502040204020203" pitchFamily="34" charset="0"/>
                <a:cs typeface="Segoe UI Light" panose="020B0502040204020203" pitchFamily="34" charset="0"/>
              </a:rPr>
              <a:t> </a:t>
            </a:r>
            <a:endParaRPr lang="en-GB" sz="1600" dirty="0">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27765700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
          <p:cNvSpPr>
            <a:spLocks noChangeArrowheads="1"/>
          </p:cNvSpPr>
          <p:nvPr/>
        </p:nvSpPr>
        <p:spPr bwMode="auto">
          <a:xfrm>
            <a:off x="377280" y="1033371"/>
            <a:ext cx="6264696"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Segoe UI Light" panose="020B0502040204020203" pitchFamily="34" charset="0"/>
                <a:ea typeface="Arial Unicode MS" pitchFamily="34" charset="-128"/>
                <a:cs typeface="Segoe UI Light" panose="020B0502040204020203" pitchFamily="34" charset="0"/>
              </a:rPr>
              <a:t>Year </a:t>
            </a:r>
            <a:r>
              <a:rPr lang="en-GB" sz="1200" dirty="0">
                <a:solidFill>
                  <a:srgbClr val="000000"/>
                </a:solidFill>
                <a:latin typeface="Segoe UI Light" panose="020B0502040204020203" pitchFamily="34" charset="0"/>
                <a:ea typeface="Arial Unicode MS" pitchFamily="34" charset="-128"/>
                <a:cs typeface="Segoe UI Light" panose="020B0502040204020203" pitchFamily="34" charset="0"/>
              </a:rPr>
              <a:t>6</a:t>
            </a:r>
            <a:r>
              <a:rPr kumimoji="0" lang="en-GB" sz="1200" b="0" i="0" u="none" strike="noStrike" cap="none" normalizeH="0" baseline="0" dirty="0">
                <a:ln>
                  <a:noFill/>
                </a:ln>
                <a:solidFill>
                  <a:srgbClr val="000000"/>
                </a:solidFill>
                <a:effectLst/>
                <a:latin typeface="Segoe UI Light" panose="020B0502040204020203" pitchFamily="34" charset="0"/>
                <a:ea typeface="Arial Unicode MS" pitchFamily="34" charset="-128"/>
                <a:cs typeface="Segoe UI Light" panose="020B0502040204020203" pitchFamily="34" charset="0"/>
              </a:rPr>
              <a:t> is part of Key Stage 2 (KS2) which consists of Years 3 to 6.  We will often abbreviate Year </a:t>
            </a:r>
            <a:r>
              <a:rPr lang="en-GB" sz="1200" dirty="0">
                <a:solidFill>
                  <a:srgbClr val="000000"/>
                </a:solidFill>
                <a:latin typeface="Segoe UI Light" panose="020B0502040204020203" pitchFamily="34" charset="0"/>
                <a:ea typeface="Arial Unicode MS" pitchFamily="34" charset="-128"/>
                <a:cs typeface="Segoe UI Light" panose="020B0502040204020203" pitchFamily="34" charset="0"/>
              </a:rPr>
              <a:t>6</a:t>
            </a:r>
            <a:r>
              <a:rPr kumimoji="0" lang="en-GB" sz="1200" b="0" i="0" u="none" strike="noStrike" cap="none" normalizeH="0" baseline="0" dirty="0">
                <a:ln>
                  <a:noFill/>
                </a:ln>
                <a:solidFill>
                  <a:srgbClr val="000000"/>
                </a:solidFill>
                <a:effectLst/>
                <a:latin typeface="Segoe UI Light" panose="020B0502040204020203" pitchFamily="34" charset="0"/>
                <a:ea typeface="Arial Unicode MS" pitchFamily="34" charset="-128"/>
                <a:cs typeface="Segoe UI Light" panose="020B0502040204020203" pitchFamily="34" charset="0"/>
              </a:rPr>
              <a:t> to Y6 or use the class name. </a:t>
            </a:r>
            <a:r>
              <a:rPr kumimoji="0" lang="en-GB" sz="1200" b="0" i="0" u="none" strike="noStrike" cap="none" normalizeH="0" baseline="0" dirty="0">
                <a:ln>
                  <a:noFill/>
                </a:ln>
                <a:effectLst/>
                <a:latin typeface="Segoe UI Light" panose="020B0502040204020203" pitchFamily="34" charset="0"/>
                <a:ea typeface="Arial Unicode MS" pitchFamily="34" charset="-128"/>
                <a:cs typeface="Segoe UI Light" panose="020B0502040204020203" pitchFamily="34" charset="0"/>
              </a:rPr>
              <a:t>The </a:t>
            </a:r>
            <a:r>
              <a:rPr lang="en-GB" sz="1200" dirty="0">
                <a:latin typeface="Segoe UI Light" panose="020B0502040204020203" pitchFamily="34" charset="0"/>
                <a:ea typeface="Arial Unicode MS" pitchFamily="34" charset="-128"/>
                <a:cs typeface="Segoe UI Light" panose="020B0502040204020203" pitchFamily="34" charset="0"/>
              </a:rPr>
              <a:t>Phase Leader is </a:t>
            </a:r>
            <a:r>
              <a:rPr kumimoji="0" lang="en-GB" sz="1200" b="0" i="0" u="none" strike="noStrike" cap="none" normalizeH="0" dirty="0">
                <a:ln>
                  <a:noFill/>
                </a:ln>
                <a:effectLst/>
                <a:latin typeface="Segoe UI Light" panose="020B0502040204020203" pitchFamily="34" charset="0"/>
                <a:ea typeface="Arial Unicode MS" pitchFamily="34" charset="-128"/>
                <a:cs typeface="Segoe UI Light" panose="020B0502040204020203" pitchFamily="34" charset="0"/>
              </a:rPr>
              <a:t>Mr North.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200" b="1" i="0" u="none" strike="noStrike" cap="none" normalizeH="0" baseline="0" dirty="0">
              <a:ln>
                <a:noFill/>
              </a:ln>
              <a:solidFill>
                <a:srgbClr val="000000"/>
              </a:solidFill>
              <a:effectLst/>
              <a:latin typeface="Segoe UI Light" panose="020B0502040204020203" pitchFamily="34" charset="0"/>
              <a:ea typeface="Arial Unicode MS" pitchFamily="34" charset="-128"/>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a:ln>
                  <a:noFill/>
                </a:ln>
                <a:solidFill>
                  <a:srgbClr val="000000"/>
                </a:solidFill>
                <a:effectLst/>
                <a:latin typeface="Segoe UI Light" panose="020B0502040204020203" pitchFamily="34" charset="0"/>
                <a:ea typeface="Arial Unicode MS" pitchFamily="34" charset="-128"/>
                <a:cs typeface="Segoe UI Light" panose="020B0502040204020203" pitchFamily="34" charset="0"/>
              </a:rPr>
              <a:t>KS2 timings</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Segoe UI Light" panose="020B0502040204020203" pitchFamily="34" charset="0"/>
                <a:ea typeface="Arial Unicode MS" pitchFamily="34" charset="-128"/>
                <a:cs typeface="Segoe UI Light" panose="020B0502040204020203" pitchFamily="34" charset="0"/>
              </a:rPr>
              <a:t>	8.30-8.45 am   	Morning </a:t>
            </a:r>
            <a:r>
              <a:rPr lang="en-GB" sz="1200" dirty="0">
                <a:solidFill>
                  <a:srgbClr val="000000"/>
                </a:solidFill>
                <a:latin typeface="Segoe UI Light" panose="020B0502040204020203" pitchFamily="34" charset="0"/>
                <a:ea typeface="Arial Unicode MS" pitchFamily="34" charset="-128"/>
                <a:cs typeface="Segoe UI Light" panose="020B0502040204020203" pitchFamily="34" charset="0"/>
              </a:rPr>
              <a:t>R</a:t>
            </a:r>
            <a:r>
              <a:rPr kumimoji="0" lang="en-GB" sz="1200" b="0" i="0" u="none" strike="noStrike" cap="none" normalizeH="0" baseline="0" dirty="0">
                <a:ln>
                  <a:noFill/>
                </a:ln>
                <a:solidFill>
                  <a:srgbClr val="000000"/>
                </a:solidFill>
                <a:effectLst/>
                <a:latin typeface="Segoe UI Light" panose="020B0502040204020203" pitchFamily="34" charset="0"/>
                <a:ea typeface="Arial Unicode MS" pitchFamily="34" charset="-128"/>
                <a:cs typeface="Segoe UI Light" panose="020B0502040204020203" pitchFamily="34" charset="0"/>
              </a:rPr>
              <a:t>egistration and Guided Reading</a:t>
            </a:r>
          </a:p>
          <a:p>
            <a:pPr eaLnBrk="0" fontAlgn="base" hangingPunct="0">
              <a:spcBef>
                <a:spcPct val="0"/>
              </a:spcBef>
              <a:spcAft>
                <a:spcPct val="0"/>
              </a:spcAft>
            </a:pPr>
            <a:r>
              <a:rPr lang="en-GB" sz="1200" dirty="0">
                <a:solidFill>
                  <a:srgbClr val="000000"/>
                </a:solidFill>
                <a:latin typeface="Segoe UI Light"/>
                <a:ea typeface="Arial Unicode MS"/>
                <a:cs typeface="Segoe UI Light"/>
              </a:rPr>
              <a:t>                        9.20 am                             Lesson 1</a:t>
            </a:r>
          </a:p>
          <a:p>
            <a:pPr eaLnBrk="0" fontAlgn="base" hangingPunct="0">
              <a:spcBef>
                <a:spcPct val="0"/>
              </a:spcBef>
              <a:spcAft>
                <a:spcPct val="0"/>
              </a:spcAft>
            </a:pPr>
            <a:r>
              <a:rPr kumimoji="0" lang="en-GB" sz="1200" b="0" i="0" u="none" strike="noStrike" cap="none" normalizeH="0" baseline="0" dirty="0">
                <a:ln>
                  <a:noFill/>
                </a:ln>
                <a:solidFill>
                  <a:srgbClr val="000000"/>
                </a:solidFill>
                <a:effectLst/>
                <a:latin typeface="Segoe UI Light" panose="020B0502040204020203" pitchFamily="34" charset="0"/>
                <a:ea typeface="Arial Unicode MS" pitchFamily="34" charset="-128"/>
                <a:cs typeface="Segoe UI Light" panose="020B0502040204020203" pitchFamily="34" charset="0"/>
              </a:rPr>
              <a:t>	10.20 am	                     </a:t>
            </a:r>
            <a:r>
              <a:rPr lang="en-GB" sz="1200" dirty="0">
                <a:solidFill>
                  <a:srgbClr val="000000"/>
                </a:solidFill>
                <a:latin typeface="Segoe UI Light" panose="020B0502040204020203" pitchFamily="34" charset="0"/>
                <a:ea typeface="Arial Unicode MS" pitchFamily="34" charset="-128"/>
                <a:cs typeface="Segoe UI Light" panose="020B0502040204020203" pitchFamily="34" charset="0"/>
              </a:rPr>
              <a:t>Morning break</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Segoe UI Light" panose="020B0502040204020203" pitchFamily="34" charset="0"/>
                <a:ea typeface="Arial Unicode MS" pitchFamily="34" charset="-128"/>
                <a:cs typeface="Segoe UI Light" panose="020B0502040204020203" pitchFamily="34" charset="0"/>
              </a:rPr>
              <a:t>	10:40 am	  	</a:t>
            </a:r>
            <a:r>
              <a:rPr lang="en-GB" sz="1200" dirty="0">
                <a:solidFill>
                  <a:srgbClr val="000000"/>
                </a:solidFill>
                <a:latin typeface="Segoe UI Light" panose="020B0502040204020203" pitchFamily="34" charset="0"/>
                <a:ea typeface="Arial Unicode MS" pitchFamily="34" charset="-128"/>
                <a:cs typeface="Segoe UI Light" panose="020B0502040204020203" pitchFamily="34" charset="0"/>
              </a:rPr>
              <a:t>L</a:t>
            </a:r>
            <a:r>
              <a:rPr kumimoji="0" lang="en-GB" sz="1200" b="0" i="0" u="none" strike="noStrike" cap="none" normalizeH="0" baseline="0" dirty="0">
                <a:ln>
                  <a:noFill/>
                </a:ln>
                <a:solidFill>
                  <a:srgbClr val="000000"/>
                </a:solidFill>
                <a:effectLst/>
                <a:latin typeface="Segoe UI Light" panose="020B0502040204020203" pitchFamily="34" charset="0"/>
                <a:ea typeface="Arial Unicode MS" pitchFamily="34" charset="-128"/>
                <a:cs typeface="Segoe UI Light" panose="020B0502040204020203" pitchFamily="34" charset="0"/>
              </a:rPr>
              <a:t>esson 2</a:t>
            </a:r>
          </a:p>
          <a:p>
            <a:pPr marL="0" marR="0" lvl="0" indent="0" algn="l" defTabSz="914400" rtl="0" eaLnBrk="0" fontAlgn="base" latinLnBrk="0" hangingPunct="0">
              <a:lnSpc>
                <a:spcPct val="100000"/>
              </a:lnSpc>
              <a:spcBef>
                <a:spcPct val="0"/>
              </a:spcBef>
              <a:spcAft>
                <a:spcPct val="0"/>
              </a:spcAft>
              <a:buClrTx/>
              <a:buSzTx/>
              <a:buFontTx/>
              <a:buNone/>
              <a:tabLst/>
            </a:pPr>
            <a:r>
              <a:rPr lang="en-GB" sz="1200" dirty="0">
                <a:solidFill>
                  <a:srgbClr val="000000"/>
                </a:solidFill>
                <a:latin typeface="Segoe UI Light" panose="020B0502040204020203" pitchFamily="34" charset="0"/>
                <a:ea typeface="Arial Unicode MS" pitchFamily="34" charset="-128"/>
                <a:cs typeface="Segoe UI Light" panose="020B0502040204020203" pitchFamily="34" charset="0"/>
              </a:rPr>
              <a:t>	11:50 am		Fit in 10</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Segoe UI Light" panose="020B0502040204020203" pitchFamily="34" charset="0"/>
                <a:ea typeface="Arial Unicode MS" pitchFamily="34" charset="-128"/>
                <a:cs typeface="Segoe UI Light" panose="020B0502040204020203" pitchFamily="34" charset="0"/>
              </a:rPr>
              <a:t>	12:00 pm	 	Morning lesson</a:t>
            </a:r>
            <a:r>
              <a:rPr kumimoji="0" lang="en-GB" sz="1200" b="0" i="0" u="none" strike="noStrike" cap="none" normalizeH="0" dirty="0">
                <a:ln>
                  <a:noFill/>
                </a:ln>
                <a:solidFill>
                  <a:srgbClr val="000000"/>
                </a:solidFill>
                <a:effectLst/>
                <a:latin typeface="Segoe UI Light" panose="020B0502040204020203" pitchFamily="34" charset="0"/>
                <a:ea typeface="Arial Unicode MS" pitchFamily="34" charset="-128"/>
                <a:cs typeface="Segoe UI Light" panose="020B0502040204020203" pitchFamily="34" charset="0"/>
              </a:rPr>
              <a:t> 3</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Segoe UI Light" panose="020B0502040204020203" pitchFamily="34" charset="0"/>
                <a:ea typeface="Arial Unicode MS" pitchFamily="34" charset="-128"/>
                <a:cs typeface="Segoe UI Light" panose="020B0502040204020203" pitchFamily="34" charset="0"/>
              </a:rPr>
              <a:t>	12.45 pm     		Lunch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Segoe UI Light" panose="020B0502040204020203" pitchFamily="34" charset="0"/>
                <a:ea typeface="Arial Unicode MS" pitchFamily="34" charset="-128"/>
                <a:cs typeface="Segoe UI Light" panose="020B0502040204020203" pitchFamily="34" charset="0"/>
              </a:rPr>
              <a:t>	1.30 pm		Afternoon registration + Afternoon lessons</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Segoe UI Light" panose="020B0502040204020203" pitchFamily="34" charset="0"/>
                <a:ea typeface="Arial Unicode MS" pitchFamily="34" charset="-128"/>
                <a:cs typeface="Segoe UI Light" panose="020B0502040204020203" pitchFamily="34" charset="0"/>
              </a:rPr>
              <a:t>	3.15 pm		Home time</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GB" sz="1200" dirty="0">
              <a:solidFill>
                <a:srgbClr val="000000"/>
              </a:solidFill>
              <a:latin typeface="Segoe UI Light" panose="020B0502040204020203" pitchFamily="34" charset="0"/>
              <a:ea typeface="Arial Unicode MS" pitchFamily="34" charset="-128"/>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GB" sz="1200" dirty="0">
                <a:solidFill>
                  <a:srgbClr val="000000"/>
                </a:solidFill>
                <a:latin typeface="Segoe UI Light" panose="020B0502040204020203" pitchFamily="34" charset="0"/>
                <a:ea typeface="Arial Unicode MS" pitchFamily="34" charset="-128"/>
                <a:cs typeface="Segoe UI Light" panose="020B0502040204020203" pitchFamily="34" charset="0"/>
              </a:rPr>
              <a:t>Assemblies will be held every day; timings vary throughout the week.</a:t>
            </a:r>
          </a:p>
          <a:p>
            <a:pPr marL="0" marR="0" lvl="0" indent="0" algn="l" defTabSz="914400" rtl="0" eaLnBrk="0" fontAlgn="base" latinLnBrk="0" hangingPunct="0">
              <a:lnSpc>
                <a:spcPct val="100000"/>
              </a:lnSpc>
              <a:spcBef>
                <a:spcPct val="0"/>
              </a:spcBef>
              <a:spcAft>
                <a:spcPct val="0"/>
              </a:spcAft>
              <a:buClrTx/>
              <a:buSzTx/>
              <a:buFontTx/>
              <a:buNone/>
              <a:tabLst/>
            </a:pPr>
            <a:endParaRPr lang="en-GB" sz="1200" dirty="0">
              <a:solidFill>
                <a:srgbClr val="000000"/>
              </a:solidFill>
              <a:latin typeface="Segoe UI Light" panose="020B0502040204020203" pitchFamily="34" charset="0"/>
              <a:ea typeface="Arial Unicode MS" pitchFamily="34" charset="-128"/>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1" i="0" u="sng" strike="noStrike" cap="none" normalizeH="0" baseline="0" dirty="0">
                <a:ln>
                  <a:noFill/>
                </a:ln>
                <a:solidFill>
                  <a:srgbClr val="000000"/>
                </a:solidFill>
                <a:effectLst/>
                <a:latin typeface="Segoe UI Light" panose="020B0502040204020203" pitchFamily="34" charset="0"/>
                <a:ea typeface="Arial Unicode MS" pitchFamily="34" charset="-128"/>
                <a:cs typeface="Segoe UI Light" panose="020B0502040204020203" pitchFamily="34" charset="0"/>
              </a:rPr>
              <a:t>PE Days</a:t>
            </a:r>
            <a:endParaRPr lang="en-GB" sz="1200" b="1" u="sng" dirty="0">
              <a:latin typeface="Segoe UI Light" panose="020B0502040204020203" pitchFamily="34" charset="0"/>
              <a:ea typeface="Arial Unicode MS" pitchFamily="34" charset="-128"/>
              <a:cs typeface="Segoe UI Light" panose="020B0502040204020203" pitchFamily="34" charset="0"/>
            </a:endParaRPr>
          </a:p>
          <a:p>
            <a:pPr eaLnBrk="0" fontAlgn="base" hangingPunct="0">
              <a:spcBef>
                <a:spcPct val="0"/>
              </a:spcBef>
              <a:spcAft>
                <a:spcPct val="0"/>
              </a:spcAft>
            </a:pPr>
            <a:r>
              <a:rPr lang="en-GB" sz="1200" dirty="0">
                <a:latin typeface="Segoe UI Light" panose="020B0502040204020203" pitchFamily="34" charset="0"/>
                <a:ea typeface="Arial Unicode MS" pitchFamily="34" charset="-128"/>
                <a:cs typeface="Segoe UI Light" panose="020B0502040204020203" pitchFamily="34" charset="0"/>
              </a:rPr>
              <a:t>6U: Monday (outdoor) and Thursday (indoor)</a:t>
            </a:r>
          </a:p>
          <a:p>
            <a:pPr eaLnBrk="0" fontAlgn="base" hangingPunct="0">
              <a:spcBef>
                <a:spcPct val="0"/>
              </a:spcBef>
              <a:spcAft>
                <a:spcPct val="0"/>
              </a:spcAft>
            </a:pPr>
            <a:r>
              <a:rPr lang="en-GB" sz="1200" dirty="0">
                <a:latin typeface="Segoe UI Light" panose="020B0502040204020203" pitchFamily="34" charset="0"/>
                <a:ea typeface="Arial Unicode MS" pitchFamily="34" charset="-128"/>
                <a:cs typeface="Segoe UI Light" panose="020B0502040204020203" pitchFamily="34" charset="0"/>
              </a:rPr>
              <a:t>6PS: Monday (outdoor) and Thursday (indoor)</a:t>
            </a:r>
          </a:p>
          <a:p>
            <a:pPr eaLnBrk="0" fontAlgn="base" hangingPunct="0">
              <a:spcBef>
                <a:spcPct val="0"/>
              </a:spcBef>
              <a:spcAft>
                <a:spcPct val="0"/>
              </a:spcAft>
            </a:pPr>
            <a:endParaRPr lang="en-GB" sz="1200" dirty="0">
              <a:latin typeface="Segoe UI Light" panose="020B0502040204020203" pitchFamily="34" charset="0"/>
              <a:ea typeface="Arial Unicode MS" pitchFamily="34" charset="-128"/>
              <a:cs typeface="Segoe UI Light" panose="020B0502040204020203" pitchFamily="34" charset="0"/>
            </a:endParaRPr>
          </a:p>
        </p:txBody>
      </p:sp>
      <p:sp>
        <p:nvSpPr>
          <p:cNvPr id="14" name="Rectangle 2"/>
          <p:cNvSpPr>
            <a:spLocks noChangeArrowheads="1"/>
          </p:cNvSpPr>
          <p:nvPr/>
        </p:nvSpPr>
        <p:spPr bwMode="auto">
          <a:xfrm>
            <a:off x="188640" y="5198926"/>
            <a:ext cx="6453336"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a:ln>
                  <a:noFill/>
                </a:ln>
                <a:solidFill>
                  <a:srgbClr val="000000"/>
                </a:solidFill>
                <a:effectLst/>
                <a:latin typeface="Segoe UI Light" panose="020B0502040204020203" pitchFamily="34" charset="0"/>
                <a:ea typeface="Arial Unicode MS" pitchFamily="34" charset="-128"/>
                <a:cs typeface="Segoe UI Light" panose="020B0502040204020203" pitchFamily="34" charset="0"/>
              </a:rPr>
              <a:t>A Message from Year </a:t>
            </a:r>
            <a:r>
              <a:rPr lang="en-GB" sz="1200" b="1" dirty="0">
                <a:solidFill>
                  <a:srgbClr val="000000"/>
                </a:solidFill>
                <a:latin typeface="Segoe UI Light" panose="020B0502040204020203" pitchFamily="34" charset="0"/>
                <a:ea typeface="Arial Unicode MS" pitchFamily="34" charset="-128"/>
                <a:cs typeface="Segoe UI Light" panose="020B0502040204020203" pitchFamily="34" charset="0"/>
              </a:rPr>
              <a:t>6</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Welcome! We hope that you find all the information in this pack useful. If you have any questions after reading this Parent Pack or would like to talk to us about the year ahead, please do let us know so that we can arrange a time to meet with you. Please ensure children are equipped with their own sensible-sized pencil cases and a reading book ready for the school day. We look forward to welcoming your children into our classes! </a:t>
            </a: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a:latin typeface="Segoe UI Light" panose="020B0502040204020203" pitchFamily="34" charset="0"/>
              <a:ea typeface="Times New Roman" pitchFamily="18" charset="0"/>
              <a:cs typeface="Segoe UI Light" panose="020B0502040204020203" pitchFamily="34" charset="0"/>
            </a:endParaRPr>
          </a:p>
          <a:p>
            <a:r>
              <a:rPr lang="en-GB" sz="1200" dirty="0">
                <a:latin typeface="Segoe UI Light" panose="020B0502040204020203" pitchFamily="34" charset="0"/>
                <a:cs typeface="Segoe UI Light" panose="020B0502040204020203" pitchFamily="34" charset="0"/>
              </a:rPr>
              <a:t> </a:t>
            </a:r>
          </a:p>
          <a:p>
            <a:pPr marL="0" marR="0" lvl="0" indent="0" algn="just" defTabSz="914400" rtl="0" eaLnBrk="0" fontAlgn="base" latinLnBrk="0" hangingPunct="0">
              <a:lnSpc>
                <a:spcPct val="100000"/>
              </a:lnSpc>
              <a:spcBef>
                <a:spcPct val="0"/>
              </a:spcBef>
              <a:spcAft>
                <a:spcPct val="0"/>
              </a:spcAft>
              <a:buClrTx/>
              <a:buSzTx/>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p:txBody>
      </p:sp>
      <p:sp>
        <p:nvSpPr>
          <p:cNvPr id="16" name="TextBox 15">
            <a:extLst>
              <a:ext uri="{FF2B5EF4-FFF2-40B4-BE49-F238E27FC236}">
                <a16:creationId xmlns:a16="http://schemas.microsoft.com/office/drawing/2014/main" id="{DDBAF50A-AF5B-4D08-B91B-579591BA68DD}"/>
              </a:ext>
            </a:extLst>
          </p:cNvPr>
          <p:cNvSpPr txBox="1"/>
          <p:nvPr/>
        </p:nvSpPr>
        <p:spPr>
          <a:xfrm>
            <a:off x="4491726" y="7007888"/>
            <a:ext cx="1954754"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050" dirty="0">
                <a:latin typeface="Trebuchet MS"/>
                <a:cs typeface="Calibri"/>
              </a:rPr>
              <a:t>6PS Class Teacher</a:t>
            </a:r>
          </a:p>
          <a:p>
            <a:pPr algn="ctr"/>
            <a:r>
              <a:rPr lang="en-GB" sz="1050" dirty="0">
                <a:latin typeface="Trebuchet MS"/>
                <a:cs typeface="Calibri"/>
              </a:rPr>
              <a:t>Mrs </a:t>
            </a:r>
            <a:r>
              <a:rPr lang="en-GB" sz="1050" dirty="0" err="1">
                <a:latin typeface="Trebuchet MS"/>
                <a:cs typeface="Calibri"/>
              </a:rPr>
              <a:t>Springford</a:t>
            </a:r>
            <a:endParaRPr lang="en-GB" sz="1050" dirty="0">
              <a:latin typeface="Trebuchet MS"/>
              <a:cs typeface="Calibri"/>
            </a:endParaRPr>
          </a:p>
        </p:txBody>
      </p:sp>
      <p:sp>
        <p:nvSpPr>
          <p:cNvPr id="19" name="Rectangle 2">
            <a:extLst>
              <a:ext uri="{FF2B5EF4-FFF2-40B4-BE49-F238E27FC236}">
                <a16:creationId xmlns:a16="http://schemas.microsoft.com/office/drawing/2014/main" id="{DDE3AEAB-BDD4-4A1A-912A-94826FAE9FEA}"/>
              </a:ext>
            </a:extLst>
          </p:cNvPr>
          <p:cNvSpPr>
            <a:spLocks noChangeArrowheads="1"/>
          </p:cNvSpPr>
          <p:nvPr/>
        </p:nvSpPr>
        <p:spPr bwMode="auto">
          <a:xfrm>
            <a:off x="1916832" y="107504"/>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Segoe UI Light" panose="020B0502040204020203" pitchFamily="34" charset="0"/>
                <a:cs typeface="Segoe UI Light" panose="020B0502040204020203" pitchFamily="34" charset="0"/>
              </a:rPr>
              <a:t>YEAR 6 INFORMATION</a:t>
            </a:r>
            <a:endParaRPr kumimoji="0" lang="en-GB" sz="28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endParaRPr>
          </a:p>
        </p:txBody>
      </p:sp>
      <p:cxnSp>
        <p:nvCxnSpPr>
          <p:cNvPr id="20" name="AutoShape 3">
            <a:extLst>
              <a:ext uri="{FF2B5EF4-FFF2-40B4-BE49-F238E27FC236}">
                <a16:creationId xmlns:a16="http://schemas.microsoft.com/office/drawing/2014/main" id="{9DD3144A-A88A-4DFB-96F7-EA7D73B4DE69}"/>
              </a:ext>
            </a:extLst>
          </p:cNvPr>
          <p:cNvCxnSpPr>
            <a:cxnSpLocks noChangeShapeType="1"/>
          </p:cNvCxnSpPr>
          <p:nvPr/>
        </p:nvCxnSpPr>
        <p:spPr bwMode="auto">
          <a:xfrm flipH="1">
            <a:off x="1764929" y="615184"/>
            <a:ext cx="4838700" cy="0"/>
          </a:xfrm>
          <a:prstGeom prst="straightConnector1">
            <a:avLst/>
          </a:prstGeom>
          <a:noFill/>
          <a:ln w="76200">
            <a:solidFill>
              <a:srgbClr val="FF0000"/>
            </a:solidFill>
            <a:round/>
            <a:headEnd/>
            <a:tailEnd/>
          </a:ln>
        </p:spPr>
      </p:cxnSp>
      <p:sp>
        <p:nvSpPr>
          <p:cNvPr id="2" name="TextBox 1">
            <a:extLst>
              <a:ext uri="{FF2B5EF4-FFF2-40B4-BE49-F238E27FC236}">
                <a16:creationId xmlns:a16="http://schemas.microsoft.com/office/drawing/2014/main" id="{959595E0-FED6-391D-CC21-CB5B14E214C3}"/>
              </a:ext>
            </a:extLst>
          </p:cNvPr>
          <p:cNvSpPr txBox="1"/>
          <p:nvPr/>
        </p:nvSpPr>
        <p:spPr>
          <a:xfrm>
            <a:off x="188640" y="7038954"/>
            <a:ext cx="1954754"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050" dirty="0">
                <a:latin typeface="Trebuchet MS"/>
                <a:cs typeface="Calibri"/>
              </a:rPr>
              <a:t>6U Class Teacher</a:t>
            </a:r>
          </a:p>
          <a:p>
            <a:pPr algn="ctr"/>
            <a:r>
              <a:rPr lang="en-GB" sz="1050" dirty="0">
                <a:latin typeface="Trebuchet MS"/>
                <a:cs typeface="Calibri"/>
              </a:rPr>
              <a:t>Mrs </a:t>
            </a:r>
            <a:r>
              <a:rPr lang="en-GB" sz="1050" dirty="0" err="1">
                <a:latin typeface="Trebuchet MS"/>
                <a:cs typeface="Calibri"/>
              </a:rPr>
              <a:t>Uyduran</a:t>
            </a:r>
            <a:endParaRPr lang="en-GB" sz="1050" dirty="0">
              <a:latin typeface="Trebuchet MS"/>
              <a:cs typeface="Calibri"/>
            </a:endParaRPr>
          </a:p>
        </p:txBody>
      </p:sp>
      <p:sp>
        <p:nvSpPr>
          <p:cNvPr id="3" name="TextBox 2">
            <a:extLst>
              <a:ext uri="{FF2B5EF4-FFF2-40B4-BE49-F238E27FC236}">
                <a16:creationId xmlns:a16="http://schemas.microsoft.com/office/drawing/2014/main" id="{82C6C4D0-CBF3-EF3A-9F5B-287A55498B7A}"/>
              </a:ext>
            </a:extLst>
          </p:cNvPr>
          <p:cNvSpPr txBox="1"/>
          <p:nvPr/>
        </p:nvSpPr>
        <p:spPr>
          <a:xfrm>
            <a:off x="2376086" y="6995411"/>
            <a:ext cx="1954754"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050" dirty="0">
                <a:latin typeface="Trebuchet MS"/>
                <a:cs typeface="Calibri"/>
              </a:rPr>
              <a:t>6PS Class Teacher</a:t>
            </a:r>
          </a:p>
          <a:p>
            <a:pPr algn="ctr"/>
            <a:r>
              <a:rPr lang="en-GB" sz="1050" dirty="0">
                <a:latin typeface="Trebuchet MS"/>
                <a:cs typeface="Calibri"/>
              </a:rPr>
              <a:t>Mrs </a:t>
            </a:r>
            <a:r>
              <a:rPr lang="en-GB" sz="1050" dirty="0" err="1">
                <a:latin typeface="Trebuchet MS"/>
                <a:cs typeface="Calibri"/>
              </a:rPr>
              <a:t>Paveley</a:t>
            </a:r>
            <a:endParaRPr lang="en-GB" sz="1050" dirty="0">
              <a:latin typeface="Trebuchet MS"/>
              <a:cs typeface="Calibri"/>
            </a:endParaRPr>
          </a:p>
        </p:txBody>
      </p:sp>
      <p:pic>
        <p:nvPicPr>
          <p:cNvPr id="4" name="Picture 3" descr="Keeley Vessey.jpg">
            <a:extLst>
              <a:ext uri="{FF2B5EF4-FFF2-40B4-BE49-F238E27FC236}">
                <a16:creationId xmlns:a16="http://schemas.microsoft.com/office/drawing/2014/main" id="{C5F949A2-FAB0-FFAA-3554-43AF5941E229}"/>
              </a:ext>
            </a:extLst>
          </p:cNvPr>
          <p:cNvPicPr>
            <a:picLocks noChangeAspect="1"/>
          </p:cNvPicPr>
          <p:nvPr/>
        </p:nvPicPr>
        <p:blipFill>
          <a:blip r:embed="rId2"/>
          <a:srcRect l="24870" t="5545" r="13920" b="317"/>
          <a:stretch>
            <a:fillRect/>
          </a:stretch>
        </p:blipFill>
        <p:spPr>
          <a:xfrm>
            <a:off x="533463" y="7463640"/>
            <a:ext cx="1252610" cy="1555942"/>
          </a:xfrm>
          <a:prstGeom prst="rect">
            <a:avLst/>
          </a:prstGeom>
        </p:spPr>
      </p:pic>
      <p:pic>
        <p:nvPicPr>
          <p:cNvPr id="5" name="Picture 4" descr="Kirstin Paveley.jpg">
            <a:extLst>
              <a:ext uri="{FF2B5EF4-FFF2-40B4-BE49-F238E27FC236}">
                <a16:creationId xmlns:a16="http://schemas.microsoft.com/office/drawing/2014/main" id="{AEBF1B1B-E827-F32D-70A1-8B6832DB9765}"/>
              </a:ext>
            </a:extLst>
          </p:cNvPr>
          <p:cNvPicPr>
            <a:picLocks noChangeAspect="1"/>
          </p:cNvPicPr>
          <p:nvPr/>
        </p:nvPicPr>
        <p:blipFill>
          <a:blip r:embed="rId3"/>
          <a:srcRect l="20054" t="33130" r="18970"/>
          <a:stretch>
            <a:fillRect/>
          </a:stretch>
        </p:blipFill>
        <p:spPr>
          <a:xfrm>
            <a:off x="2794776" y="7457377"/>
            <a:ext cx="1129067" cy="1575117"/>
          </a:xfrm>
          <a:prstGeom prst="rect">
            <a:avLst/>
          </a:prstGeom>
        </p:spPr>
      </p:pic>
      <p:pic>
        <p:nvPicPr>
          <p:cNvPr id="6" name="Picture 5" descr="Harriet Springford.jpg">
            <a:extLst>
              <a:ext uri="{FF2B5EF4-FFF2-40B4-BE49-F238E27FC236}">
                <a16:creationId xmlns:a16="http://schemas.microsoft.com/office/drawing/2014/main" id="{4CCD8E13-86FD-188A-CD24-9DDB5C394B1B}"/>
              </a:ext>
            </a:extLst>
          </p:cNvPr>
          <p:cNvPicPr>
            <a:picLocks noChangeAspect="1"/>
          </p:cNvPicPr>
          <p:nvPr/>
        </p:nvPicPr>
        <p:blipFill>
          <a:blip r:embed="rId4"/>
          <a:srcRect l="16536" t="22561" r="16260" b="1599"/>
          <a:stretch>
            <a:fillRect/>
          </a:stretch>
        </p:blipFill>
        <p:spPr>
          <a:xfrm>
            <a:off x="4913748" y="7457378"/>
            <a:ext cx="1114889" cy="157694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A22974C2-7BD8-4048-9B7A-C6A849929B46}"/>
              </a:ext>
            </a:extLst>
          </p:cNvPr>
          <p:cNvGraphicFramePr>
            <a:graphicFrameLocks noGrp="1"/>
          </p:cNvGraphicFramePr>
          <p:nvPr>
            <p:extLst>
              <p:ext uri="{D42A27DB-BD31-4B8C-83A1-F6EECF244321}">
                <p14:modId xmlns:p14="http://schemas.microsoft.com/office/powerpoint/2010/main" val="3101372736"/>
              </p:ext>
            </p:extLst>
          </p:nvPr>
        </p:nvGraphicFramePr>
        <p:xfrm>
          <a:off x="359760" y="2310967"/>
          <a:ext cx="6138480" cy="1011847"/>
        </p:xfrm>
        <a:graphic>
          <a:graphicData uri="http://schemas.openxmlformats.org/drawingml/2006/table">
            <a:tbl>
              <a:tblPr/>
              <a:tblGrid>
                <a:gridCol w="1227696">
                  <a:extLst>
                    <a:ext uri="{9D8B030D-6E8A-4147-A177-3AD203B41FA5}">
                      <a16:colId xmlns:a16="http://schemas.microsoft.com/office/drawing/2014/main" val="20000"/>
                    </a:ext>
                  </a:extLst>
                </a:gridCol>
                <a:gridCol w="1193472">
                  <a:extLst>
                    <a:ext uri="{9D8B030D-6E8A-4147-A177-3AD203B41FA5}">
                      <a16:colId xmlns:a16="http://schemas.microsoft.com/office/drawing/2014/main" val="20001"/>
                    </a:ext>
                  </a:extLst>
                </a:gridCol>
                <a:gridCol w="1261920">
                  <a:extLst>
                    <a:ext uri="{9D8B030D-6E8A-4147-A177-3AD203B41FA5}">
                      <a16:colId xmlns:a16="http://schemas.microsoft.com/office/drawing/2014/main" val="20002"/>
                    </a:ext>
                  </a:extLst>
                </a:gridCol>
                <a:gridCol w="1227696">
                  <a:extLst>
                    <a:ext uri="{9D8B030D-6E8A-4147-A177-3AD203B41FA5}">
                      <a16:colId xmlns:a16="http://schemas.microsoft.com/office/drawing/2014/main" val="20003"/>
                    </a:ext>
                  </a:extLst>
                </a:gridCol>
                <a:gridCol w="1227696">
                  <a:extLst>
                    <a:ext uri="{9D8B030D-6E8A-4147-A177-3AD203B41FA5}">
                      <a16:colId xmlns:a16="http://schemas.microsoft.com/office/drawing/2014/main" val="20004"/>
                    </a:ext>
                  </a:extLst>
                </a:gridCol>
              </a:tblGrid>
              <a:tr h="167019">
                <a:tc>
                  <a:txBody>
                    <a:bodyPr/>
                    <a:lstStyle/>
                    <a:p>
                      <a:pPr>
                        <a:spcAft>
                          <a:spcPts val="0"/>
                        </a:spcAft>
                      </a:pPr>
                      <a:r>
                        <a:rPr lang="en-GB" sz="900">
                          <a:solidFill>
                            <a:srgbClr val="000000"/>
                          </a:solidFill>
                          <a:latin typeface="Segoe UI Light" panose="020B0502040204020203" pitchFamily="34" charset="0"/>
                          <a:ea typeface="Arial Unicode MS"/>
                          <a:cs typeface="Segoe UI Light" panose="020B0502040204020203" pitchFamily="34" charset="0"/>
                        </a:rPr>
                        <a:t>Monday</a:t>
                      </a: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900">
                          <a:solidFill>
                            <a:srgbClr val="000000"/>
                          </a:solidFill>
                          <a:latin typeface="Segoe UI Light" panose="020B0502040204020203" pitchFamily="34" charset="0"/>
                          <a:ea typeface="Arial Unicode MS"/>
                          <a:cs typeface="Segoe UI Light" panose="020B0502040204020203" pitchFamily="34" charset="0"/>
                        </a:rPr>
                        <a:t>Tuesday</a:t>
                      </a: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900" dirty="0">
                          <a:solidFill>
                            <a:srgbClr val="000000"/>
                          </a:solidFill>
                          <a:latin typeface="Segoe UI Light" panose="020B0502040204020203" pitchFamily="34" charset="0"/>
                          <a:ea typeface="Arial Unicode MS"/>
                          <a:cs typeface="Segoe UI Light" panose="020B0502040204020203" pitchFamily="34" charset="0"/>
                        </a:rPr>
                        <a:t>Wednesday </a:t>
                      </a: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900">
                          <a:solidFill>
                            <a:srgbClr val="000000"/>
                          </a:solidFill>
                          <a:latin typeface="Segoe UI Light" panose="020B0502040204020203" pitchFamily="34" charset="0"/>
                          <a:ea typeface="Arial Unicode MS"/>
                          <a:cs typeface="Segoe UI Light" panose="020B0502040204020203" pitchFamily="34" charset="0"/>
                        </a:rPr>
                        <a:t>Thursday</a:t>
                      </a: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900">
                          <a:solidFill>
                            <a:srgbClr val="000000"/>
                          </a:solidFill>
                          <a:latin typeface="Segoe UI Light" panose="020B0502040204020203" pitchFamily="34" charset="0"/>
                          <a:ea typeface="Arial Unicode MS"/>
                          <a:cs typeface="Segoe UI Light" panose="020B0502040204020203" pitchFamily="34" charset="0"/>
                        </a:rPr>
                        <a:t>Friday</a:t>
                      </a: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844828">
                <a:tc>
                  <a:txBody>
                    <a:bodyPr/>
                    <a:lstStyle/>
                    <a:p>
                      <a:pPr>
                        <a:spcBef>
                          <a:spcPts val="300"/>
                        </a:spcBef>
                        <a:spcAft>
                          <a:spcPts val="300"/>
                        </a:spcAft>
                      </a:pPr>
                      <a:endParaRPr lang="en-GB" sz="900" dirty="0">
                        <a:latin typeface="Segoe UI Light" panose="020B0502040204020203" pitchFamily="34" charset="0"/>
                        <a:ea typeface="Times New Roman"/>
                        <a:cs typeface="Segoe UI Light" panose="020B0502040204020203" pitchFamily="34" charset="0"/>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00"/>
                        </a:spcBef>
                        <a:spcAft>
                          <a:spcPts val="300"/>
                        </a:spcAft>
                      </a:pPr>
                      <a:r>
                        <a:rPr lang="en-GB" sz="900" dirty="0">
                          <a:latin typeface="Segoe UI Light" panose="020B0502040204020203" pitchFamily="34" charset="0"/>
                          <a:ea typeface="Times New Roman"/>
                          <a:cs typeface="Segoe UI Light" panose="020B0502040204020203" pitchFamily="34" charset="0"/>
                        </a:rPr>
                        <a:t>Comprehension (Century)</a:t>
                      </a:r>
                    </a:p>
                    <a:p>
                      <a:pPr>
                        <a:spcBef>
                          <a:spcPts val="300"/>
                        </a:spcBef>
                        <a:spcAft>
                          <a:spcPts val="300"/>
                        </a:spcAft>
                      </a:pPr>
                      <a:r>
                        <a:rPr lang="en-GB" sz="900" dirty="0">
                          <a:latin typeface="Segoe UI Light" panose="020B0502040204020203" pitchFamily="34" charset="0"/>
                          <a:ea typeface="Times New Roman"/>
                          <a:cs typeface="Segoe UI Light" panose="020B0502040204020203" pitchFamily="34" charset="0"/>
                        </a:rPr>
                        <a:t>Spellings (Emile)</a:t>
                      </a:r>
                    </a:p>
                    <a:p>
                      <a:pPr>
                        <a:spcAft>
                          <a:spcPts val="0"/>
                        </a:spcAft>
                      </a:pPr>
                      <a:endParaRPr lang="en-GB" sz="900" dirty="0">
                        <a:solidFill>
                          <a:srgbClr val="000000"/>
                        </a:solidFill>
                        <a:latin typeface="Segoe UI Light" panose="020B0502040204020203" pitchFamily="34" charset="0"/>
                        <a:ea typeface="Arial Unicode MS"/>
                        <a:cs typeface="Segoe UI Light" panose="020B0502040204020203" pitchFamily="34" charset="0"/>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dirty="0">
                          <a:solidFill>
                            <a:srgbClr val="000000"/>
                          </a:solidFill>
                          <a:latin typeface="Segoe UI Light" panose="020B0502040204020203" pitchFamily="34" charset="0"/>
                          <a:ea typeface="Arial Unicode MS"/>
                          <a:cs typeface="Segoe UI Light" panose="020B0502040204020203" pitchFamily="34" charset="0"/>
                        </a:rPr>
                        <a:t>Maths (Century)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dirty="0">
                        <a:solidFill>
                          <a:srgbClr val="000000"/>
                        </a:solidFill>
                        <a:latin typeface="Segoe UI Light" panose="020B0502040204020203" pitchFamily="34" charset="0"/>
                        <a:ea typeface="Arial Unicode MS"/>
                        <a:cs typeface="Segoe UI Light" panose="020B0502040204020203" pitchFamily="34" charset="0"/>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dirty="0">
                          <a:solidFill>
                            <a:srgbClr val="000000"/>
                          </a:solidFill>
                          <a:latin typeface="Segoe UI Light" panose="020B0502040204020203" pitchFamily="34" charset="0"/>
                          <a:ea typeface="Arial Unicode MS"/>
                          <a:cs typeface="Segoe UI Light" panose="020B0502040204020203" pitchFamily="34" charset="0"/>
                        </a:rPr>
                        <a:t>TTRS</a:t>
                      </a:r>
                    </a:p>
                    <a:p>
                      <a:pPr>
                        <a:spcAft>
                          <a:spcPts val="0"/>
                        </a:spcAft>
                      </a:pPr>
                      <a:endParaRPr lang="en-GB" sz="900" dirty="0">
                        <a:solidFill>
                          <a:srgbClr val="000000"/>
                        </a:solidFill>
                        <a:latin typeface="Segoe UI Light" panose="020B0502040204020203" pitchFamily="34" charset="0"/>
                        <a:ea typeface="Arial Unicode MS"/>
                        <a:cs typeface="Segoe UI Light" panose="020B0502040204020203" pitchFamily="34" charset="0"/>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dirty="0">
                          <a:solidFill>
                            <a:srgbClr val="000000"/>
                          </a:solidFill>
                          <a:latin typeface="Segoe UI Light" panose="020B0502040204020203" pitchFamily="34" charset="0"/>
                          <a:ea typeface="Arial Unicode MS"/>
                          <a:cs typeface="Segoe UI Light" panose="020B0502040204020203" pitchFamily="34" charset="0"/>
                        </a:rPr>
                        <a:t>Science (Century)</a:t>
                      </a:r>
                    </a:p>
                    <a:p>
                      <a:pPr>
                        <a:spcAft>
                          <a:spcPts val="0"/>
                        </a:spcAft>
                      </a:pPr>
                      <a:endParaRPr lang="en-GB" sz="900" dirty="0">
                        <a:solidFill>
                          <a:srgbClr val="000000"/>
                        </a:solidFill>
                        <a:latin typeface="Segoe UI Light" panose="020B0502040204020203" pitchFamily="34" charset="0"/>
                        <a:ea typeface="Arial Unicode MS"/>
                        <a:cs typeface="Segoe UI Light" panose="020B0502040204020203" pitchFamily="34" charset="0"/>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5" name="Rectangle 4">
            <a:extLst>
              <a:ext uri="{FF2B5EF4-FFF2-40B4-BE49-F238E27FC236}">
                <a16:creationId xmlns:a16="http://schemas.microsoft.com/office/drawing/2014/main" id="{67B4940C-D373-4663-9110-F2C085551EF9}"/>
              </a:ext>
            </a:extLst>
          </p:cNvPr>
          <p:cNvSpPr/>
          <p:nvPr/>
        </p:nvSpPr>
        <p:spPr>
          <a:xfrm>
            <a:off x="2057819" y="1640567"/>
            <a:ext cx="3429000" cy="553998"/>
          </a:xfrm>
          <a:prstGeom prst="rect">
            <a:avLst/>
          </a:prstGeom>
        </p:spPr>
        <p:txBody>
          <a:bodyPr>
            <a:spAutoFit/>
          </a:bodyPr>
          <a:lstStyle/>
          <a:p>
            <a:pPr lvl="0" eaLnBrk="0" fontAlgn="base" hangingPunct="0">
              <a:spcBef>
                <a:spcPct val="0"/>
              </a:spcBef>
              <a:spcAft>
                <a:spcPct val="0"/>
              </a:spcAft>
            </a:pPr>
            <a:endParaRPr lang="en-GB" dirty="0">
              <a:latin typeface="Segoe UI Light" panose="020B0502040204020203" pitchFamily="34" charset="0"/>
              <a:cs typeface="Segoe UI Light" panose="020B0502040204020203" pitchFamily="34" charset="0"/>
            </a:endParaRPr>
          </a:p>
          <a:p>
            <a:pPr algn="ctr" eaLnBrk="0" fontAlgn="base" hangingPunct="0">
              <a:spcBef>
                <a:spcPct val="0"/>
              </a:spcBef>
              <a:spcAft>
                <a:spcPct val="0"/>
              </a:spcAft>
            </a:pPr>
            <a:r>
              <a:rPr lang="en-GB" sz="1200" b="1" dirty="0">
                <a:solidFill>
                  <a:srgbClr val="000000"/>
                </a:solidFill>
                <a:latin typeface="Segoe UI Light" panose="020B0502040204020203" pitchFamily="34" charset="0"/>
                <a:ea typeface="Arial Unicode MS"/>
                <a:cs typeface="Segoe UI Light" panose="020B0502040204020203" pitchFamily="34" charset="0"/>
              </a:rPr>
              <a:t>Suggested Homework Schedule </a:t>
            </a:r>
            <a:endParaRPr lang="en-GB" sz="1200" b="1" dirty="0">
              <a:latin typeface="Segoe UI Light" panose="020B0502040204020203" pitchFamily="34" charset="0"/>
              <a:cs typeface="Segoe UI Light" panose="020B0502040204020203" pitchFamily="34" charset="0"/>
            </a:endParaRPr>
          </a:p>
        </p:txBody>
      </p:sp>
      <p:sp>
        <p:nvSpPr>
          <p:cNvPr id="6" name="TextBox 5">
            <a:extLst>
              <a:ext uri="{FF2B5EF4-FFF2-40B4-BE49-F238E27FC236}">
                <a16:creationId xmlns:a16="http://schemas.microsoft.com/office/drawing/2014/main" id="{198C279A-44AC-44FD-871E-A3C1A7D04643}"/>
              </a:ext>
            </a:extLst>
          </p:cNvPr>
          <p:cNvSpPr txBox="1"/>
          <p:nvPr/>
        </p:nvSpPr>
        <p:spPr>
          <a:xfrm>
            <a:off x="272562" y="3716215"/>
            <a:ext cx="6225678" cy="2677656"/>
          </a:xfrm>
          <a:prstGeom prst="rect">
            <a:avLst/>
          </a:prstGeom>
          <a:noFill/>
        </p:spPr>
        <p:txBody>
          <a:bodyPr wrap="square" lIns="91440" tIns="45720" rIns="91440" bIns="45720" rtlCol="0" anchor="t">
            <a:spAutoFit/>
          </a:bodyPr>
          <a:lstStyle/>
          <a:p>
            <a:r>
              <a:rPr lang="en-GB" sz="1200" dirty="0">
                <a:latin typeface="Segoe UI Light" panose="020B0502040204020203" pitchFamily="34" charset="0"/>
                <a:cs typeface="Segoe UI Light" panose="020B0502040204020203" pitchFamily="34" charset="0"/>
              </a:rPr>
              <a:t>Homework is sent out weekly online (Mondays). Above is a suggested timetable only. </a:t>
            </a:r>
          </a:p>
          <a:p>
            <a:endParaRPr lang="en-GB" sz="1200" dirty="0">
              <a:latin typeface="Segoe UI Light" panose="020B0502040204020203" pitchFamily="34" charset="0"/>
              <a:cs typeface="Segoe UI Light" panose="020B0502040204020203" pitchFamily="34" charset="0"/>
            </a:endParaRPr>
          </a:p>
          <a:p>
            <a:r>
              <a:rPr lang="en-GB" sz="1200" dirty="0">
                <a:latin typeface="Segoe UI Light" panose="020B0502040204020203" pitchFamily="34" charset="0"/>
                <a:cs typeface="Segoe UI Light" panose="020B0502040204020203" pitchFamily="34" charset="0"/>
              </a:rPr>
              <a:t>At Lent Rise, we instil a love of reading within school and encourage for this to be embedded at home.</a:t>
            </a:r>
          </a:p>
          <a:p>
            <a:endParaRPr lang="en-GB" sz="1200" dirty="0">
              <a:latin typeface="Segoe UI Light" panose="020B0502040204020203" pitchFamily="34" charset="0"/>
              <a:cs typeface="Segoe UI Light" panose="020B0502040204020203" pitchFamily="34" charset="0"/>
            </a:endParaRPr>
          </a:p>
          <a:p>
            <a:r>
              <a:rPr lang="en-GB" sz="1200" dirty="0">
                <a:latin typeface="Segoe UI Light" panose="020B0502040204020203" pitchFamily="34" charset="0"/>
                <a:cs typeface="Segoe UI Light" panose="020B0502040204020203" pitchFamily="34" charset="0"/>
              </a:rPr>
              <a:t>To support your child’s reading further, please record daily readings in your child’s reading record. This can include any reading successes or challenges which we will check daily and follow up within school.</a:t>
            </a:r>
          </a:p>
          <a:p>
            <a:endParaRPr lang="en-GB" sz="1200" dirty="0">
              <a:latin typeface="Segoe UI Light" panose="020B0502040204020203" pitchFamily="34" charset="0"/>
              <a:cs typeface="Segoe UI Light" panose="020B0502040204020203" pitchFamily="34" charset="0"/>
            </a:endParaRPr>
          </a:p>
          <a:p>
            <a:r>
              <a:rPr lang="en-GB" sz="1200" dirty="0">
                <a:latin typeface="Segoe UI Light" panose="020B0502040204020203" pitchFamily="34" charset="0"/>
                <a:cs typeface="Segoe UI Light" panose="020B0502040204020203" pitchFamily="34" charset="0"/>
              </a:rPr>
              <a:t>To support your child’s times tables further, please ensure that your child practices their times tables daily. This can be through times tables games, reciting and chanting times tables or using Times Tables Rock Stars.</a:t>
            </a:r>
          </a:p>
          <a:p>
            <a:endParaRPr lang="en-GB" sz="1200" dirty="0">
              <a:latin typeface="Segoe UI Light" panose="020B0502040204020203" pitchFamily="34" charset="0"/>
              <a:cs typeface="Segoe UI Light" panose="020B0502040204020203" pitchFamily="34" charset="0"/>
            </a:endParaRPr>
          </a:p>
          <a:p>
            <a:r>
              <a:rPr lang="en-GB" sz="1200" dirty="0">
                <a:latin typeface="Segoe UI Light" panose="020B0502040204020203" pitchFamily="34" charset="0"/>
                <a:cs typeface="Segoe UI Light" panose="020B0502040204020203" pitchFamily="34" charset="0"/>
              </a:rPr>
              <a:t>Homework is catered to your child's current learning.</a:t>
            </a:r>
          </a:p>
        </p:txBody>
      </p:sp>
      <p:pic>
        <p:nvPicPr>
          <p:cNvPr id="7" name="Picture 2" descr="91,952 Book Clipart Illustrations &amp; Clip Art - iStock">
            <a:extLst>
              <a:ext uri="{FF2B5EF4-FFF2-40B4-BE49-F238E27FC236}">
                <a16:creationId xmlns:a16="http://schemas.microsoft.com/office/drawing/2014/main" id="{BBE67E84-2AE9-47AC-8E24-90099D86FC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7216" y="6531429"/>
            <a:ext cx="2541024" cy="2541024"/>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2">
            <a:extLst>
              <a:ext uri="{FF2B5EF4-FFF2-40B4-BE49-F238E27FC236}">
                <a16:creationId xmlns:a16="http://schemas.microsoft.com/office/drawing/2014/main" id="{81913AFB-5FEB-45F4-8723-281BA344D1AD}"/>
              </a:ext>
            </a:extLst>
          </p:cNvPr>
          <p:cNvSpPr>
            <a:spLocks noChangeArrowheads="1"/>
          </p:cNvSpPr>
          <p:nvPr/>
        </p:nvSpPr>
        <p:spPr bwMode="auto">
          <a:xfrm>
            <a:off x="1916832" y="107504"/>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Segoe UI Light" panose="020B0502040204020203" pitchFamily="34" charset="0"/>
                <a:cs typeface="Segoe UI Light" panose="020B0502040204020203" pitchFamily="34" charset="0"/>
              </a:rPr>
              <a:t>YEAR 6 HOMEWORK</a:t>
            </a:r>
            <a:endParaRPr kumimoji="0" lang="en-GB" sz="28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endParaRPr>
          </a:p>
        </p:txBody>
      </p:sp>
      <p:cxnSp>
        <p:nvCxnSpPr>
          <p:cNvPr id="9" name="AutoShape 3">
            <a:extLst>
              <a:ext uri="{FF2B5EF4-FFF2-40B4-BE49-F238E27FC236}">
                <a16:creationId xmlns:a16="http://schemas.microsoft.com/office/drawing/2014/main" id="{CE84C197-F0AC-4BC6-BCD7-F42FD99999CC}"/>
              </a:ext>
            </a:extLst>
          </p:cNvPr>
          <p:cNvCxnSpPr>
            <a:cxnSpLocks noChangeShapeType="1"/>
          </p:cNvCxnSpPr>
          <p:nvPr/>
        </p:nvCxnSpPr>
        <p:spPr bwMode="auto">
          <a:xfrm flipH="1">
            <a:off x="1764929" y="615184"/>
            <a:ext cx="4838700" cy="0"/>
          </a:xfrm>
          <a:prstGeom prst="straightConnector1">
            <a:avLst/>
          </a:prstGeom>
          <a:noFill/>
          <a:ln w="76200">
            <a:solidFill>
              <a:srgbClr val="FF0000"/>
            </a:solidFill>
            <a:round/>
            <a:headEnd/>
            <a:tailEnd/>
          </a:ln>
        </p:spPr>
      </p:cxnSp>
    </p:spTree>
    <p:extLst>
      <p:ext uri="{BB962C8B-B14F-4D97-AF65-F5344CB8AC3E}">
        <p14:creationId xmlns:p14="http://schemas.microsoft.com/office/powerpoint/2010/main" val="26205457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273541" y="1348808"/>
            <a:ext cx="6309320" cy="69249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r>
              <a:rPr lang="en-GB" sz="1200" dirty="0">
                <a:latin typeface="Segoe UI Light" panose="020B0502040204020203" pitchFamily="34" charset="0"/>
                <a:cs typeface="Segoe UI Light" panose="020B0502040204020203" pitchFamily="34" charset="0"/>
              </a:rPr>
              <a:t>As parents you all have a legal responsibility to make sure that your child attends school every day. If your child is going to be absent from school, please log the reason via the ParentMail absence portal on the first day of their absence. This is important, as we will be contacting parents if a child is not at school and no reason has been given. Parents may be asked to provide medical evidence in the form of an appointment card or prescription where there are repeated absences due to reported illness. </a:t>
            </a:r>
            <a:r>
              <a:rPr lang="en-US" sz="1200" dirty="0">
                <a:latin typeface="Segoe UI Light" panose="020B0502040204020203" pitchFamily="34" charset="0"/>
                <a:cs typeface="Segoe UI Light" panose="020B0502040204020203" pitchFamily="34" charset="0"/>
              </a:rPr>
              <a:t>​</a:t>
            </a:r>
          </a:p>
          <a:p>
            <a:pPr algn="just" fontAlgn="base"/>
            <a:r>
              <a:rPr lang="en-GB" sz="1200" dirty="0">
                <a:latin typeface="Segoe UI Light" panose="020B0502040204020203" pitchFamily="34" charset="0"/>
                <a:cs typeface="Segoe UI Light" panose="020B0502040204020203" pitchFamily="34" charset="0"/>
              </a:rPr>
              <a:t>Regular attendance and punctuality is </a:t>
            </a:r>
            <a:r>
              <a:rPr lang="en-GB" sz="1200" b="1" dirty="0">
                <a:latin typeface="Segoe UI Light" panose="020B0502040204020203" pitchFamily="34" charset="0"/>
                <a:cs typeface="Segoe UI Light" panose="020B0502040204020203" pitchFamily="34" charset="0"/>
              </a:rPr>
              <a:t>fundamental</a:t>
            </a:r>
            <a:r>
              <a:rPr lang="en-GB" sz="1200" dirty="0">
                <a:latin typeface="Segoe UI Light" panose="020B0502040204020203" pitchFamily="34" charset="0"/>
                <a:cs typeface="Segoe UI Light" panose="020B0502040204020203" pitchFamily="34" charset="0"/>
              </a:rPr>
              <a:t> to enabling your child to achieve the highest levels of attainment. We ensure all children are aware of the importance of attendance and punctuality. ​</a:t>
            </a:r>
          </a:p>
          <a:p>
            <a:pPr algn="just" fontAlgn="base"/>
            <a:r>
              <a:rPr lang="en-GB" sz="1200" dirty="0">
                <a:latin typeface="Segoe UI Light" panose="020B0502040204020203" pitchFamily="34" charset="0"/>
                <a:cs typeface="Segoe UI Light" panose="020B0502040204020203" pitchFamily="34" charset="0"/>
              </a:rPr>
              <a:t>​</a:t>
            </a:r>
          </a:p>
          <a:p>
            <a:pPr algn="just" fontAlgn="base"/>
            <a:r>
              <a:rPr lang="en-GB" sz="1200" dirty="0">
                <a:latin typeface="Segoe UI Light" panose="020B0502040204020203" pitchFamily="34" charset="0"/>
                <a:cs typeface="Segoe UI Light" panose="020B0502040204020203" pitchFamily="34" charset="0"/>
              </a:rPr>
              <a:t>The attendance target set by the Governing Body for 2024-2025 is 96%. We expect ALL children to achieve this.​</a:t>
            </a:r>
          </a:p>
          <a:p>
            <a:pPr algn="just" fontAlgn="base"/>
            <a:r>
              <a:rPr lang="en-GB" sz="1200" dirty="0">
                <a:latin typeface="Segoe UI Light" panose="020B0502040204020203" pitchFamily="34" charset="0"/>
                <a:cs typeface="Segoe UI Light" panose="020B0502040204020203" pitchFamily="34" charset="0"/>
              </a:rPr>
              <a:t>​</a:t>
            </a:r>
          </a:p>
          <a:p>
            <a:pPr algn="just" fontAlgn="base"/>
            <a:r>
              <a:rPr lang="en-GB" sz="1200" b="1" dirty="0">
                <a:latin typeface="Segoe UI Light" panose="020B0502040204020203" pitchFamily="34" charset="0"/>
                <a:cs typeface="Segoe UI Light" panose="020B0502040204020203" pitchFamily="34" charset="0"/>
              </a:rPr>
              <a:t>If your child is unwell</a:t>
            </a:r>
            <a:r>
              <a:rPr lang="en-GB" sz="1200" dirty="0">
                <a:latin typeface="Segoe UI Light" panose="020B0502040204020203" pitchFamily="34" charset="0"/>
                <a:cs typeface="Segoe UI Light" panose="020B0502040204020203" pitchFamily="34" charset="0"/>
              </a:rPr>
              <a:t>​</a:t>
            </a:r>
          </a:p>
          <a:p>
            <a:pPr algn="just" fontAlgn="base"/>
            <a:r>
              <a:rPr lang="en-GB" sz="1200" dirty="0">
                <a:latin typeface="Segoe UI Light" panose="020B0502040204020203" pitchFamily="34" charset="0"/>
                <a:cs typeface="Segoe UI Light" panose="020B0502040204020203" pitchFamily="34" charset="0"/>
              </a:rPr>
              <a:t>If your child is too unwell to come to school, or has a medical appointment, please log the reason via our ParentMail absence portal. To help you, the NHS has compiled a list of guidelines about how long children should be kept off school when they have a common illnesses:​</a:t>
            </a:r>
          </a:p>
          <a:p>
            <a:pPr algn="just" fontAlgn="base"/>
            <a:r>
              <a:rPr lang="en-GB" sz="1200" u="sng" dirty="0">
                <a:latin typeface="Segoe UI Light" panose="020B0502040204020203" pitchFamily="34" charset="0"/>
                <a:cs typeface="Segoe UI Light" panose="020B0502040204020203" pitchFamily="34" charset="0"/>
                <a:hlinkClick r:id="rId2"/>
              </a:rPr>
              <a:t>https://www.nhs.uk/Livewell/Yourchildatschool/Pages/Illness.aspx</a:t>
            </a:r>
            <a:r>
              <a:rPr lang="en-GB" sz="1200" dirty="0">
                <a:latin typeface="Segoe UI Light" panose="020B0502040204020203" pitchFamily="34" charset="0"/>
                <a:cs typeface="Segoe UI Light" panose="020B0502040204020203" pitchFamily="34" charset="0"/>
              </a:rPr>
              <a:t>​</a:t>
            </a:r>
          </a:p>
          <a:p>
            <a:pPr algn="just" fontAlgn="base"/>
            <a:r>
              <a:rPr lang="en-GB" sz="1200" dirty="0">
                <a:latin typeface="Segoe UI Light" panose="020B0502040204020203" pitchFamily="34" charset="0"/>
                <a:cs typeface="Segoe UI Light" panose="020B0502040204020203" pitchFamily="34" charset="0"/>
              </a:rPr>
              <a:t>​</a:t>
            </a:r>
            <a:br>
              <a:rPr lang="en-GB" sz="1200" dirty="0">
                <a:latin typeface="Segoe UI Light" panose="020B0502040204020203" pitchFamily="34" charset="0"/>
                <a:cs typeface="Segoe UI Light" panose="020B0502040204020203" pitchFamily="34" charset="0"/>
              </a:rPr>
            </a:br>
            <a:r>
              <a:rPr lang="en-GB" sz="1200" b="1" dirty="0">
                <a:latin typeface="Segoe UI Light" panose="020B0502040204020203" pitchFamily="34" charset="0"/>
                <a:cs typeface="Segoe UI Light" panose="020B0502040204020203" pitchFamily="34" charset="0"/>
              </a:rPr>
              <a:t>Lateness</a:t>
            </a:r>
            <a:r>
              <a:rPr lang="en-GB" sz="1200" dirty="0">
                <a:latin typeface="Segoe UI Light" panose="020B0502040204020203" pitchFamily="34" charset="0"/>
                <a:cs typeface="Segoe UI Light" panose="020B0502040204020203" pitchFamily="34" charset="0"/>
              </a:rPr>
              <a:t>​</a:t>
            </a:r>
          </a:p>
          <a:p>
            <a:pPr algn="just" fontAlgn="base"/>
            <a:r>
              <a:rPr lang="en-GB" sz="1200" dirty="0">
                <a:latin typeface="Segoe UI Light" panose="020B0502040204020203" pitchFamily="34" charset="0"/>
                <a:cs typeface="Segoe UI Light" panose="020B0502040204020203" pitchFamily="34" charset="0"/>
              </a:rPr>
              <a:t>Learning begins promptly at the beginning of the day with instructions and explanations, and it is vital that your child does not miss this part of the day. We monitor lateness and send letters to parents whose children regularly arrive to school late. The playground gates will open at 8:30am and close at 8:45am. Your child may come into school between these times and head straight to class. However, if your child does miss the gate to go into class, please bring them to the School Office where a member of staff will sign them in.​</a:t>
            </a:r>
          </a:p>
          <a:p>
            <a:pPr algn="just" fontAlgn="base"/>
            <a:r>
              <a:rPr lang="en-GB" sz="1200" dirty="0">
                <a:latin typeface="Segoe UI Light" panose="020B0502040204020203" pitchFamily="34" charset="0"/>
                <a:cs typeface="Segoe UI Light" panose="020B0502040204020203" pitchFamily="34" charset="0"/>
              </a:rPr>
              <a:t>​</a:t>
            </a:r>
          </a:p>
          <a:p>
            <a:pPr algn="just" fontAlgn="base"/>
            <a:r>
              <a:rPr lang="en-GB" sz="1200" b="1" dirty="0">
                <a:latin typeface="Segoe UI Light" panose="020B0502040204020203" pitchFamily="34" charset="0"/>
                <a:cs typeface="Segoe UI Light" panose="020B0502040204020203" pitchFamily="34" charset="0"/>
              </a:rPr>
              <a:t>Authorised absence</a:t>
            </a:r>
            <a:r>
              <a:rPr lang="en-GB" sz="1200" dirty="0">
                <a:latin typeface="Segoe UI Light" panose="020B0502040204020203" pitchFamily="34" charset="0"/>
                <a:cs typeface="Segoe UI Light" panose="020B0502040204020203" pitchFamily="34" charset="0"/>
              </a:rPr>
              <a:t>​</a:t>
            </a:r>
          </a:p>
          <a:p>
            <a:pPr algn="just" fontAlgn="base"/>
            <a:r>
              <a:rPr lang="en-GB" sz="1200" dirty="0">
                <a:latin typeface="Segoe UI Light" panose="020B0502040204020203" pitchFamily="34" charset="0"/>
                <a:cs typeface="Segoe UI Light" panose="020B0502040204020203" pitchFamily="34" charset="0"/>
              </a:rPr>
              <a:t>Family holidays should always be taken during the school holidays, and we will only authorise absence in very special circumstances. On these occasions permission must be sought in advance from the Headteacher. Absence request forms are available from the school office or a letter should be written to the Headteacher.  Each request will be considered individually and will take into account documentary evidence and any extenuating circumstances. If the permission to take leave is not granted and the pupil is absent, the absence will be unauthorised. In such cases the school may refer the matter to the Education Welfare Service who may issues a Penalty notice. ​</a:t>
            </a:r>
          </a:p>
          <a:p>
            <a:pPr algn="just" fontAlgn="base"/>
            <a:r>
              <a:rPr lang="en-GB" sz="1200" dirty="0">
                <a:latin typeface="Segoe UI Light" panose="020B0502040204020203" pitchFamily="34" charset="0"/>
                <a:cs typeface="Segoe UI Light" panose="020B0502040204020203" pitchFamily="34" charset="0"/>
              </a:rPr>
              <a:t>​</a:t>
            </a:r>
          </a:p>
        </p:txBody>
      </p:sp>
      <p:sp>
        <p:nvSpPr>
          <p:cNvPr id="6" name="Rectangle 2">
            <a:extLst>
              <a:ext uri="{FF2B5EF4-FFF2-40B4-BE49-F238E27FC236}">
                <a16:creationId xmlns:a16="http://schemas.microsoft.com/office/drawing/2014/main" id="{1C48F22C-8A1D-4719-BBCF-6577D260D494}"/>
              </a:ext>
            </a:extLst>
          </p:cNvPr>
          <p:cNvSpPr>
            <a:spLocks noChangeArrowheads="1"/>
          </p:cNvSpPr>
          <p:nvPr/>
        </p:nvSpPr>
        <p:spPr bwMode="auto">
          <a:xfrm>
            <a:off x="914400" y="107504"/>
            <a:ext cx="575496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en-GB" sz="28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rPr>
              <a:t>ATTENDANCE AND PUNCTUALITY</a:t>
            </a:r>
          </a:p>
        </p:txBody>
      </p:sp>
      <p:cxnSp>
        <p:nvCxnSpPr>
          <p:cNvPr id="7" name="AutoShape 3">
            <a:extLst>
              <a:ext uri="{FF2B5EF4-FFF2-40B4-BE49-F238E27FC236}">
                <a16:creationId xmlns:a16="http://schemas.microsoft.com/office/drawing/2014/main" id="{B1BC06F1-0F5C-4921-AF8D-C02B28CD9F05}"/>
              </a:ext>
            </a:extLst>
          </p:cNvPr>
          <p:cNvCxnSpPr>
            <a:cxnSpLocks noChangeShapeType="1"/>
          </p:cNvCxnSpPr>
          <p:nvPr/>
        </p:nvCxnSpPr>
        <p:spPr bwMode="auto">
          <a:xfrm flipH="1">
            <a:off x="1764929" y="615184"/>
            <a:ext cx="4838700" cy="0"/>
          </a:xfrm>
          <a:prstGeom prst="straightConnector1">
            <a:avLst/>
          </a:prstGeom>
          <a:noFill/>
          <a:ln w="76200">
            <a:solidFill>
              <a:srgbClr val="FF0000"/>
            </a:solidFill>
            <a:round/>
            <a:headEnd/>
            <a:tailEnd/>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ChangeArrowheads="1"/>
          </p:cNvSpPr>
          <p:nvPr/>
        </p:nvSpPr>
        <p:spPr bwMode="auto">
          <a:xfrm>
            <a:off x="260648" y="1111918"/>
            <a:ext cx="6309320" cy="766363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69875" algn="l"/>
              </a:tabLst>
            </a:pPr>
            <a:r>
              <a:rPr kumimoji="0" lang="en-GB" sz="1200" b="0" i="0" u="none" strike="noStrike" cap="none" normalizeH="0" baseline="0" dirty="0">
                <a:ln>
                  <a:noFill/>
                </a:ln>
                <a:effectLst/>
                <a:latin typeface="Segoe UI Light"/>
                <a:ea typeface="Times New Roman" pitchFamily="18" charset="0"/>
                <a:cs typeface="Segoe UI Light"/>
              </a:rPr>
              <a:t>Please do contact us at any time when you have a concern, even if it appears to be minor.  The ‘little’ difficulties are easy to deal with; don’t let them become major concerns.  The Open Door Policy is encouraged at Lent Rise School.  If you wish to talk about your child please:</a:t>
            </a:r>
          </a:p>
          <a:p>
            <a:pPr marL="0" marR="0" lvl="0" indent="0" algn="just" defTabSz="914400" rtl="0" eaLnBrk="1" fontAlgn="base" latinLnBrk="0" hangingPunct="1">
              <a:lnSpc>
                <a:spcPct val="100000"/>
              </a:lnSpc>
              <a:spcBef>
                <a:spcPct val="0"/>
              </a:spcBef>
              <a:spcAft>
                <a:spcPct val="0"/>
              </a:spcAft>
              <a:buClrTx/>
              <a:buSzTx/>
              <a:buFontTx/>
              <a:buNone/>
              <a:tabLst>
                <a:tab pos="269875" algn="l"/>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Approach the </a:t>
            </a:r>
            <a:r>
              <a:rPr lang="en-GB" sz="1200" dirty="0">
                <a:latin typeface="Segoe UI Light" panose="020B0502040204020203" pitchFamily="34" charset="0"/>
                <a:cs typeface="Segoe UI Light" panose="020B0502040204020203" pitchFamily="34" charset="0"/>
              </a:rPr>
              <a:t>c</a:t>
            </a: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lass teacher</a:t>
            </a:r>
          </a:p>
          <a:p>
            <a:pPr lvl="0" algn="just" eaLnBrk="0" fontAlgn="base" hangingPunct="0">
              <a:spcBef>
                <a:spcPct val="0"/>
              </a:spcBef>
              <a:spcAft>
                <a:spcPct val="0"/>
              </a:spcAft>
              <a:buFontTx/>
              <a:buChar char="•"/>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Talk to a member of the middle management team </a:t>
            </a:r>
            <a:r>
              <a:rPr lang="en-GB" sz="1200" dirty="0">
                <a:latin typeface="Segoe UI Light" panose="020B0502040204020203" pitchFamily="34" charset="0"/>
                <a:cs typeface="Segoe UI Light" panose="020B0502040204020203" pitchFamily="34" charset="0"/>
              </a:rPr>
              <a:t>(KS1 or KS2 Phase Leaders)</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Talk to a member of the senior leadership team</a:t>
            </a:r>
          </a:p>
          <a:p>
            <a:pPr marL="0" marR="0" lvl="0" indent="0" algn="just" defTabSz="914400" rtl="0" eaLnBrk="0" fontAlgn="base" latinLnBrk="0" hangingPunct="0">
              <a:lnSpc>
                <a:spcPct val="100000"/>
              </a:lnSpc>
              <a:spcBef>
                <a:spcPct val="0"/>
              </a:spcBef>
              <a:spcAft>
                <a:spcPct val="0"/>
              </a:spcAft>
              <a:buClrTx/>
              <a:buSzTx/>
              <a:buFontTx/>
              <a:buChar char="•"/>
              <a:tabLst>
                <a:tab pos="269875" algn="l"/>
              </a:tabLst>
            </a:pPr>
            <a:r>
              <a:rPr kumimoji="0" lang="en-GB" sz="1200" b="0" i="0" u="none" strike="noStrike" cap="none" normalizeH="0" baseline="0" dirty="0">
                <a:ln>
                  <a:noFill/>
                </a:ln>
                <a:effectLst/>
                <a:latin typeface="Segoe UI Light"/>
                <a:cs typeface="Segoe UI Light"/>
              </a:rPr>
              <a:t>The Headteacher, Mrs Watson, is always happy to see parents but clearly she will go to the Class Teacher to discuss issues, therefore it makes sense for you to have spoken to the teacher first.</a:t>
            </a:r>
            <a:endParaRPr lang="en-GB" sz="1200" b="0" i="0" u="none" strike="noStrike" cap="none" normalizeH="0" baseline="0" dirty="0">
              <a:ln>
                <a:noFill/>
              </a:ln>
              <a:effectLst/>
              <a:latin typeface="Segoe UI Light"/>
              <a:cs typeface="Segoe UI Light"/>
            </a:endParaRPr>
          </a:p>
          <a:p>
            <a:pPr marL="0" marR="0" lvl="0" indent="0" algn="just" defTabSz="914400" rtl="0" eaLnBrk="0" fontAlgn="base" latinLnBrk="0" hangingPunct="0">
              <a:lnSpc>
                <a:spcPct val="100000"/>
              </a:lnSpc>
              <a:spcBef>
                <a:spcPct val="0"/>
              </a:spcBef>
              <a:spcAft>
                <a:spcPct val="0"/>
              </a:spcAft>
              <a:buClrTx/>
              <a:buSzTx/>
              <a:tabLst>
                <a:tab pos="269875" algn="l"/>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1"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Contacting the Headteacher if she is not in School</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When the Headteacher is out, your children are always in safe</a:t>
            </a:r>
            <a:r>
              <a:rPr kumimoji="0" lang="en-GB" sz="1200" b="0" i="0" u="none" strike="noStrike" cap="none" normalizeH="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 </a:t>
            </a: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hands.  If you need an immediate response, please contact the School Office and a member of the senior leadership team will get a response to you as soon as possible.</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1"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Complaints and Resolution Procedure</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The following is the strategy that is suggested if difficulties arise – we recommend that you use this structure.</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Talk to the Class Teacher</a:t>
            </a: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Talk to a member of the senior leadership team</a:t>
            </a: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Talk to the Headteacher</a:t>
            </a: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Make Representations to the Governing Body in writing to:</a:t>
            </a:r>
          </a:p>
          <a:p>
            <a:pPr marL="0" marR="0" lvl="0" indent="0" defTabSz="914400" rtl="0" eaLnBrk="0" fontAlgn="base" latinLnBrk="0" hangingPunct="0">
              <a:spcBef>
                <a:spcPct val="0"/>
              </a:spcBef>
              <a:spcAft>
                <a:spcPct val="0"/>
              </a:spcAft>
              <a:buClrTx/>
              <a:buSzTx/>
              <a:buFontTx/>
              <a:buNone/>
              <a:tabLst>
                <a:tab pos="269875" algn="l"/>
              </a:tabLst>
            </a:pPr>
            <a:r>
              <a:rPr kumimoji="0" lang="en-GB" sz="1200" b="0" i="0" u="none" strike="noStrike" cap="none" normalizeH="0" baseline="0" dirty="0">
                <a:ln>
                  <a:noFill/>
                </a:ln>
                <a:effectLst/>
                <a:latin typeface="Segoe UI Light"/>
                <a:ea typeface="Times New Roman" pitchFamily="18" charset="0"/>
                <a:cs typeface="Segoe UI Light"/>
              </a:rPr>
              <a:t>Mrs Maggie Young, Chair of Governors</a:t>
            </a:r>
            <a:br>
              <a:rPr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br>
            <a:r>
              <a:rPr kumimoji="0" lang="en-GB" sz="1200" b="0" i="0" u="none" strike="noStrike" cap="none" normalizeH="0" baseline="0" dirty="0">
                <a:ln>
                  <a:noFill/>
                </a:ln>
                <a:effectLst/>
                <a:latin typeface="Segoe UI Light"/>
                <a:ea typeface="Times New Roman" pitchFamily="18" charset="0"/>
                <a:cs typeface="Segoe UI Light"/>
              </a:rPr>
              <a:t>by e-mail: govs@</a:t>
            </a:r>
            <a:r>
              <a:rPr lang="en-GB" sz="1200" dirty="0">
                <a:latin typeface="Segoe UI Light"/>
                <a:ea typeface="Times New Roman" pitchFamily="18" charset="0"/>
                <a:cs typeface="Segoe UI Light"/>
              </a:rPr>
              <a:t>lrschool.co.uk</a:t>
            </a:r>
            <a:br>
              <a:rPr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br>
            <a:r>
              <a:rPr kumimoji="0" lang="en-GB" sz="1200" b="0" i="0" u="none" strike="noStrike" cap="none" normalizeH="0" baseline="0" dirty="0">
                <a:ln>
                  <a:noFill/>
                </a:ln>
                <a:effectLst/>
                <a:latin typeface="Segoe UI Light"/>
                <a:ea typeface="Times New Roman" pitchFamily="18" charset="0"/>
                <a:cs typeface="Segoe UI Light"/>
              </a:rPr>
              <a:t>or</a:t>
            </a:r>
            <a:br>
              <a:rPr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br>
            <a:r>
              <a:rPr kumimoji="0" lang="en-GB" sz="1200" b="0" i="0" u="none" strike="noStrike" cap="none" normalizeH="0" baseline="0" dirty="0">
                <a:ln>
                  <a:noFill/>
                </a:ln>
                <a:effectLst/>
                <a:latin typeface="Segoe UI Light"/>
                <a:ea typeface="Times New Roman" pitchFamily="18" charset="0"/>
                <a:cs typeface="Segoe UI Light"/>
              </a:rPr>
              <a:t>c/o Lent Rise School</a:t>
            </a:r>
            <a:br>
              <a:rPr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br>
            <a:r>
              <a:rPr kumimoji="0" lang="en-GB" sz="1200" b="0" i="0" u="none" strike="noStrike" cap="none" normalizeH="0" baseline="0" dirty="0">
                <a:ln>
                  <a:noFill/>
                </a:ln>
                <a:effectLst/>
                <a:latin typeface="Segoe UI Light"/>
                <a:ea typeface="Times New Roman" pitchFamily="18" charset="0"/>
                <a:cs typeface="Segoe UI Light"/>
              </a:rPr>
              <a:t>Coulson Way</a:t>
            </a:r>
            <a:br>
              <a:rPr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br>
            <a:r>
              <a:rPr kumimoji="0" lang="en-GB" sz="1200" b="0" i="0" u="none" strike="noStrike" cap="none" normalizeH="0" baseline="0" dirty="0">
                <a:ln>
                  <a:noFill/>
                </a:ln>
                <a:effectLst/>
                <a:latin typeface="Segoe UI Light"/>
                <a:ea typeface="Times New Roman" pitchFamily="18" charset="0"/>
                <a:cs typeface="Segoe UI Light"/>
              </a:rPr>
              <a:t>Burnham</a:t>
            </a:r>
            <a:br>
              <a:rPr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br>
            <a:r>
              <a:rPr kumimoji="0" lang="en-GB" sz="1200" b="0" i="0" u="none" strike="noStrike" cap="none" normalizeH="0" baseline="0" dirty="0">
                <a:ln>
                  <a:noFill/>
                </a:ln>
                <a:effectLst/>
                <a:latin typeface="Segoe UI Light"/>
                <a:ea typeface="Times New Roman" pitchFamily="18" charset="0"/>
                <a:cs typeface="Segoe UI Light"/>
              </a:rPr>
              <a:t>Slough      </a:t>
            </a:r>
            <a:endParaRPr kumimoji="0" lang="en-GB" sz="1200" b="0" i="0" u="none" strike="noStrike" cap="none" normalizeH="0" baseline="0" dirty="0">
              <a:ln>
                <a:noFill/>
              </a:ln>
              <a:effectLst/>
              <a:latin typeface="Segoe UI Light"/>
              <a:cs typeface="Segoe UI Light"/>
            </a:endParaRPr>
          </a:p>
          <a:p>
            <a:pPr marL="0" marR="0" lvl="0" indent="0" defTabSz="914400" rtl="0" eaLnBrk="0" fontAlgn="base" latinLnBrk="0" hangingPunct="0">
              <a:spcBef>
                <a:spcPct val="0"/>
              </a:spcBef>
              <a:spcAft>
                <a:spcPct val="0"/>
              </a:spcAft>
              <a:buClrTx/>
              <a:buSzTx/>
              <a:buFontTx/>
              <a:buNone/>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SL1 7NP</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If you are still not satisfied you may wish to put your complaint to the Secretary of State for Education and Skills who can review whether the School has acted reasonably and followed the correct procedures.  The address is Sanctuary Buildings, Great Smith Street, London, SW1 3BT.  </a:t>
            </a:r>
          </a:p>
          <a:p>
            <a:pPr marL="0" marR="0" lvl="0" indent="0" algn="just" defTabSz="914400" rtl="0" eaLnBrk="0" fontAlgn="base" latinLnBrk="0" hangingPunct="0">
              <a:spcBef>
                <a:spcPct val="0"/>
              </a:spcBef>
              <a:spcAft>
                <a:spcPct val="0"/>
              </a:spcAft>
              <a:buClrTx/>
              <a:buSzTx/>
              <a:tabLst>
                <a:tab pos="269875" algn="l"/>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spcBef>
                <a:spcPct val="0"/>
              </a:spcBef>
              <a:spcAft>
                <a:spcPct val="0"/>
              </a:spcAft>
              <a:buClrTx/>
              <a:buSzTx/>
              <a:buFontTx/>
              <a:buNone/>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If you would like to read our full Complaints Procedure, please contact the school office for a copy or visit the school website </a:t>
            </a: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hlinkClick r:id="rId2"/>
              </a:rPr>
              <a:t>www.lentriseschool.co.uk</a:t>
            </a: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spcBef>
                <a:spcPct val="0"/>
              </a:spcBef>
              <a:spcAft>
                <a:spcPct val="0"/>
              </a:spcAft>
              <a:buClrTx/>
              <a:buSzTx/>
              <a:buFontTx/>
              <a:buNone/>
              <a:tabLst>
                <a:tab pos="269875" algn="l"/>
              </a:tabLst>
            </a:pPr>
            <a:r>
              <a:rPr kumimoji="0" lang="en-GB" sz="1200" b="1"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p:txBody>
      </p:sp>
      <p:sp>
        <p:nvSpPr>
          <p:cNvPr id="6" name="Rectangle 2">
            <a:extLst>
              <a:ext uri="{FF2B5EF4-FFF2-40B4-BE49-F238E27FC236}">
                <a16:creationId xmlns:a16="http://schemas.microsoft.com/office/drawing/2014/main" id="{026E07D7-92FC-4CA9-9B2B-1E0FB66324D9}"/>
              </a:ext>
            </a:extLst>
          </p:cNvPr>
          <p:cNvSpPr>
            <a:spLocks noChangeArrowheads="1"/>
          </p:cNvSpPr>
          <p:nvPr/>
        </p:nvSpPr>
        <p:spPr bwMode="auto">
          <a:xfrm>
            <a:off x="1916832" y="107504"/>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Segoe UI Light" panose="020B0502040204020203" pitchFamily="34" charset="0"/>
                <a:cs typeface="Segoe UI Light" panose="020B0502040204020203" pitchFamily="34" charset="0"/>
              </a:rPr>
              <a:t>OUR OPEN DOOR POLICY</a:t>
            </a:r>
            <a:endParaRPr kumimoji="0" lang="en-GB" sz="28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endParaRPr>
          </a:p>
        </p:txBody>
      </p:sp>
      <p:cxnSp>
        <p:nvCxnSpPr>
          <p:cNvPr id="7" name="AutoShape 3">
            <a:extLst>
              <a:ext uri="{FF2B5EF4-FFF2-40B4-BE49-F238E27FC236}">
                <a16:creationId xmlns:a16="http://schemas.microsoft.com/office/drawing/2014/main" id="{37AC0423-BAE4-4CF1-B792-6FF3725A75B3}"/>
              </a:ext>
            </a:extLst>
          </p:cNvPr>
          <p:cNvCxnSpPr>
            <a:cxnSpLocks noChangeShapeType="1"/>
          </p:cNvCxnSpPr>
          <p:nvPr/>
        </p:nvCxnSpPr>
        <p:spPr bwMode="auto">
          <a:xfrm flipH="1">
            <a:off x="1764929" y="615184"/>
            <a:ext cx="4838700" cy="0"/>
          </a:xfrm>
          <a:prstGeom prst="straightConnector1">
            <a:avLst/>
          </a:prstGeom>
          <a:noFill/>
          <a:ln w="76200">
            <a:solidFill>
              <a:srgbClr val="FF0000"/>
            </a:solidFill>
            <a:round/>
            <a:headEnd/>
            <a:tailEnd/>
          </a:ln>
        </p:spPr>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260648" y="1466066"/>
            <a:ext cx="6309320" cy="58169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en-US" sz="1200" b="1" dirty="0">
                <a:latin typeface="Segoe UI Light" panose="020B0502040204020203" pitchFamily="34" charset="0"/>
                <a:ea typeface="Times New Roman" pitchFamily="18" charset="0"/>
                <a:cs typeface="Segoe UI Light" panose="020B0502040204020203" pitchFamily="34" charset="0"/>
              </a:rPr>
              <a:t>“</a:t>
            </a:r>
            <a:r>
              <a:rPr lang="en-GB" sz="1200" dirty="0">
                <a:latin typeface="Segoe UI Light" panose="020B0502040204020203" pitchFamily="34" charset="0"/>
                <a:ea typeface="Times New Roman" pitchFamily="18" charset="0"/>
                <a:cs typeface="Segoe UI Light" panose="020B0502040204020203" pitchFamily="34" charset="0"/>
              </a:rPr>
              <a:t>At this school, the health, safety and well-being of every child are our paramount concern. We listen to our pupils and take seriously what they tell us. Our aim is for children to enjoy their time as pupils in this school. We want to work in partnership with you to help your child achieve their full potential and make a positive contribution.</a:t>
            </a:r>
          </a:p>
          <a:p>
            <a:pPr lvl="0" algn="just" fontAlgn="base">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 </a:t>
            </a:r>
            <a:endParaRPr lang="en-GB" sz="1200" dirty="0">
              <a:latin typeface="Segoe UI Light" panose="020B0502040204020203" pitchFamily="34" charset="0"/>
              <a:cs typeface="Segoe UI Light" panose="020B0502040204020203" pitchFamily="34" charset="0"/>
            </a:endParaRPr>
          </a:p>
          <a:p>
            <a:pPr lvl="0" algn="just" eaLnBrk="0" fontAlgn="base" hangingPunct="0">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To promote a safe environment for pupils, our selection and recruitment policy includes all checks on staff and regular volunteers’ suitability, including Criminal Records Bureau checks, as recommended by Buckinghamshire County Council in accordance with current legislation. </a:t>
            </a:r>
          </a:p>
          <a:p>
            <a:pPr lvl="0" algn="just" eaLnBrk="0" fontAlgn="base" hangingPunct="0">
              <a:spcBef>
                <a:spcPct val="0"/>
              </a:spcBef>
              <a:spcAft>
                <a:spcPct val="0"/>
              </a:spcAft>
            </a:pPr>
            <a:endParaRPr lang="en-GB" sz="1200" dirty="0">
              <a:latin typeface="Segoe UI Light" panose="020B0502040204020203" pitchFamily="34" charset="0"/>
              <a:cs typeface="Segoe UI Light" panose="020B0502040204020203" pitchFamily="34" charset="0"/>
            </a:endParaRPr>
          </a:p>
          <a:p>
            <a:pPr lvl="0" algn="just" eaLnBrk="0" fontAlgn="base" hangingPunct="0">
              <a:spcBef>
                <a:spcPct val="0"/>
              </a:spcBef>
              <a:spcAft>
                <a:spcPct val="0"/>
              </a:spcAft>
            </a:pPr>
            <a:r>
              <a:rPr lang="en-GB" sz="1200" dirty="0">
                <a:latin typeface="Segoe UI Light" panose="020B0502040204020203" pitchFamily="34" charset="0"/>
                <a:cs typeface="Segoe UI Light" panose="020B0502040204020203" pitchFamily="34" charset="0"/>
              </a:rPr>
              <a:t>In accordance with our responsibilities under section 175/157 of the Education Act 2002 and “Keeping Children Safe in Education“ Sept 2023. There are four trained Designated Safeguarding Leads, the Headteacher Mrs J Watson, Deputy Headteacher Mrs R Small, and the two Assistant Headteachers Miss Boxall and Miss Johns, this ensures there is a DSL on duty at all times.   It is their responsibility to ensure that all staff in contact with children receive child protection awareness training on a regular basis.</a:t>
            </a:r>
          </a:p>
          <a:p>
            <a:pPr lvl="0" algn="just" eaLnBrk="0" fontAlgn="base" hangingPunct="0">
              <a:spcBef>
                <a:spcPct val="0"/>
              </a:spcBef>
              <a:spcAft>
                <a:spcPct val="0"/>
              </a:spcAft>
            </a:pPr>
            <a:endParaRPr lang="en-GB" sz="1200" dirty="0">
              <a:latin typeface="Segoe UI Light" panose="020B0502040204020203" pitchFamily="34" charset="0"/>
              <a:cs typeface="Segoe UI Light" panose="020B0502040204020203" pitchFamily="34" charset="0"/>
            </a:endParaRPr>
          </a:p>
          <a:p>
            <a:pPr lvl="0" algn="just" eaLnBrk="0" fontAlgn="base" hangingPunct="0">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Occasions do arise when our concern about a child means  we have to consult other agencies.  Whilst we would always aim to work in partnership with parents there may be exceptions to this when concerns are raised for the protection of a child.</a:t>
            </a:r>
          </a:p>
          <a:p>
            <a:pPr lvl="0" algn="just" eaLnBrk="0" fontAlgn="base" hangingPunct="0">
              <a:spcBef>
                <a:spcPct val="0"/>
              </a:spcBef>
              <a:spcAft>
                <a:spcPct val="0"/>
              </a:spcAft>
            </a:pPr>
            <a:endParaRPr lang="en-GB" sz="1200" dirty="0">
              <a:latin typeface="Segoe UI Light" panose="020B0502040204020203" pitchFamily="34" charset="0"/>
              <a:cs typeface="Segoe UI Light" panose="020B0502040204020203" pitchFamily="34" charset="0"/>
            </a:endParaRPr>
          </a:p>
          <a:p>
            <a:pPr lvl="0" algn="just" eaLnBrk="0" fontAlgn="base" hangingPunct="0">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On very rare occasions Social Care, whilst undertaking an investigation under s47 of the Children Act 1989, may want to speak to a child without a parents’ knowledge.   This would be a decision made in collaboration with partner agencies and would only be done in situations where a child might be at immediate risk.  To gain consent at this point may increase the level of risk to the child or cause evidence of a crime to be lost.</a:t>
            </a:r>
          </a:p>
          <a:p>
            <a:pPr lvl="0" algn="just" eaLnBrk="0" fontAlgn="base" hangingPunct="0">
              <a:spcBef>
                <a:spcPct val="0"/>
              </a:spcBef>
              <a:spcAft>
                <a:spcPct val="0"/>
              </a:spcAft>
            </a:pPr>
            <a:endParaRPr lang="en-GB" sz="1200" dirty="0">
              <a:latin typeface="Segoe UI Light" panose="020B0502040204020203" pitchFamily="34" charset="0"/>
              <a:cs typeface="Segoe UI Light" panose="020B0502040204020203" pitchFamily="34" charset="0"/>
            </a:endParaRPr>
          </a:p>
          <a:p>
            <a:pPr lvl="0" algn="just" eaLnBrk="0" fontAlgn="base" hangingPunct="0">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The procedures, which we follow, have been laid down by the Local Safeguarding Children’s Board, and the school has adopted a Child Protection Policy in line with this for the safety of all. If you want to know more about our procedures, please speak to the Headteacher, Mrs J Watson or your child’s class teacher: the Policy can be found on the school’s website </a:t>
            </a:r>
            <a:r>
              <a:rPr lang="en-GB" sz="1200" dirty="0">
                <a:latin typeface="Segoe UI Light" panose="020B0502040204020203" pitchFamily="34" charset="0"/>
                <a:ea typeface="Times New Roman" pitchFamily="18" charset="0"/>
                <a:cs typeface="Segoe UI Light" panose="020B0502040204020203" pitchFamily="34" charset="0"/>
                <a:hlinkClick r:id="rId2"/>
              </a:rPr>
              <a:t>www.lentriseschool.co.uk</a:t>
            </a:r>
            <a:r>
              <a:rPr lang="en-GB" sz="1200" dirty="0">
                <a:latin typeface="Segoe UI Light" panose="020B0502040204020203" pitchFamily="34" charset="0"/>
                <a:ea typeface="Times New Roman" pitchFamily="18" charset="0"/>
                <a:cs typeface="Segoe UI Light" panose="020B0502040204020203" pitchFamily="34" charset="0"/>
              </a:rPr>
              <a:t> </a:t>
            </a:r>
            <a:endParaRPr lang="en-GB" sz="1200" dirty="0">
              <a:latin typeface="Segoe UI Light" panose="020B0502040204020203" pitchFamily="34" charset="0"/>
              <a:cs typeface="Segoe UI Light" panose="020B0502040204020203" pitchFamily="34" charset="0"/>
            </a:endParaRPr>
          </a:p>
        </p:txBody>
      </p:sp>
      <p:sp>
        <p:nvSpPr>
          <p:cNvPr id="6" name="Rectangle 2">
            <a:extLst>
              <a:ext uri="{FF2B5EF4-FFF2-40B4-BE49-F238E27FC236}">
                <a16:creationId xmlns:a16="http://schemas.microsoft.com/office/drawing/2014/main" id="{7BCFA00C-2BEC-46AD-A0F2-60982AEEF8AF}"/>
              </a:ext>
            </a:extLst>
          </p:cNvPr>
          <p:cNvSpPr>
            <a:spLocks noChangeArrowheads="1"/>
          </p:cNvSpPr>
          <p:nvPr/>
        </p:nvSpPr>
        <p:spPr bwMode="auto">
          <a:xfrm>
            <a:off x="1916832" y="107504"/>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Segoe UI Light" panose="020B0502040204020203" pitchFamily="34" charset="0"/>
                <a:cs typeface="Segoe UI Light" panose="020B0502040204020203" pitchFamily="34" charset="0"/>
              </a:rPr>
              <a:t>SAFEGUARDING</a:t>
            </a:r>
            <a:endParaRPr kumimoji="0" lang="en-GB" sz="28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endParaRPr>
          </a:p>
        </p:txBody>
      </p:sp>
      <p:cxnSp>
        <p:nvCxnSpPr>
          <p:cNvPr id="7" name="AutoShape 3">
            <a:extLst>
              <a:ext uri="{FF2B5EF4-FFF2-40B4-BE49-F238E27FC236}">
                <a16:creationId xmlns:a16="http://schemas.microsoft.com/office/drawing/2014/main" id="{747C4020-5ED0-4910-A824-51DA50825469}"/>
              </a:ext>
            </a:extLst>
          </p:cNvPr>
          <p:cNvCxnSpPr>
            <a:cxnSpLocks noChangeShapeType="1"/>
          </p:cNvCxnSpPr>
          <p:nvPr/>
        </p:nvCxnSpPr>
        <p:spPr bwMode="auto">
          <a:xfrm flipH="1">
            <a:off x="1764929" y="615184"/>
            <a:ext cx="4838700" cy="0"/>
          </a:xfrm>
          <a:prstGeom prst="straightConnector1">
            <a:avLst/>
          </a:prstGeom>
          <a:noFill/>
          <a:ln w="76200">
            <a:solidFill>
              <a:srgbClr val="FF0000"/>
            </a:solidFill>
            <a:round/>
            <a:headEnd/>
            <a:tailEnd/>
          </a:ln>
        </p:spPr>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omputer&#10;&#10;AI-generated content may be incorrect.">
            <a:extLst>
              <a:ext uri="{FF2B5EF4-FFF2-40B4-BE49-F238E27FC236}">
                <a16:creationId xmlns:a16="http://schemas.microsoft.com/office/drawing/2014/main" id="{62EF9F1F-1DC0-C3E0-B71D-E156884FED8A}"/>
              </a:ext>
            </a:extLst>
          </p:cNvPr>
          <p:cNvPicPr>
            <a:picLocks noChangeAspect="1"/>
          </p:cNvPicPr>
          <p:nvPr/>
        </p:nvPicPr>
        <p:blipFill>
          <a:blip r:embed="rId2"/>
          <a:srcRect l="43068" t="17057" r="23978" b="6308"/>
          <a:stretch>
            <a:fillRect/>
          </a:stretch>
        </p:blipFill>
        <p:spPr>
          <a:xfrm>
            <a:off x="0" y="96247"/>
            <a:ext cx="6863606" cy="8983709"/>
          </a:xfrm>
          <a:prstGeom prst="rect">
            <a:avLst/>
          </a:prstGeom>
        </p:spPr>
      </p:pic>
    </p:spTree>
    <p:extLst>
      <p:ext uri="{BB962C8B-B14F-4D97-AF65-F5344CB8AC3E}">
        <p14:creationId xmlns:p14="http://schemas.microsoft.com/office/powerpoint/2010/main" val="31396419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7B8D1049C907A43B9076E42251A214E" ma:contentTypeVersion="25" ma:contentTypeDescription="Create a new document." ma:contentTypeScope="" ma:versionID="366e960768c25dc30804d72adff6b73c">
  <xsd:schema xmlns:xsd="http://www.w3.org/2001/XMLSchema" xmlns:xs="http://www.w3.org/2001/XMLSchema" xmlns:p="http://schemas.microsoft.com/office/2006/metadata/properties" xmlns:ns1="http://schemas.microsoft.com/sharepoint/v3" xmlns:ns2="e09d7e67-2c89-4a82-b064-15c58d415fdd" xmlns:ns3="ee017583-9929-48b6-a040-67954c603aab" targetNamespace="http://schemas.microsoft.com/office/2006/metadata/properties" ma:root="true" ma:fieldsID="e8a817c3b5b35410381b93e9c863b8d9" ns1:_="" ns2:_="" ns3:_="">
    <xsd:import namespace="http://schemas.microsoft.com/sharepoint/v3"/>
    <xsd:import namespace="e09d7e67-2c89-4a82-b064-15c58d415fdd"/>
    <xsd:import namespace="ee017583-9929-48b6-a040-67954c603aab"/>
    <xsd:element name="properties">
      <xsd:complexType>
        <xsd:sequence>
          <xsd:element name="documentManagement">
            <xsd:complexType>
              <xsd:all>
                <xsd:element ref="ns2:CloudMigratorOriginId" minOccurs="0"/>
                <xsd:element ref="ns2:FileHash" minOccurs="0"/>
                <xsd:element ref="ns2:CloudMigratorVersion" minOccurs="0"/>
                <xsd:element ref="ns2:UniqueSourceRef" minOccurs="0"/>
                <xsd:element ref="ns2:MediaServiceMetadata" minOccurs="0"/>
                <xsd:element ref="ns2:MediaServiceFastMetadata" minOccurs="0"/>
                <xsd:element ref="ns2:MediaServiceDateTaken" minOccurs="0"/>
                <xsd:element ref="ns2:MediaLengthInSeconds" minOccurs="0"/>
                <xsd:element ref="ns3:TaxCatchAll" minOccurs="0"/>
                <xsd:element ref="ns2:MediaServiceGenerationTime" minOccurs="0"/>
                <xsd:element ref="ns2:MediaServiceEventHashCode" minOccurs="0"/>
                <xsd:element ref="ns2:MediaServiceOCR" minOccurs="0"/>
                <xsd:element ref="ns2:lcf76f155ced4ddcb4097134ff3c332f" minOccurs="0"/>
                <xsd:element ref="ns2:MediaServiceLocation" minOccurs="0"/>
                <xsd:element ref="ns3:SharedWithUsers" minOccurs="0"/>
                <xsd:element ref="ns3:SharedWithDetails" minOccurs="0"/>
                <xsd:element ref="ns2:MediaServiceObjectDetectorVersions" minOccurs="0"/>
                <xsd:element ref="ns2:_Flow_SignoffStatus" minOccurs="0"/>
                <xsd:element ref="ns2:MediaServiceSearchProperties"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9" nillable="true" ma:displayName="Unified Compliance Policy Properties" ma:hidden="true" ma:internalName="_ip_UnifiedCompliancePolicyProperties">
      <xsd:simpleType>
        <xsd:restriction base="dms:Note"/>
      </xsd:simpleType>
    </xsd:element>
    <xsd:element name="_ip_UnifiedCompliancePolicyUIAction" ma:index="3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09d7e67-2c89-4a82-b064-15c58d415fdd" elementFormDefault="qualified">
    <xsd:import namespace="http://schemas.microsoft.com/office/2006/documentManagement/types"/>
    <xsd:import namespace="http://schemas.microsoft.com/office/infopath/2007/PartnerControls"/>
    <xsd:element name="CloudMigratorOriginId" ma:index="8" nillable="true" ma:displayName="CloudMigratorOriginId" ma:internalName="CloudMigratorOriginId">
      <xsd:simpleType>
        <xsd:restriction base="dms:Note">
          <xsd:maxLength value="255"/>
        </xsd:restriction>
      </xsd:simpleType>
    </xsd:element>
    <xsd:element name="FileHash" ma:index="9" nillable="true" ma:displayName="FileHash" ma:internalName="FileHash">
      <xsd:simpleType>
        <xsd:restriction base="dms:Note">
          <xsd:maxLength value="255"/>
        </xsd:restriction>
      </xsd:simpleType>
    </xsd:element>
    <xsd:element name="CloudMigratorVersion" ma:index="10" nillable="true" ma:displayName="CloudMigratorVersion" ma:internalName="CloudMigratorVersion">
      <xsd:simpleType>
        <xsd:restriction base="dms:Note">
          <xsd:maxLength value="255"/>
        </xsd:restriction>
      </xsd:simpleType>
    </xsd:element>
    <xsd:element name="UniqueSourceRef" ma:index="11" nillable="true" ma:displayName="UniqueSourceRef" ma:internalName="UniqueSourceRef">
      <xsd:simpleType>
        <xsd:restriction base="dms:Note">
          <xsd:maxLength value="255"/>
        </xsd:restriction>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DateTaken" ma:index="14" nillable="true" ma:displayName="MediaServiceDateTaken" ma:description="" ma:hidden="true" ma:indexed="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bf1f259-f2de-4036-86cb-ef81a918e4e4" ma:termSetId="09814cd3-568e-fe90-9814-8d621ff8fb84" ma:anchorId="fba54fb3-c3e1-fe81-a776-ca4b69148c4d" ma:open="true" ma:isKeyword="false">
      <xsd:complexType>
        <xsd:sequence>
          <xsd:element ref="pc:Terms" minOccurs="0" maxOccurs="1"/>
        </xsd:sequence>
      </xsd:complexType>
    </xsd:element>
    <xsd:element name="MediaServiceLocation" ma:index="22" nillable="true" ma:displayName="Location" ma:description="" ma:indexed="true" ma:internalName="MediaServiceLocation" ma:readOnly="true">
      <xsd:simpleType>
        <xsd:restriction base="dms:Text"/>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_Flow_SignoffStatus" ma:index="26" nillable="true" ma:displayName="Sign-off status" ma:internalName="Sign_x002d_off_x0020_status">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e017583-9929-48b6-a040-67954c603aab"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6b1782b3-f7e0-4934-b95e-1928e38efac9}" ma:internalName="TaxCatchAll" ma:showField="CatchAllData" ma:web="ee017583-9929-48b6-a040-67954c603aab">
      <xsd:complexType>
        <xsd:complexContent>
          <xsd:extension base="dms:MultiChoiceLookup">
            <xsd:sequence>
              <xsd:element name="Value" type="dms:Lookup" maxOccurs="unbounded" minOccurs="0" nillable="true"/>
            </xsd:sequence>
          </xsd:extension>
        </xsd:complexContent>
      </xsd:complexType>
    </xsd:element>
    <xsd:element name="SharedWithUsers" ma:index="2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Flow_SignoffStatus xmlns="e09d7e67-2c89-4a82-b064-15c58d415fdd" xsi:nil="true"/>
    <FileHash xmlns="e09d7e67-2c89-4a82-b064-15c58d415fdd" xsi:nil="true"/>
    <TaxCatchAll xmlns="ee017583-9929-48b6-a040-67954c603aab" xsi:nil="true"/>
    <CloudMigratorVersion xmlns="e09d7e67-2c89-4a82-b064-15c58d415fdd" xsi:nil="true"/>
    <UniqueSourceRef xmlns="e09d7e67-2c89-4a82-b064-15c58d415fdd" xsi:nil="true"/>
    <CloudMigratorOriginId xmlns="e09d7e67-2c89-4a82-b064-15c58d415fdd" xsi:nil="true"/>
    <lcf76f155ced4ddcb4097134ff3c332f xmlns="e09d7e67-2c89-4a82-b064-15c58d415fdd">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C429AA2B-3002-4FF9-BC78-A09955904C19}">
  <ds:schemaRefs>
    <ds:schemaRef ds:uri="http://schemas.microsoft.com/sharepoint/v3/contenttype/forms"/>
  </ds:schemaRefs>
</ds:datastoreItem>
</file>

<file path=customXml/itemProps2.xml><?xml version="1.0" encoding="utf-8"?>
<ds:datastoreItem xmlns:ds="http://schemas.openxmlformats.org/officeDocument/2006/customXml" ds:itemID="{6EA2019B-DBC0-46CB-A654-87D9762BC5E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09d7e67-2c89-4a82-b064-15c58d415fdd"/>
    <ds:schemaRef ds:uri="ee017583-9929-48b6-a040-67954c603aa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7CE8887-FB0F-4DDD-B814-70A38C52E206}">
  <ds:schemaRefs>
    <ds:schemaRef ds:uri="http://schemas.microsoft.com/office/2006/documentManagement/types"/>
    <ds:schemaRef ds:uri="ee017583-9929-48b6-a040-67954c603aab"/>
    <ds:schemaRef ds:uri="http://purl.org/dc/dcmitype/"/>
    <ds:schemaRef ds:uri="http://schemas.openxmlformats.org/package/2006/metadata/core-properties"/>
    <ds:schemaRef ds:uri="http://schemas.microsoft.com/sharepoint/v3"/>
    <ds:schemaRef ds:uri="http://purl.org/dc/elements/1.1/"/>
    <ds:schemaRef ds:uri="http://schemas.microsoft.com/office/infopath/2007/PartnerControls"/>
    <ds:schemaRef ds:uri="e09d7e67-2c89-4a82-b064-15c58d415fdd"/>
    <ds:schemaRef ds:uri="http://schemas.microsoft.com/office/2006/metadata/properties"/>
    <ds:schemaRef ds:uri="http://www.w3.org/XML/1998/namespace"/>
    <ds:schemaRef ds:uri="http://purl.org/dc/terms/"/>
  </ds:schemaRefs>
</ds:datastoreItem>
</file>

<file path=docMetadata/LabelInfo.xml><?xml version="1.0" encoding="utf-8"?>
<clbl:labelList xmlns:clbl="http://schemas.microsoft.com/office/2020/mipLabelMetadata">
  <clbl:label id="{595a3e55-40c4-4a5b-83f0-dcc74fe2e395}" enabled="0" method="" siteId="{595a3e55-40c4-4a5b-83f0-dcc74fe2e395}" removed="1"/>
</clbl:labelList>
</file>

<file path=docProps/app.xml><?xml version="1.0" encoding="utf-8"?>
<Properties xmlns="http://schemas.openxmlformats.org/officeDocument/2006/extended-properties" xmlns:vt="http://schemas.openxmlformats.org/officeDocument/2006/docPropsVTypes">
  <TotalTime>295</TotalTime>
  <Words>2084</Words>
  <Application>Microsoft Office PowerPoint</Application>
  <PresentationFormat>On-screen Show (4:3)</PresentationFormat>
  <Paragraphs>143</Paragraphs>
  <Slides>7</Slides>
  <Notes>0</Notes>
  <HiddenSlides>0</HiddenSlides>
  <MMClips>0</MMClips>
  <ScaleCrop>false</ScaleCrop>
  <HeadingPairs>
    <vt:vector size="4" baseType="variant">
      <vt:variant>
        <vt:lpstr>Theme</vt:lpstr>
      </vt:variant>
      <vt:variant>
        <vt:i4>2</vt:i4>
      </vt:variant>
      <vt:variant>
        <vt:lpstr>Slide Titles</vt:lpstr>
      </vt:variant>
      <vt:variant>
        <vt:i4>7</vt:i4>
      </vt:variant>
    </vt:vector>
  </HeadingPairs>
  <TitlesOfParts>
    <vt:vector size="9" baseType="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hannah</dc:creator>
  <cp:lastModifiedBy>Miss S Boxall</cp:lastModifiedBy>
  <cp:revision>81</cp:revision>
  <dcterms:created xsi:type="dcterms:W3CDTF">2019-06-07T12:22:40Z</dcterms:created>
  <dcterms:modified xsi:type="dcterms:W3CDTF">2025-09-03T18:28:57Z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0x010100B7B8D1049C907A43B9076E42251A214E</vt:lpwstr>
  </property>
  <property fmtid="{D5CDD505-2E9C-101B-9397-08002B2CF9AE}" pid="3" name="MediaServiceImageTags">
    <vt:lpwstr/>
  </property>
</Properties>
</file>