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6" r:id="rId5"/>
    <p:sldId id="258" r:id="rId6"/>
    <p:sldId id="275" r:id="rId7"/>
    <p:sldId id="260" r:id="rId8"/>
    <p:sldId id="277" r:id="rId9"/>
    <p:sldId id="278" r:id="rId10"/>
    <p:sldId id="263" r:id="rId11"/>
    <p:sldId id="279" r:id="rId12"/>
    <p:sldId id="280" r:id="rId13"/>
    <p:sldId id="266" r:id="rId14"/>
    <p:sldId id="274"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3042" y="26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52742-20DC-4D32-ABF1-18B29D4CC147}" type="datetimeFigureOut">
              <a:rPr lang="en-GB" smtClean="0"/>
              <a:pPr/>
              <a:t>06/09/2023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37EDB-06A5-4E2D-BAB0-58DD420DCDD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3D05CF-84E3-466A-9B09-7BB18648B9D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23D05CF-84E3-466A-9B09-7BB18648B9DE}" type="datetimeFigureOut">
              <a:rPr lang="en-GB" smtClean="0"/>
              <a:pPr/>
              <a:t>06/09/2023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7513BD3-2F6B-4660-BEE5-461A7A8BA7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4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1907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466065"/>
            <a:ext cx="630932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a:cs typeface="Arial"/>
              </a:rPr>
              <a:t>TERM DATES 2023-2024</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30660" y="755576"/>
            <a:ext cx="4838700" cy="0"/>
          </a:xfrm>
          <a:prstGeom prst="straightConnector1">
            <a:avLst/>
          </a:prstGeom>
          <a:noFill/>
          <a:ln w="76200">
            <a:solidFill>
              <a:srgbClr val="FF0000"/>
            </a:solidFill>
            <a:round/>
            <a:headEnd/>
            <a:tailEnd/>
          </a:ln>
        </p:spPr>
      </p:cxnSp>
      <p:sp>
        <p:nvSpPr>
          <p:cNvPr id="4" name="Rectangle 3"/>
          <p:cNvSpPr/>
          <p:nvPr/>
        </p:nvSpPr>
        <p:spPr>
          <a:xfrm>
            <a:off x="260648" y="772666"/>
            <a:ext cx="6408712" cy="8586966"/>
          </a:xfrm>
          <a:prstGeom prst="rect">
            <a:avLst/>
          </a:prstGeom>
        </p:spPr>
        <p:txBody>
          <a:bodyPr wrap="square" lIns="91440" tIns="45720" rIns="91440" bIns="45720" anchor="t">
            <a:spAutoFit/>
          </a:bodyPr>
          <a:lstStyle/>
          <a:p>
            <a:r>
              <a:rPr lang="x-none" sz="1200" b="1" u="sng">
                <a:solidFill>
                  <a:srgbClr val="FF0000"/>
                </a:solidFill>
              </a:rPr>
              <a:t>Autumn Term 20</a:t>
            </a:r>
            <a:r>
              <a:rPr lang="en-GB" sz="1200" b="1" u="sng">
                <a:solidFill>
                  <a:srgbClr val="FF0000"/>
                </a:solidFill>
              </a:rPr>
              <a:t>23</a:t>
            </a:r>
            <a:endParaRPr lang="en-GB" sz="1200" b="1">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Tuesday 5</a:t>
            </a:r>
            <a:r>
              <a:rPr lang="en-GB" sz="1200" baseline="30000">
                <a:latin typeface="Calibri"/>
                <a:cs typeface="Segoe UI"/>
              </a:rPr>
              <a:t>th</a:t>
            </a:r>
            <a:r>
              <a:rPr lang="en-GB" sz="1200">
                <a:latin typeface="Calibri"/>
                <a:cs typeface="Segoe UI"/>
              </a:rPr>
              <a:t> September                                       Friday 20</a:t>
            </a:r>
            <a:r>
              <a:rPr lang="en-GB" sz="1200" baseline="30000">
                <a:latin typeface="Calibri"/>
                <a:cs typeface="Segoe UI"/>
              </a:rPr>
              <a:t>th</a:t>
            </a:r>
            <a:r>
              <a:rPr lang="en-GB" sz="1200">
                <a:latin typeface="Calibri"/>
                <a:cs typeface="Segoe UI"/>
              </a:rPr>
              <a:t> October</a:t>
            </a:r>
            <a:endParaRPr lang="en-GB" sz="1200">
              <a:latin typeface="Calibri"/>
              <a:cs typeface="Calibri"/>
            </a:endParaRPr>
          </a:p>
          <a:p>
            <a:r>
              <a:rPr lang="en-GB" sz="1200">
                <a:latin typeface="Calibri"/>
                <a:cs typeface="Segoe UI"/>
              </a:rPr>
              <a:t>(*INSET: Friday 1</a:t>
            </a:r>
            <a:r>
              <a:rPr lang="en-GB" sz="1200" baseline="30000">
                <a:latin typeface="Calibri"/>
                <a:cs typeface="Segoe UI"/>
              </a:rPr>
              <a:t>st</a:t>
            </a:r>
            <a:r>
              <a:rPr lang="en-GB" sz="1200">
                <a:latin typeface="Calibri"/>
                <a:cs typeface="Segoe UI"/>
              </a:rPr>
              <a:t> September, Monday 4</a:t>
            </a:r>
            <a:r>
              <a:rPr lang="en-GB" sz="1200" baseline="30000">
                <a:latin typeface="Calibri"/>
                <a:cs typeface="Segoe UI"/>
              </a:rPr>
              <a:t>th</a:t>
            </a:r>
            <a:r>
              <a:rPr lang="en-GB" sz="1200">
                <a:latin typeface="Calibri"/>
                <a:cs typeface="Segoe UI"/>
              </a:rPr>
              <a:t> September) </a:t>
            </a:r>
            <a:endParaRPr lang="en-GB" sz="1200">
              <a:latin typeface="Calibri"/>
              <a:cs typeface="Calibri"/>
            </a:endParaRPr>
          </a:p>
          <a:p>
            <a:endParaRPr lang="en-GB" sz="1200">
              <a:cs typeface="Calibri"/>
            </a:endParaRPr>
          </a:p>
          <a:p>
            <a:r>
              <a:rPr lang="en-GB" sz="1200" b="1">
                <a:latin typeface="Calibri"/>
                <a:cs typeface="Segoe UI"/>
              </a:rPr>
              <a:t>(Half Term – Monday 23</a:t>
            </a:r>
            <a:r>
              <a:rPr lang="en-GB" sz="1200" b="1" baseline="30000">
                <a:latin typeface="Calibri"/>
                <a:cs typeface="Segoe UI"/>
              </a:rPr>
              <a:t>rd</a:t>
            </a:r>
            <a:r>
              <a:rPr lang="en-GB" sz="1200" b="1">
                <a:latin typeface="Calibri"/>
                <a:cs typeface="Segoe UI"/>
              </a:rPr>
              <a:t> October – Friday 27</a:t>
            </a:r>
            <a:r>
              <a:rPr lang="en-GB" sz="1200" b="1" baseline="30000">
                <a:latin typeface="Calibri"/>
                <a:cs typeface="Segoe UI"/>
              </a:rPr>
              <a:t>th</a:t>
            </a:r>
            <a:r>
              <a:rPr lang="en-GB" sz="1200" b="1">
                <a:latin typeface="Calibri"/>
                <a:cs typeface="Segoe UI"/>
              </a:rPr>
              <a:t> October)</a:t>
            </a:r>
            <a:endParaRPr lang="en-GB" sz="1200">
              <a:latin typeface="Calibri"/>
              <a:cs typeface="Segoe UI"/>
            </a:endParaRPr>
          </a:p>
          <a:p>
            <a:endParaRPr lang="en-GB" sz="1200">
              <a:cs typeface="Calibri"/>
            </a:endParaRPr>
          </a:p>
          <a:p>
            <a:r>
              <a:rPr lang="en-GB" sz="1200">
                <a:latin typeface="Calibri"/>
                <a:cs typeface="Segoe UI"/>
              </a:rPr>
              <a:t>Monday 30</a:t>
            </a:r>
            <a:r>
              <a:rPr lang="en-GB" sz="1200" baseline="30000">
                <a:latin typeface="Calibri"/>
                <a:cs typeface="Segoe UI"/>
              </a:rPr>
              <a:t>th</a:t>
            </a:r>
            <a:r>
              <a:rPr lang="en-GB" sz="1200">
                <a:latin typeface="Calibri"/>
                <a:cs typeface="Segoe UI"/>
              </a:rPr>
              <a:t> October                                         Friday 15</a:t>
            </a:r>
            <a:r>
              <a:rPr lang="en-GB" sz="1200" baseline="30000">
                <a:latin typeface="Calibri"/>
                <a:cs typeface="Segoe UI"/>
              </a:rPr>
              <a:t>th</a:t>
            </a:r>
            <a:r>
              <a:rPr lang="en-GB" sz="1200">
                <a:latin typeface="Calibri"/>
                <a:cs typeface="Segoe UI"/>
              </a:rPr>
              <a:t> December</a:t>
            </a:r>
          </a:p>
          <a:p>
            <a:endParaRPr lang="en-GB" sz="1200">
              <a:cs typeface="Calibri"/>
            </a:endParaRPr>
          </a:p>
          <a:p>
            <a:r>
              <a:rPr lang="en-GB" sz="1200" b="1">
                <a:latin typeface="Calibri"/>
                <a:cs typeface="Segoe UI"/>
              </a:rPr>
              <a:t>(Christmas – Tuesday 19</a:t>
            </a:r>
            <a:r>
              <a:rPr lang="en-GB" sz="1200" b="1" baseline="30000">
                <a:latin typeface="Calibri"/>
                <a:cs typeface="Segoe UI"/>
              </a:rPr>
              <a:t>th</a:t>
            </a:r>
            <a:r>
              <a:rPr lang="en-GB" sz="1200" b="1">
                <a:latin typeface="Calibri"/>
                <a:cs typeface="Segoe UI"/>
              </a:rPr>
              <a:t> December – Tuesday 2</a:t>
            </a:r>
            <a:r>
              <a:rPr lang="en-GB" sz="1200" b="1" baseline="30000">
                <a:latin typeface="Calibri"/>
                <a:cs typeface="Segoe UI"/>
              </a:rPr>
              <a:t>nd</a:t>
            </a:r>
            <a:r>
              <a:rPr lang="en-GB" sz="1200" b="1">
                <a:latin typeface="Calibri"/>
                <a:cs typeface="Segoe UI"/>
              </a:rPr>
              <a:t> January)</a:t>
            </a:r>
            <a:endParaRPr lang="en-GB" sz="1200">
              <a:latin typeface="Calibri"/>
              <a:cs typeface="Segoe UI"/>
            </a:endParaRPr>
          </a:p>
          <a:p>
            <a:r>
              <a:rPr lang="en-GB" sz="1200">
                <a:latin typeface="Calibri"/>
                <a:cs typeface="Segoe UI"/>
              </a:rPr>
              <a:t>(*INSET: Monday 18</a:t>
            </a:r>
            <a:r>
              <a:rPr lang="en-GB" sz="1200" baseline="30000">
                <a:latin typeface="Calibri"/>
                <a:cs typeface="Segoe UI"/>
              </a:rPr>
              <a:t>th</a:t>
            </a:r>
            <a:r>
              <a:rPr lang="en-GB" sz="1200">
                <a:latin typeface="Calibri"/>
                <a:cs typeface="Segoe UI"/>
              </a:rPr>
              <a:t> December)</a:t>
            </a:r>
            <a:endParaRPr lang="en-GB" sz="1200">
              <a:latin typeface="Calibri"/>
              <a:cs typeface="Calibri"/>
            </a:endParaRPr>
          </a:p>
          <a:p>
            <a:endParaRPr lang="en-GB" sz="1200" b="1">
              <a:highlight>
                <a:srgbClr val="FFFF00"/>
              </a:highlight>
              <a:cs typeface="Calibri"/>
            </a:endParaRPr>
          </a:p>
          <a:p>
            <a:endParaRPr lang="en-GB" sz="1200"/>
          </a:p>
          <a:p>
            <a:r>
              <a:rPr lang="en-GB" sz="1200" b="1" u="sng">
                <a:solidFill>
                  <a:srgbClr val="FF0000"/>
                </a:solidFill>
              </a:rPr>
              <a:t>Spring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Thursday 4</a:t>
            </a:r>
            <a:r>
              <a:rPr lang="en-GB" sz="1200" baseline="30000">
                <a:latin typeface="Calibri"/>
                <a:cs typeface="Segoe UI"/>
              </a:rPr>
              <a:t>th</a:t>
            </a:r>
            <a:r>
              <a:rPr lang="en-GB" sz="1200">
                <a:latin typeface="Calibri"/>
                <a:cs typeface="Segoe UI"/>
              </a:rPr>
              <a:t> January                                          Friday 9</a:t>
            </a:r>
            <a:r>
              <a:rPr lang="en-GB" sz="1200" baseline="30000">
                <a:latin typeface="Calibri"/>
                <a:cs typeface="Segoe UI"/>
              </a:rPr>
              <a:t>th</a:t>
            </a:r>
            <a:r>
              <a:rPr lang="en-GB" sz="1200">
                <a:latin typeface="Calibri"/>
                <a:cs typeface="Segoe UI"/>
              </a:rPr>
              <a:t> February </a:t>
            </a:r>
          </a:p>
          <a:p>
            <a:r>
              <a:rPr lang="en-GB" sz="1200">
                <a:latin typeface="Calibri"/>
                <a:cs typeface="Segoe UI"/>
              </a:rPr>
              <a:t>(*INSET: Wednesday 3</a:t>
            </a:r>
            <a:r>
              <a:rPr lang="en-GB" sz="1200" baseline="30000">
                <a:latin typeface="Calibri"/>
                <a:cs typeface="Segoe UI"/>
              </a:rPr>
              <a:t>rd</a:t>
            </a:r>
            <a:r>
              <a:rPr lang="en-GB" sz="1200">
                <a:latin typeface="Calibri"/>
                <a:cs typeface="Segoe UI"/>
              </a:rPr>
              <a:t> January)</a:t>
            </a:r>
          </a:p>
          <a:p>
            <a:endParaRPr lang="en-GB" sz="1200">
              <a:cs typeface="Calibri"/>
            </a:endParaRPr>
          </a:p>
          <a:p>
            <a:r>
              <a:rPr lang="en-GB" sz="1200" b="1">
                <a:latin typeface="Calibri"/>
                <a:cs typeface="Segoe UI"/>
              </a:rPr>
              <a:t>(Half Term – Monday 12</a:t>
            </a:r>
            <a:r>
              <a:rPr lang="en-GB" sz="1200" b="1" baseline="30000">
                <a:latin typeface="Calibri"/>
                <a:cs typeface="Segoe UI"/>
              </a:rPr>
              <a:t>th</a:t>
            </a:r>
            <a:r>
              <a:rPr lang="en-GB" sz="1200" b="1">
                <a:latin typeface="Calibri"/>
                <a:cs typeface="Segoe UI"/>
              </a:rPr>
              <a:t> February – Friday 16</a:t>
            </a:r>
            <a:r>
              <a:rPr lang="en-GB" sz="1200" b="1" baseline="30000">
                <a:latin typeface="Calibri"/>
                <a:cs typeface="Segoe UI"/>
              </a:rPr>
              <a:t>th</a:t>
            </a:r>
            <a:r>
              <a:rPr lang="en-GB" sz="1200" b="1">
                <a:latin typeface="Calibri"/>
                <a:cs typeface="Segoe UI"/>
              </a:rPr>
              <a:t> February)</a:t>
            </a:r>
            <a:endParaRPr lang="en-GB" sz="1200">
              <a:latin typeface="Calibri"/>
              <a:cs typeface="Segoe UI"/>
            </a:endParaRPr>
          </a:p>
          <a:p>
            <a:endParaRPr lang="en-GB" sz="1200">
              <a:cs typeface="Calibri"/>
            </a:endParaRPr>
          </a:p>
          <a:p>
            <a:r>
              <a:rPr lang="en-GB" sz="1200">
                <a:latin typeface="Calibri"/>
                <a:cs typeface="Segoe UI"/>
              </a:rPr>
              <a:t>Monday 19</a:t>
            </a:r>
            <a:r>
              <a:rPr lang="en-GB" sz="1200" baseline="30000">
                <a:latin typeface="Calibri"/>
                <a:cs typeface="Segoe UI"/>
              </a:rPr>
              <a:t>th</a:t>
            </a:r>
            <a:r>
              <a:rPr lang="en-GB" sz="1200">
                <a:latin typeface="Calibri"/>
                <a:cs typeface="Segoe UI"/>
              </a:rPr>
              <a:t> February                                        Thursday 28</a:t>
            </a:r>
            <a:r>
              <a:rPr lang="en-GB" sz="1200" baseline="30000">
                <a:latin typeface="Calibri"/>
                <a:cs typeface="Segoe UI"/>
              </a:rPr>
              <a:t>th</a:t>
            </a:r>
            <a:r>
              <a:rPr lang="en-GB" sz="1200">
                <a:latin typeface="Calibri"/>
                <a:cs typeface="Segoe UI"/>
              </a:rPr>
              <a:t> March </a:t>
            </a:r>
            <a:endParaRPr lang="en-GB" sz="1200">
              <a:cs typeface="Calibri"/>
            </a:endParaRPr>
          </a:p>
          <a:p>
            <a:endParaRPr lang="en-GB" sz="1200">
              <a:cs typeface="Calibri"/>
            </a:endParaRPr>
          </a:p>
          <a:p>
            <a:r>
              <a:rPr lang="en-GB" sz="1200" b="1">
                <a:latin typeface="Calibri"/>
                <a:cs typeface="Segoe UI"/>
              </a:rPr>
              <a:t>(Easter – Friday 29</a:t>
            </a:r>
            <a:r>
              <a:rPr lang="en-GB" sz="1200" b="1" baseline="30000">
                <a:latin typeface="Calibri"/>
                <a:cs typeface="Segoe UI"/>
              </a:rPr>
              <a:t>th</a:t>
            </a:r>
            <a:r>
              <a:rPr lang="en-GB" sz="1200" b="1">
                <a:latin typeface="Calibri"/>
                <a:cs typeface="Segoe UI"/>
              </a:rPr>
              <a:t> March – Friday 12</a:t>
            </a:r>
            <a:r>
              <a:rPr lang="en-GB" sz="1200" b="1" baseline="30000">
                <a:latin typeface="Calibri"/>
                <a:cs typeface="Segoe UI"/>
              </a:rPr>
              <a:t>th</a:t>
            </a:r>
            <a:r>
              <a:rPr lang="en-GB" sz="1200" b="1">
                <a:latin typeface="Calibri"/>
                <a:cs typeface="Segoe UI"/>
              </a:rPr>
              <a:t> April)</a:t>
            </a:r>
            <a:endParaRPr lang="en-GB" sz="1200">
              <a:latin typeface="Calibri"/>
              <a:cs typeface="Segoe UI"/>
            </a:endParaRPr>
          </a:p>
          <a:p>
            <a:endParaRPr lang="en-GB" sz="1200" b="1">
              <a:cs typeface="Calibri"/>
            </a:endParaRPr>
          </a:p>
          <a:p>
            <a:endParaRPr lang="en-GB" sz="1200"/>
          </a:p>
          <a:p>
            <a:r>
              <a:rPr lang="en-GB" sz="1200" b="1" u="sng">
                <a:solidFill>
                  <a:srgbClr val="FF0000"/>
                </a:solidFill>
              </a:rPr>
              <a:t>Summer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Monday 15</a:t>
            </a:r>
            <a:r>
              <a:rPr lang="en-GB" sz="1200" baseline="30000">
                <a:latin typeface="Calibri"/>
                <a:cs typeface="Segoe UI"/>
              </a:rPr>
              <a:t>th</a:t>
            </a:r>
            <a:r>
              <a:rPr lang="en-GB" sz="1200">
                <a:latin typeface="Calibri"/>
                <a:cs typeface="Segoe UI"/>
              </a:rPr>
              <a:t> April                                              Thursday 23</a:t>
            </a:r>
            <a:r>
              <a:rPr lang="en-GB" sz="1200" baseline="30000">
                <a:latin typeface="Calibri"/>
                <a:cs typeface="Segoe UI"/>
              </a:rPr>
              <a:t>rd</a:t>
            </a:r>
            <a:r>
              <a:rPr lang="en-GB" sz="1200">
                <a:latin typeface="Calibri"/>
                <a:cs typeface="Segoe UI"/>
              </a:rPr>
              <a:t> May</a:t>
            </a:r>
          </a:p>
          <a:p>
            <a:r>
              <a:rPr lang="en-GB" sz="1200">
                <a:latin typeface="Calibri"/>
                <a:cs typeface="Segoe UI"/>
              </a:rPr>
              <a:t>(*INSET: Friday 24</a:t>
            </a:r>
            <a:r>
              <a:rPr lang="en-GB" sz="1200" baseline="30000">
                <a:latin typeface="Calibri"/>
                <a:cs typeface="Segoe UI"/>
              </a:rPr>
              <a:t>th</a:t>
            </a:r>
            <a:r>
              <a:rPr lang="en-GB" sz="1200">
                <a:latin typeface="Calibri"/>
                <a:cs typeface="Segoe UI"/>
              </a:rPr>
              <a:t> May)</a:t>
            </a:r>
          </a:p>
          <a:p>
            <a:endParaRPr lang="en-GB" sz="1200">
              <a:cs typeface="Calibri"/>
            </a:endParaRPr>
          </a:p>
          <a:p>
            <a:r>
              <a:rPr lang="en-GB" sz="1200" b="1">
                <a:latin typeface="Calibri"/>
                <a:cs typeface="Segoe UI"/>
              </a:rPr>
              <a:t>(Half Term – Monday 27</a:t>
            </a:r>
            <a:r>
              <a:rPr lang="en-GB" sz="1200" b="1" baseline="30000">
                <a:latin typeface="Calibri"/>
                <a:cs typeface="Segoe UI"/>
              </a:rPr>
              <a:t>th</a:t>
            </a:r>
            <a:r>
              <a:rPr lang="en-GB" sz="1200" b="1">
                <a:latin typeface="Calibri"/>
                <a:cs typeface="Segoe UI"/>
              </a:rPr>
              <a:t> May – Friday 31</a:t>
            </a:r>
            <a:r>
              <a:rPr lang="en-GB" sz="1200" b="1" baseline="30000">
                <a:latin typeface="Calibri"/>
                <a:cs typeface="Segoe UI"/>
              </a:rPr>
              <a:t>st</a:t>
            </a:r>
            <a:r>
              <a:rPr lang="en-GB" sz="1200" b="1">
                <a:latin typeface="Calibri"/>
                <a:cs typeface="Segoe UI"/>
              </a:rPr>
              <a:t> May)</a:t>
            </a:r>
            <a:endParaRPr lang="en-GB" sz="1200">
              <a:latin typeface="Calibri"/>
              <a:cs typeface="Segoe UI"/>
            </a:endParaRPr>
          </a:p>
          <a:p>
            <a:endParaRPr lang="en-GB" sz="1200">
              <a:cs typeface="Calibri"/>
            </a:endParaRPr>
          </a:p>
          <a:p>
            <a:r>
              <a:rPr lang="en-GB" sz="1200">
                <a:latin typeface="Calibri"/>
                <a:cs typeface="Segoe UI"/>
              </a:rPr>
              <a:t>Monday 3</a:t>
            </a:r>
            <a:r>
              <a:rPr lang="en-GB" sz="1200" baseline="30000">
                <a:latin typeface="Calibri"/>
                <a:cs typeface="Segoe UI"/>
              </a:rPr>
              <a:t>rd</a:t>
            </a:r>
            <a:r>
              <a:rPr lang="en-GB" sz="1200">
                <a:latin typeface="Calibri"/>
                <a:cs typeface="Segoe UI"/>
              </a:rPr>
              <a:t> June                                                Friday 19</a:t>
            </a:r>
            <a:r>
              <a:rPr lang="en-GB" sz="1200" baseline="30000">
                <a:latin typeface="Calibri"/>
                <a:cs typeface="Segoe UI"/>
              </a:rPr>
              <a:t>th</a:t>
            </a:r>
            <a:r>
              <a:rPr lang="en-GB" sz="1200">
                <a:latin typeface="Calibri"/>
                <a:cs typeface="Segoe UI"/>
              </a:rPr>
              <a:t> July</a:t>
            </a:r>
          </a:p>
          <a:p>
            <a:r>
              <a:rPr lang="en-GB" sz="1200">
                <a:latin typeface="Calibri"/>
                <a:cs typeface="Segoe UI"/>
              </a:rPr>
              <a:t>(*INSET: Monday 22</a:t>
            </a:r>
            <a:r>
              <a:rPr lang="en-GB" sz="1200" baseline="30000">
                <a:latin typeface="Calibri"/>
                <a:cs typeface="Segoe UI"/>
              </a:rPr>
              <a:t>nd</a:t>
            </a:r>
            <a:r>
              <a:rPr lang="en-GB" sz="1200">
                <a:latin typeface="Calibri"/>
                <a:cs typeface="Segoe UI"/>
              </a:rPr>
              <a:t> July, Tuesday 23</a:t>
            </a:r>
            <a:r>
              <a:rPr lang="en-GB" sz="1200" baseline="30000">
                <a:latin typeface="Calibri"/>
                <a:cs typeface="Segoe UI"/>
              </a:rPr>
              <a:t>rd</a:t>
            </a:r>
            <a:r>
              <a:rPr lang="en-GB" sz="1200">
                <a:latin typeface="Calibri"/>
                <a:cs typeface="Segoe UI"/>
              </a:rPr>
              <a:t> July)</a:t>
            </a:r>
          </a:p>
          <a:p>
            <a:endParaRPr lang="en-GB" sz="1200">
              <a:cs typeface="Calibri"/>
            </a:endParaRPr>
          </a:p>
          <a:p>
            <a:endParaRPr lang="en-GB" sz="1200">
              <a:cs typeface="Calibri"/>
            </a:endParaRPr>
          </a:p>
          <a:p>
            <a:r>
              <a:rPr lang="en-GB" sz="1200" b="1">
                <a:latin typeface="Calibri"/>
                <a:cs typeface="Segoe UI"/>
              </a:rPr>
              <a:t>Early May Bank Holiday: Monday 6</a:t>
            </a:r>
            <a:r>
              <a:rPr lang="en-GB" sz="1200" b="1" baseline="30000">
                <a:latin typeface="Calibri"/>
                <a:cs typeface="Segoe UI"/>
              </a:rPr>
              <a:t>th</a:t>
            </a:r>
            <a:r>
              <a:rPr lang="en-GB" sz="1200" b="1">
                <a:latin typeface="Calibri"/>
                <a:cs typeface="Segoe UI"/>
              </a:rPr>
              <a:t> May </a:t>
            </a:r>
            <a:endParaRPr lang="en-GB" sz="1200">
              <a:latin typeface="Calibri"/>
              <a:cs typeface="Segoe UI"/>
            </a:endParaRPr>
          </a:p>
          <a:p>
            <a:endParaRPr lang="en-GB" sz="1200">
              <a:cs typeface="Calibri"/>
            </a:endParaRPr>
          </a:p>
          <a:p>
            <a:r>
              <a:rPr lang="en-GB" sz="1200">
                <a:latin typeface="Calibri"/>
                <a:cs typeface="Segoe UI"/>
              </a:rPr>
              <a:t>* Inset days are for the staff only.</a:t>
            </a:r>
          </a:p>
          <a:p>
            <a:endParaRPr lang="en-GB" sz="1200">
              <a:cs typeface="Calibri"/>
            </a:endParaRPr>
          </a:p>
          <a:p>
            <a:r>
              <a:rPr lang="en-GB" sz="1200">
                <a:latin typeface="Calibri"/>
                <a:cs typeface="Segoe UI"/>
              </a:rPr>
              <a:t>Whether term is starting or ending, the school start and finish times are the same.     </a:t>
            </a:r>
            <a:endParaRPr lang="en-GB" sz="1200">
              <a:cs typeface="Calibri"/>
            </a:endParaRPr>
          </a:p>
          <a:p>
            <a:endParaRPr lang="en-GB" sz="1200" b="1">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CONTENTS</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755576"/>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extLst>
              <p:ext uri="{D42A27DB-BD31-4B8C-83A1-F6EECF244321}">
                <p14:modId xmlns:p14="http://schemas.microsoft.com/office/powerpoint/2010/main" val="4112814300"/>
              </p:ext>
            </p:extLst>
          </p:nvPr>
        </p:nvGraphicFramePr>
        <p:xfrm>
          <a:off x="476672" y="1259632"/>
          <a:ext cx="5976664" cy="1436799"/>
        </p:xfrm>
        <a:graphic>
          <a:graphicData uri="http://schemas.openxmlformats.org/drawingml/2006/table">
            <a:tbl>
              <a:tblPr/>
              <a:tblGrid>
                <a:gridCol w="4399873">
                  <a:extLst>
                    <a:ext uri="{9D8B030D-6E8A-4147-A177-3AD203B41FA5}">
                      <a16:colId xmlns:a16="http://schemas.microsoft.com/office/drawing/2014/main" val="20000"/>
                    </a:ext>
                  </a:extLst>
                </a:gridCol>
                <a:gridCol w="1576791">
                  <a:extLst>
                    <a:ext uri="{9D8B030D-6E8A-4147-A177-3AD203B41FA5}">
                      <a16:colId xmlns:a16="http://schemas.microsoft.com/office/drawing/2014/main" val="20001"/>
                    </a:ext>
                  </a:extLst>
                </a:gridCol>
              </a:tblGrid>
              <a:tr h="205257">
                <a:tc>
                  <a:txBody>
                    <a:bodyPr/>
                    <a:lstStyle/>
                    <a:p>
                      <a:pP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Year 4 Information</a:t>
                      </a: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3</a:t>
                      </a:r>
                    </a:p>
                  </a:txBody>
                  <a:tcPr marL="55838" marR="55838" marT="0" marB="0">
                    <a:lnL>
                      <a:noFill/>
                    </a:lnL>
                    <a:lnR>
                      <a:noFill/>
                    </a:lnR>
                    <a:lnT>
                      <a:noFill/>
                    </a:lnT>
                    <a:lnB>
                      <a:noFill/>
                    </a:lnB>
                  </a:tcPr>
                </a:tc>
                <a:extLst>
                  <a:ext uri="{0D108BD9-81ED-4DB2-BD59-A6C34878D82A}">
                    <a16:rowId xmlns:a16="http://schemas.microsoft.com/office/drawing/2014/main" val="10000"/>
                  </a:ext>
                </a:extLst>
              </a:tr>
              <a:tr h="205257">
                <a:tc>
                  <a:txBody>
                    <a:bodyPr/>
                    <a:lstStyle/>
                    <a:p>
                      <a:pP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Curriculum </a:t>
                      </a: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Segoe UI Light" panose="020B0502040204020203" pitchFamily="34" charset="0"/>
                          <a:ea typeface="Times New Roman"/>
                          <a:cs typeface="Segoe UI Light" panose="020B0502040204020203" pitchFamily="34" charset="0"/>
                        </a:rPr>
                        <a:t>4</a:t>
                      </a:r>
                    </a:p>
                  </a:txBody>
                  <a:tcPr marL="55838" marR="55838" marT="0" marB="0">
                    <a:lnL>
                      <a:noFill/>
                    </a:lnL>
                    <a:lnR>
                      <a:noFill/>
                    </a:lnR>
                    <a:lnT>
                      <a:noFill/>
                    </a:lnT>
                    <a:lnB>
                      <a:noFill/>
                    </a:lnB>
                  </a:tcPr>
                </a:tc>
                <a:extLst>
                  <a:ext uri="{0D108BD9-81ED-4DB2-BD59-A6C34878D82A}">
                    <a16:rowId xmlns:a16="http://schemas.microsoft.com/office/drawing/2014/main" val="10001"/>
                  </a:ext>
                </a:extLst>
              </a:tr>
              <a:tr h="205257">
                <a:tc>
                  <a:txBody>
                    <a:bodyPr/>
                    <a:lstStyle/>
                    <a:p>
                      <a:pP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Attendance and punctuality</a:t>
                      </a: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5</a:t>
                      </a:r>
                    </a:p>
                  </a:txBody>
                  <a:tcPr marL="55838" marR="55838" marT="0" marB="0">
                    <a:lnL>
                      <a:noFill/>
                    </a:lnL>
                    <a:lnR>
                      <a:noFill/>
                    </a:lnR>
                    <a:lnT>
                      <a:noFill/>
                    </a:lnT>
                    <a:lnB>
                      <a:noFill/>
                    </a:lnB>
                  </a:tcPr>
                </a:tc>
                <a:extLst>
                  <a:ext uri="{0D108BD9-81ED-4DB2-BD59-A6C34878D82A}">
                    <a16:rowId xmlns:a16="http://schemas.microsoft.com/office/drawing/2014/main" val="10002"/>
                  </a:ext>
                </a:extLst>
              </a:tr>
              <a:tr h="205257">
                <a:tc>
                  <a:txBody>
                    <a:bodyPr/>
                    <a:lstStyle/>
                    <a:p>
                      <a:pP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Our Open Door Policy</a:t>
                      </a: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6</a:t>
                      </a:r>
                    </a:p>
                  </a:txBody>
                  <a:tcPr marL="55838" marR="55838" marT="0" marB="0">
                    <a:lnL>
                      <a:noFill/>
                    </a:lnL>
                    <a:lnR>
                      <a:noFill/>
                    </a:lnR>
                    <a:lnT>
                      <a:noFill/>
                    </a:lnT>
                    <a:lnB>
                      <a:noFill/>
                    </a:lnB>
                  </a:tcPr>
                </a:tc>
                <a:extLst>
                  <a:ext uri="{0D108BD9-81ED-4DB2-BD59-A6C34878D82A}">
                    <a16:rowId xmlns:a16="http://schemas.microsoft.com/office/drawing/2014/main" val="10003"/>
                  </a:ext>
                </a:extLst>
              </a:tr>
              <a:tr h="205257">
                <a:tc>
                  <a:txBody>
                    <a:bodyPr/>
                    <a:lstStyle/>
                    <a:p>
                      <a:pP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Free School Meals and Pupil Premium Funding</a:t>
                      </a: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7</a:t>
                      </a:r>
                    </a:p>
                  </a:txBody>
                  <a:tcPr marL="55838" marR="55838" marT="0" marB="0">
                    <a:lnL>
                      <a:noFill/>
                    </a:lnL>
                    <a:lnR>
                      <a:noFill/>
                    </a:lnR>
                    <a:lnT>
                      <a:noFill/>
                    </a:lnT>
                    <a:lnB>
                      <a:noFill/>
                    </a:lnB>
                  </a:tcPr>
                </a:tc>
                <a:extLst>
                  <a:ext uri="{0D108BD9-81ED-4DB2-BD59-A6C34878D82A}">
                    <a16:rowId xmlns:a16="http://schemas.microsoft.com/office/drawing/2014/main" val="10004"/>
                  </a:ext>
                </a:extLst>
              </a:tr>
              <a:tr h="205257">
                <a:tc>
                  <a:txBody>
                    <a:bodyPr/>
                    <a:lstStyle/>
                    <a:p>
                      <a:pP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Safeguarding Information </a:t>
                      </a: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10</a:t>
                      </a:r>
                    </a:p>
                  </a:txBody>
                  <a:tcPr marL="55838" marR="55838" marT="0" marB="0">
                    <a:lnL>
                      <a:noFill/>
                    </a:lnL>
                    <a:lnR>
                      <a:noFill/>
                    </a:lnR>
                    <a:lnT>
                      <a:noFill/>
                    </a:lnT>
                    <a:lnB>
                      <a:noFill/>
                    </a:lnB>
                  </a:tcPr>
                </a:tc>
                <a:extLst>
                  <a:ext uri="{0D108BD9-81ED-4DB2-BD59-A6C34878D82A}">
                    <a16:rowId xmlns:a16="http://schemas.microsoft.com/office/drawing/2014/main" val="10005"/>
                  </a:ext>
                </a:extLst>
              </a:tr>
              <a:tr h="205257">
                <a:tc>
                  <a:txBody>
                    <a:bodyPr/>
                    <a:lstStyle/>
                    <a:p>
                      <a:pP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Term</a:t>
                      </a:r>
                      <a:r>
                        <a:rPr lang="en-GB" sz="1200" baseline="0" dirty="0">
                          <a:latin typeface="Segoe UI Light" panose="020B0502040204020203" pitchFamily="34" charset="0"/>
                          <a:ea typeface="Times New Roman"/>
                          <a:cs typeface="Segoe UI Light" panose="020B0502040204020203" pitchFamily="34" charset="0"/>
                        </a:rPr>
                        <a:t> Dates</a:t>
                      </a:r>
                      <a:endParaRPr lang="en-GB" sz="1200" dirty="0">
                        <a:latin typeface="Segoe UI Light" panose="020B0502040204020203" pitchFamily="34" charset="0"/>
                        <a:ea typeface="Times New Roman"/>
                        <a:cs typeface="Segoe UI Light" panose="020B0502040204020203" pitchFamily="34" charset="0"/>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11</a:t>
                      </a:r>
                    </a:p>
                  </a:txBody>
                  <a:tcPr marL="55838" marR="55838" marT="0" marB="0">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a:solidFill>
                  <a:srgbClr val="FF0000"/>
                </a:solidFill>
                <a:latin typeface="Segoe UI Light" panose="020B0502040204020203" pitchFamily="34" charset="0"/>
                <a:cs typeface="Segoe UI Light" panose="020B0502040204020203" pitchFamily="34" charset="0"/>
              </a:rPr>
              <a:t>USEFUL INFORMATION TO BE FOUND ON THE SCHOOL’S WEBSITE</a:t>
            </a:r>
            <a:endParaRPr kumimoji="0" lang="en-GB" sz="20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extLst>
              <p:ext uri="{D42A27DB-BD31-4B8C-83A1-F6EECF244321}">
                <p14:modId xmlns:p14="http://schemas.microsoft.com/office/powerpoint/2010/main" val="2331993482"/>
              </p:ext>
            </p:extLst>
          </p:nvPr>
        </p:nvGraphicFramePr>
        <p:xfrm>
          <a:off x="548680" y="4139952"/>
          <a:ext cx="4208780" cy="3017520"/>
        </p:xfrm>
        <a:graphic>
          <a:graphicData uri="http://schemas.openxmlformats.org/drawingml/2006/table">
            <a:tbl>
              <a:tblPr/>
              <a:tblGrid>
                <a:gridCol w="4208780">
                  <a:extLst>
                    <a:ext uri="{9D8B030D-6E8A-4147-A177-3AD203B41FA5}">
                      <a16:colId xmlns:a16="http://schemas.microsoft.com/office/drawing/2014/main" val="20000"/>
                    </a:ext>
                  </a:extLst>
                </a:gridCol>
              </a:tblGrid>
              <a:tr h="0">
                <a:tc>
                  <a:txBody>
                    <a:bodyPr/>
                    <a:lstStyle/>
                    <a:p>
                      <a:pPr>
                        <a:lnSpc>
                          <a:spcPct val="150000"/>
                        </a:lnSpc>
                        <a:spcBef>
                          <a:spcPts val="400"/>
                        </a:spcBef>
                        <a:spcAft>
                          <a:spcPts val="400"/>
                        </a:spcAft>
                      </a:pPr>
                      <a:endParaRPr lang="en-GB" sz="1200" dirty="0">
                        <a:latin typeface="Segoe UI Light" panose="020B0502040204020203" pitchFamily="34" charset="0"/>
                        <a:ea typeface="Times New Roman"/>
                        <a:cs typeface="Segoe UI Light" panose="020B0502040204020203"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Term Dates</a:t>
                      </a: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Curriculum</a:t>
                      </a: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Homework Policy</a:t>
                      </a: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How you can Help with Writing</a:t>
                      </a: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How to Help at Home</a:t>
                      </a: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Teacher Assessment using Target Tracker</a:t>
                      </a: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Registration</a:t>
                      </a:r>
                    </a:p>
                  </a:txBody>
                  <a:tcPr marL="68580" marR="68580" marT="0" marB="0">
                    <a:lnL>
                      <a:noFill/>
                    </a:lnL>
                    <a:lnR>
                      <a:noFill/>
                    </a:lnR>
                    <a:lnT>
                      <a:noFill/>
                    </a:lnT>
                    <a:lnB>
                      <a:noFill/>
                    </a:lnB>
                  </a:tcPr>
                </a:tc>
                <a:extLst>
                  <a:ext uri="{0D108BD9-81ED-4DB2-BD59-A6C34878D82A}">
                    <a16:rowId xmlns:a16="http://schemas.microsoft.com/office/drawing/2014/main" val="10007"/>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School Uniform</a:t>
                      </a:r>
                    </a:p>
                  </a:txBody>
                  <a:tcPr marL="68580" marR="68580" marT="0" marB="0">
                    <a:lnL>
                      <a:noFill/>
                    </a:lnL>
                    <a:lnR>
                      <a:noFill/>
                    </a:lnR>
                    <a:lnT>
                      <a:noFill/>
                    </a:lnT>
                    <a:lnB>
                      <a:noFill/>
                    </a:lnB>
                  </a:tcPr>
                </a:tc>
                <a:extLst>
                  <a:ext uri="{0D108BD9-81ED-4DB2-BD59-A6C34878D82A}">
                    <a16:rowId xmlns:a16="http://schemas.microsoft.com/office/drawing/2014/main" val="10008"/>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First Aid and Medication</a:t>
                      </a:r>
                    </a:p>
                  </a:txBody>
                  <a:tcPr marL="68580" marR="68580" marT="0" marB="0">
                    <a:lnL>
                      <a:noFill/>
                    </a:lnL>
                    <a:lnR>
                      <a:noFill/>
                    </a:lnR>
                    <a:lnT>
                      <a:noFill/>
                    </a:lnT>
                    <a:lnB>
                      <a:noFill/>
                    </a:lnB>
                  </a:tcPr>
                </a:tc>
                <a:extLst>
                  <a:ext uri="{0D108BD9-81ED-4DB2-BD59-A6C34878D82A}">
                    <a16:rowId xmlns:a16="http://schemas.microsoft.com/office/drawing/2014/main" val="10009"/>
                  </a:ext>
                </a:extLst>
              </a:tr>
              <a:tr h="0">
                <a:tc>
                  <a:txBody>
                    <a:bodyPr/>
                    <a:lstStyle/>
                    <a:p>
                      <a:pPr>
                        <a:lnSpc>
                          <a:spcPct val="150000"/>
                        </a:lnSpc>
                        <a:spcBef>
                          <a:spcPts val="400"/>
                        </a:spcBef>
                        <a:spcAft>
                          <a:spcPts val="400"/>
                        </a:spcAft>
                      </a:pPr>
                      <a:r>
                        <a:rPr lang="en-GB" sz="1200" dirty="0">
                          <a:latin typeface="Segoe UI Light" panose="020B0502040204020203" pitchFamily="34" charset="0"/>
                          <a:ea typeface="Times New Roman"/>
                          <a:cs typeface="Segoe UI Light" panose="020B0502040204020203" pitchFamily="34" charset="0"/>
                        </a:rPr>
                        <a:t>Inhalers and Auto Injector Devices</a:t>
                      </a:r>
                    </a:p>
                  </a:txBody>
                  <a:tcPr marL="68580" marR="68580" marT="0" marB="0">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1025" name="Rectangle 1"/>
          <p:cNvSpPr>
            <a:spLocks noChangeArrowheads="1"/>
          </p:cNvSpPr>
          <p:nvPr/>
        </p:nvSpPr>
        <p:spPr bwMode="auto">
          <a:xfrm>
            <a:off x="364699" y="8342202"/>
            <a:ext cx="612860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This pack contains information only, contact and permissions information will be circulated separately.</a:t>
            </a:r>
            <a:endParaRPr kumimoji="0" lang="en-GB"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65968"/>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YEAR 4 INFORMATION</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sp>
        <p:nvSpPr>
          <p:cNvPr id="14" name="Rectangle 2"/>
          <p:cNvSpPr>
            <a:spLocks noChangeArrowheads="1"/>
          </p:cNvSpPr>
          <p:nvPr/>
        </p:nvSpPr>
        <p:spPr bwMode="auto">
          <a:xfrm>
            <a:off x="166791" y="5733098"/>
            <a:ext cx="645333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A Message from Year </a:t>
            </a:r>
            <a:r>
              <a:rPr lang="en-GB" sz="1200" b="1" dirty="0">
                <a:solidFill>
                  <a:srgbClr val="000000"/>
                </a:solidFill>
                <a:latin typeface="Segoe UI Light" panose="020B0502040204020203" pitchFamily="34" charset="0"/>
                <a:ea typeface="Arial Unicode MS" pitchFamily="34" charset="-128"/>
                <a:cs typeface="Segoe UI Light" panose="020B0502040204020203" pitchFamily="34" charset="0"/>
              </a:rPr>
              <a:t>4</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Welcome! We hope that you find all of the information in this pack useful. If you have any questions after reading this Parent Pack or would like to talk to us about the year ahead, please do let us know so that we can arrange a time to meet with you. </a:t>
            </a:r>
            <a:r>
              <a:rPr lang="en-GB" sz="1200" dirty="0">
                <a:latin typeface="Segoe UI Light" panose="020B0502040204020203" pitchFamily="34" charset="0"/>
                <a:ea typeface="Times New Roman" pitchFamily="18" charset="0"/>
                <a:cs typeface="Segoe UI Light" panose="020B0502040204020203" pitchFamily="34" charset="0"/>
              </a:rPr>
              <a:t>Please help us by:</a:t>
            </a:r>
            <a:endPar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Making sure that jumpers and PE kits are named.</a:t>
            </a:r>
          </a:p>
          <a:p>
            <a:pPr algn="just" eaLnBrk="0" fontAlgn="base" hangingPunct="0">
              <a:spcBef>
                <a:spcPct val="0"/>
              </a:spcBef>
              <a:spcAft>
                <a:spcPct val="0"/>
              </a:spcAft>
              <a:buFont typeface="Arial" pitchFamily="34" charset="0"/>
              <a:buChar char="•"/>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Making</a:t>
            </a:r>
            <a:r>
              <a:rPr kumimoji="0" lang="en-GB" sz="1200" b="0" i="0" u="none" strike="noStrike" cap="none" normalizeH="0" dirty="0">
                <a:ln>
                  <a:noFill/>
                </a:ln>
                <a:effectLst/>
                <a:latin typeface="Segoe UI Light" panose="020B0502040204020203" pitchFamily="34" charset="0"/>
                <a:ea typeface="Times New Roman" pitchFamily="18" charset="0"/>
                <a:cs typeface="Segoe UI Light" panose="020B0502040204020203" pitchFamily="34" charset="0"/>
              </a:rPr>
              <a:t> sure you child has their reading record in school </a:t>
            </a:r>
            <a:r>
              <a:rPr lang="en-GB" sz="1200" dirty="0">
                <a:latin typeface="Segoe UI Light" panose="020B0502040204020203" pitchFamily="34" charset="0"/>
                <a:ea typeface="Times New Roman" pitchFamily="18" charset="0"/>
                <a:cs typeface="Segoe UI Light" panose="020B0502040204020203" pitchFamily="34" charset="0"/>
              </a:rPr>
              <a:t>every day</a:t>
            </a:r>
            <a:r>
              <a:rPr kumimoji="0" lang="en-GB" sz="1200" b="0" i="0" u="none" strike="noStrike" cap="none" normalizeH="0" dirty="0">
                <a:ln>
                  <a:noFill/>
                </a:ln>
                <a:effectLst/>
                <a:latin typeface="Segoe UI Light" panose="020B0502040204020203" pitchFamily="34" charset="0"/>
                <a:ea typeface="Times New Roman" pitchFamily="18" charset="0"/>
                <a:cs typeface="Segoe UI Light" panose="020B0502040204020203" pitchFamily="34" charset="0"/>
              </a:rPr>
              <a:t>.</a:t>
            </a:r>
            <a:endParaRPr lang="en-GB" sz="1200" b="0" i="0" u="none" strike="noStrike" cap="none" normalizeH="0" dirty="0">
              <a:ln>
                <a:noFill/>
              </a:ln>
              <a:effectLst/>
              <a:latin typeface="Segoe UI Light" panose="020B0502040204020203" pitchFamily="34" charset="0"/>
              <a:ea typeface="Times New Roman" pitchFamily="18"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baseline="0" dirty="0">
                <a:latin typeface="Segoe UI Light" panose="020B0502040204020203" pitchFamily="34" charset="0"/>
                <a:ea typeface="Times New Roman" pitchFamily="18" charset="0"/>
                <a:cs typeface="Segoe UI Light" panose="020B0502040204020203" pitchFamily="34" charset="0"/>
              </a:rPr>
              <a:t>If</a:t>
            </a:r>
            <a:r>
              <a:rPr lang="en-GB" sz="1200" dirty="0">
                <a:latin typeface="Segoe UI Light" panose="020B0502040204020203" pitchFamily="34" charset="0"/>
                <a:ea typeface="Times New Roman" pitchFamily="18" charset="0"/>
                <a:cs typeface="Segoe UI Light" panose="020B0502040204020203" pitchFamily="34" charset="0"/>
              </a:rPr>
              <a:t> you need to write a note for the teacher’s attention, please write a separate note on a piece of paper which your child can hand to their teacher.</a:t>
            </a:r>
            <a:endPar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endParaRPr>
          </a:p>
          <a:p>
            <a:endParaRPr lang="en-GB" sz="1200" dirty="0">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9"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4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0" name="AutoShape 3"/>
          <p:cNvCxnSpPr>
            <a:cxnSpLocks noChangeShapeType="1"/>
          </p:cNvCxnSpPr>
          <p:nvPr/>
        </p:nvCxnSpPr>
        <p:spPr bwMode="auto">
          <a:xfrm flipH="1">
            <a:off x="1844824" y="755576"/>
            <a:ext cx="4838700" cy="0"/>
          </a:xfrm>
          <a:prstGeom prst="straightConnector1">
            <a:avLst/>
          </a:prstGeom>
          <a:noFill/>
          <a:ln w="76200">
            <a:solidFill>
              <a:srgbClr val="FF0000"/>
            </a:solidFill>
            <a:round/>
            <a:headEnd/>
            <a:tailEnd/>
          </a:ln>
        </p:spPr>
      </p:cxnSp>
      <p:graphicFrame>
        <p:nvGraphicFramePr>
          <p:cNvPr id="13" name="Table 12"/>
          <p:cNvGraphicFramePr>
            <a:graphicFrameLocks noGrp="1"/>
          </p:cNvGraphicFramePr>
          <p:nvPr>
            <p:extLst>
              <p:ext uri="{D42A27DB-BD31-4B8C-83A1-F6EECF244321}">
                <p14:modId xmlns:p14="http://schemas.microsoft.com/office/powerpoint/2010/main" val="1867073190"/>
              </p:ext>
            </p:extLst>
          </p:nvPr>
        </p:nvGraphicFramePr>
        <p:xfrm>
          <a:off x="764704" y="7387943"/>
          <a:ext cx="4392487" cy="1270340"/>
        </p:xfrm>
        <a:graphic>
          <a:graphicData uri="http://schemas.openxmlformats.org/drawingml/2006/table">
            <a:tbl>
              <a:tblPr/>
              <a:tblGrid>
                <a:gridCol w="1475755">
                  <a:extLst>
                    <a:ext uri="{9D8B030D-6E8A-4147-A177-3AD203B41FA5}">
                      <a16:colId xmlns:a16="http://schemas.microsoft.com/office/drawing/2014/main" val="20000"/>
                    </a:ext>
                  </a:extLst>
                </a:gridCol>
                <a:gridCol w="1458366">
                  <a:extLst>
                    <a:ext uri="{9D8B030D-6E8A-4147-A177-3AD203B41FA5}">
                      <a16:colId xmlns:a16="http://schemas.microsoft.com/office/drawing/2014/main" val="20001"/>
                    </a:ext>
                  </a:extLst>
                </a:gridCol>
                <a:gridCol w="1458366">
                  <a:extLst>
                    <a:ext uri="{9D8B030D-6E8A-4147-A177-3AD203B41FA5}">
                      <a16:colId xmlns:a16="http://schemas.microsoft.com/office/drawing/2014/main" val="20002"/>
                    </a:ext>
                  </a:extLst>
                </a:gridCol>
              </a:tblGrid>
              <a:tr h="503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4B Class Teacher                   Mrs </a:t>
                      </a:r>
                      <a:r>
                        <a:rPr lang="en-GB" sz="1050" b="0" dirty="0" err="1">
                          <a:latin typeface="Segoe UI Light" panose="020B0502040204020203" pitchFamily="34" charset="0"/>
                          <a:ea typeface="Times New Roman"/>
                          <a:cs typeface="Segoe UI Light" panose="020B0502040204020203" pitchFamily="34" charset="0"/>
                        </a:rPr>
                        <a:t>Burniki</a:t>
                      </a:r>
                      <a:r>
                        <a:rPr lang="en-GB" sz="1050" b="0" baseline="0" dirty="0">
                          <a:latin typeface="Segoe UI Light" panose="020B0502040204020203" pitchFamily="34" charset="0"/>
                          <a:ea typeface="Times New Roman"/>
                          <a:cs typeface="Segoe UI Light" panose="020B0502040204020203" pitchFamily="34" charset="0"/>
                        </a:rPr>
                        <a:t> </a:t>
                      </a: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050" b="1" dirty="0">
                        <a:latin typeface="Trebuchet MS"/>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766646">
                <a:tc>
                  <a:txBody>
                    <a:bodyPr/>
                    <a:lstStyle/>
                    <a:p>
                      <a:pPr algn="ctr">
                        <a:spcAft>
                          <a:spcPts val="0"/>
                        </a:spcAft>
                      </a:pPr>
                      <a:r>
                        <a:rPr lang="en-GB" sz="1050" b="1" dirty="0">
                          <a:latin typeface="Trebuchet MS" pitchFamily="34" charset="0"/>
                          <a:ea typeface="Times New Roman"/>
                          <a:cs typeface="Times New Roman"/>
                        </a:rPr>
                        <a:t>                                                   </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050" dirty="0">
                        <a:latin typeface="Trebuchet MS" pitchFamily="34" charset="0"/>
                        <a:ea typeface="Times New Roman"/>
                        <a:cs typeface="Times New Roman"/>
                      </a:endParaRPr>
                    </a:p>
                    <a:p>
                      <a:pPr algn="ctr">
                        <a:spcAft>
                          <a:spcPts val="0"/>
                        </a:spcAft>
                      </a:pPr>
                      <a:endParaRPr lang="en-GB" sz="1050" dirty="0">
                        <a:latin typeface="Trebuchet MS" pitchFamily="34" charset="0"/>
                        <a:ea typeface="Times New Roman"/>
                        <a:cs typeface="Times New Roman"/>
                      </a:endParaRPr>
                    </a:p>
                    <a:p>
                      <a:pPr algn="ctr">
                        <a:spcAft>
                          <a:spcPts val="0"/>
                        </a:spcAft>
                      </a:pPr>
                      <a:endParaRPr lang="en-GB" sz="1050" dirty="0">
                        <a:latin typeface="Trebuchet MS" pitchFamily="34" charset="0"/>
                        <a:ea typeface="Times New Roman"/>
                        <a:cs typeface="Times New Roman"/>
                      </a:endParaRPr>
                    </a:p>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2" name="TextBox 1"/>
          <p:cNvSpPr txBox="1"/>
          <p:nvPr/>
        </p:nvSpPr>
        <p:spPr>
          <a:xfrm>
            <a:off x="166791" y="5004048"/>
            <a:ext cx="6453336" cy="646331"/>
          </a:xfrm>
          <a:prstGeom prst="rect">
            <a:avLst/>
          </a:prstGeom>
          <a:noFill/>
        </p:spPr>
        <p:txBody>
          <a:bodyPr wrap="square" rtlCol="0">
            <a:spAutoFit/>
          </a:bodyPr>
          <a:lstStyle/>
          <a:p>
            <a:r>
              <a:rPr lang="en-GB" sz="1200" dirty="0">
                <a:latin typeface="Segoe UI Light" panose="020B0502040204020203" pitchFamily="34" charset="0"/>
                <a:cs typeface="Segoe UI Light" panose="020B0502040204020203" pitchFamily="34" charset="0"/>
              </a:rPr>
              <a:t>This is a suggested timetable. All homework will be set on a Monday. Homework set on a Monday is to be handed in by Thursday.  Your child should be reading and practising their times tables each day too.</a:t>
            </a:r>
          </a:p>
        </p:txBody>
      </p:sp>
      <p:graphicFrame>
        <p:nvGraphicFramePr>
          <p:cNvPr id="16" name="Table 15">
            <a:extLst>
              <a:ext uri="{FF2B5EF4-FFF2-40B4-BE49-F238E27FC236}">
                <a16:creationId xmlns:a16="http://schemas.microsoft.com/office/drawing/2014/main" id="{2A2AC7ED-C772-465E-B51C-A021CB8AC2C6}"/>
              </a:ext>
            </a:extLst>
          </p:cNvPr>
          <p:cNvGraphicFramePr>
            <a:graphicFrameLocks noGrp="1"/>
          </p:cNvGraphicFramePr>
          <p:nvPr>
            <p:extLst>
              <p:ext uri="{D42A27DB-BD31-4B8C-83A1-F6EECF244321}">
                <p14:modId xmlns:p14="http://schemas.microsoft.com/office/powerpoint/2010/main" val="1504588661"/>
              </p:ext>
            </p:extLst>
          </p:nvPr>
        </p:nvGraphicFramePr>
        <p:xfrm>
          <a:off x="3645024" y="7353554"/>
          <a:ext cx="3231229" cy="1270340"/>
        </p:xfrm>
        <a:graphic>
          <a:graphicData uri="http://schemas.openxmlformats.org/drawingml/2006/table">
            <a:tbl>
              <a:tblPr/>
              <a:tblGrid>
                <a:gridCol w="1085605">
                  <a:extLst>
                    <a:ext uri="{9D8B030D-6E8A-4147-A177-3AD203B41FA5}">
                      <a16:colId xmlns:a16="http://schemas.microsoft.com/office/drawing/2014/main" val="20000"/>
                    </a:ext>
                  </a:extLst>
                </a:gridCol>
                <a:gridCol w="1072812">
                  <a:extLst>
                    <a:ext uri="{9D8B030D-6E8A-4147-A177-3AD203B41FA5}">
                      <a16:colId xmlns:a16="http://schemas.microsoft.com/office/drawing/2014/main" val="20001"/>
                    </a:ext>
                  </a:extLst>
                </a:gridCol>
                <a:gridCol w="1072812">
                  <a:extLst>
                    <a:ext uri="{9D8B030D-6E8A-4147-A177-3AD203B41FA5}">
                      <a16:colId xmlns:a16="http://schemas.microsoft.com/office/drawing/2014/main" val="20002"/>
                    </a:ext>
                  </a:extLst>
                </a:gridCol>
              </a:tblGrid>
              <a:tr h="503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4V Class Teacher</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Mrs Verma</a:t>
                      </a: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766646">
                <a:tc>
                  <a:txBody>
                    <a:bodyPr/>
                    <a:lstStyle/>
                    <a:p>
                      <a:pPr algn="ctr">
                        <a:spcAft>
                          <a:spcPts val="0"/>
                        </a:spcAft>
                      </a:pPr>
                      <a:r>
                        <a:rPr lang="en-GB" sz="1050" b="0" dirty="0">
                          <a:latin typeface="Segoe UI Light" panose="020B0502040204020203" pitchFamily="34" charset="0"/>
                          <a:ea typeface="Times New Roman"/>
                          <a:cs typeface="Segoe UI Light" panose="020B0502040204020203" pitchFamily="34" charset="0"/>
                        </a:rPr>
                        <a:t>                                                   </a:t>
                      </a: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18" name="Table 17">
            <a:extLst>
              <a:ext uri="{FF2B5EF4-FFF2-40B4-BE49-F238E27FC236}">
                <a16:creationId xmlns:a16="http://schemas.microsoft.com/office/drawing/2014/main" id="{AFFBA260-3249-4679-8644-06C7D3E7EDF2}"/>
              </a:ext>
            </a:extLst>
          </p:cNvPr>
          <p:cNvGraphicFramePr>
            <a:graphicFrameLocks noGrp="1"/>
          </p:cNvGraphicFramePr>
          <p:nvPr>
            <p:extLst>
              <p:ext uri="{D42A27DB-BD31-4B8C-83A1-F6EECF244321}">
                <p14:modId xmlns:p14="http://schemas.microsoft.com/office/powerpoint/2010/main" val="757218216"/>
              </p:ext>
            </p:extLst>
          </p:nvPr>
        </p:nvGraphicFramePr>
        <p:xfrm>
          <a:off x="2492896" y="7319165"/>
          <a:ext cx="2240549" cy="1406726"/>
        </p:xfrm>
        <a:graphic>
          <a:graphicData uri="http://schemas.openxmlformats.org/drawingml/2006/table">
            <a:tbl>
              <a:tblPr/>
              <a:tblGrid>
                <a:gridCol w="752763">
                  <a:extLst>
                    <a:ext uri="{9D8B030D-6E8A-4147-A177-3AD203B41FA5}">
                      <a16:colId xmlns:a16="http://schemas.microsoft.com/office/drawing/2014/main" val="20000"/>
                    </a:ext>
                  </a:extLst>
                </a:gridCol>
                <a:gridCol w="743893">
                  <a:extLst>
                    <a:ext uri="{9D8B030D-6E8A-4147-A177-3AD203B41FA5}">
                      <a16:colId xmlns:a16="http://schemas.microsoft.com/office/drawing/2014/main" val="20001"/>
                    </a:ext>
                  </a:extLst>
                </a:gridCol>
                <a:gridCol w="743893">
                  <a:extLst>
                    <a:ext uri="{9D8B030D-6E8A-4147-A177-3AD203B41FA5}">
                      <a16:colId xmlns:a16="http://schemas.microsoft.com/office/drawing/2014/main" val="20002"/>
                    </a:ext>
                  </a:extLst>
                </a:gridCol>
              </a:tblGrid>
              <a:tr h="503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Phase Leader</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Mr Harman</a:t>
                      </a: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766646">
                <a:tc>
                  <a:txBody>
                    <a:bodyPr/>
                    <a:lstStyle/>
                    <a:p>
                      <a:pPr algn="ctr">
                        <a:spcAft>
                          <a:spcPts val="0"/>
                        </a:spcAft>
                      </a:pPr>
                      <a:r>
                        <a:rPr lang="en-GB" sz="1050" b="0" dirty="0">
                          <a:latin typeface="Segoe UI Light" panose="020B0502040204020203" pitchFamily="34" charset="0"/>
                          <a:ea typeface="Times New Roman"/>
                          <a:cs typeface="Segoe UI Light" panose="020B0502040204020203" pitchFamily="34" charset="0"/>
                        </a:rPr>
                        <a:t>                                                   </a:t>
                      </a: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3" name="Rectangle 1">
            <a:extLst>
              <a:ext uri="{FF2B5EF4-FFF2-40B4-BE49-F238E27FC236}">
                <a16:creationId xmlns:a16="http://schemas.microsoft.com/office/drawing/2014/main" id="{7D28B565-755E-3102-7DD0-A1D55E190B42}"/>
              </a:ext>
            </a:extLst>
          </p:cNvPr>
          <p:cNvSpPr>
            <a:spLocks noChangeArrowheads="1"/>
          </p:cNvSpPr>
          <p:nvPr/>
        </p:nvSpPr>
        <p:spPr bwMode="auto">
          <a:xfrm>
            <a:off x="404664" y="875623"/>
            <a:ext cx="6264696"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Year 4 is part of Key Stage 2 (KS2) which consists of Years 3 to 6.</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 We will often abbreviate Year 4 to Y4 or use the class name e.g., </a:t>
            </a:r>
            <a:r>
              <a:rPr lang="en-GB" sz="900" dirty="0">
                <a:solidFill>
                  <a:srgbClr val="000000"/>
                </a:solidFill>
                <a:latin typeface="Trebuchet MS"/>
                <a:ea typeface="Arial Unicode MS"/>
                <a:cs typeface="Times New Roman"/>
              </a:rPr>
              <a:t>3B </a:t>
            </a:r>
            <a:r>
              <a:rPr kumimoji="0" lang="en-GB" sz="900" b="0" i="0" u="none" strike="noStrike" cap="none" normalizeH="0" baseline="0" dirty="0">
                <a:ln>
                  <a:noFill/>
                </a:ln>
                <a:solidFill>
                  <a:srgbClr val="000000"/>
                </a:solidFill>
                <a:effectLst/>
                <a:latin typeface="Trebuchet MS"/>
                <a:ea typeface="Arial Unicode MS"/>
                <a:cs typeface="Times New Roman"/>
              </a:rPr>
              <a:t>(Mr</a:t>
            </a:r>
            <a:r>
              <a:rPr lang="en-GB" sz="900" dirty="0">
                <a:solidFill>
                  <a:srgbClr val="000000"/>
                </a:solidFill>
                <a:latin typeface="Trebuchet MS"/>
                <a:ea typeface="Arial Unicode MS"/>
                <a:cs typeface="Times New Roman"/>
              </a:rPr>
              <a:t>s </a:t>
            </a:r>
            <a:r>
              <a:rPr lang="en-GB" sz="900" dirty="0" err="1">
                <a:solidFill>
                  <a:srgbClr val="000000"/>
                </a:solidFill>
                <a:latin typeface="Trebuchet MS"/>
                <a:ea typeface="Arial Unicode MS"/>
                <a:cs typeface="Times New Roman"/>
              </a:rPr>
              <a:t>Burniki’s</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class).</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 </a:t>
            </a:r>
            <a:r>
              <a:rPr kumimoji="0" lang="en-GB" sz="900" b="0" i="0" u="none" strike="noStrike" cap="none" normalizeH="0" baseline="0" dirty="0">
                <a:ln>
                  <a:noFill/>
                </a:ln>
                <a:effectLst/>
                <a:latin typeface="Trebuchet MS"/>
                <a:ea typeface="Arial Unicode MS"/>
                <a:cs typeface="Times New Roman"/>
              </a:rPr>
              <a:t>The Phase</a:t>
            </a:r>
            <a:r>
              <a:rPr kumimoji="0" lang="en-GB" sz="900" b="0" i="0" u="none" strike="noStrike" cap="none" normalizeH="0" dirty="0">
                <a:ln>
                  <a:noFill/>
                </a:ln>
                <a:effectLst/>
                <a:latin typeface="Trebuchet MS"/>
                <a:ea typeface="Arial Unicode MS"/>
                <a:cs typeface="Times New Roman"/>
              </a:rPr>
              <a:t> Leader </a:t>
            </a:r>
            <a:r>
              <a:rPr lang="en-GB" sz="900" dirty="0">
                <a:latin typeface="Trebuchet MS"/>
                <a:ea typeface="Arial Unicode MS"/>
                <a:cs typeface="Times New Roman"/>
              </a:rPr>
              <a:t>is</a:t>
            </a:r>
            <a:r>
              <a:rPr kumimoji="0" lang="en-GB" sz="900" b="0" i="0" u="none" strike="noStrike" cap="none" normalizeH="0" baseline="0" dirty="0">
                <a:ln>
                  <a:noFill/>
                </a:ln>
                <a:effectLst/>
                <a:latin typeface="Trebuchet MS"/>
                <a:ea typeface="Arial Unicode MS"/>
                <a:cs typeface="Times New Roman"/>
              </a:rPr>
              <a:t> </a:t>
            </a:r>
            <a:r>
              <a:rPr lang="en-GB" sz="900" dirty="0">
                <a:latin typeface="Trebuchet MS"/>
                <a:ea typeface="Arial Unicode MS"/>
                <a:cs typeface="Times New Roman"/>
              </a:rPr>
              <a:t>Mr Harman</a:t>
            </a:r>
            <a:r>
              <a:rPr kumimoji="0" lang="en-GB" sz="900" b="0" i="0" u="none" strike="noStrike" cap="none" normalizeH="0" dirty="0">
                <a:ln>
                  <a:noFill/>
                </a:ln>
                <a:effectLst/>
                <a:latin typeface="Trebuchet MS"/>
                <a:ea typeface="Arial Unicode MS"/>
                <a:cs typeface="Times New Roman"/>
              </a:rPr>
              <a:t>.</a:t>
            </a:r>
            <a:r>
              <a:rPr lang="en-GB" sz="900" dirty="0">
                <a:latin typeface="Trebuchet MS"/>
                <a:ea typeface="Arial Unicode MS"/>
                <a:cs typeface="Times New Roman"/>
              </a:rPr>
              <a:t>  </a:t>
            </a:r>
            <a:endParaRPr lang="en-GB" sz="900" dirty="0">
              <a:latin typeface="Trebuchet MS"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a:ln>
                  <a:noFill/>
                </a:ln>
                <a:solidFill>
                  <a:srgbClr val="000000"/>
                </a:solidFill>
                <a:effectLst/>
                <a:latin typeface="Trebuchet MS"/>
                <a:ea typeface="Arial Unicode MS"/>
                <a:cs typeface="Times New Roman"/>
              </a:rPr>
              <a:t>KS2 timings</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8.40</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am</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 		Morning registration </a:t>
            </a: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8:55 am		Guided Reading</a:t>
            </a:r>
          </a:p>
          <a:p>
            <a:pPr eaLnBrk="0" fontAlgn="base" hangingPunct="0">
              <a:spcBef>
                <a:spcPct val="0"/>
              </a:spcBef>
              <a:spcAft>
                <a:spcPct val="0"/>
              </a:spcAft>
            </a:pPr>
            <a:r>
              <a:rPr lang="en-GB" sz="900" dirty="0">
                <a:solidFill>
                  <a:srgbClr val="000000"/>
                </a:solidFill>
                <a:latin typeface="Trebuchet MS"/>
                <a:ea typeface="Arial Unicode MS"/>
                <a:cs typeface="Times New Roman"/>
              </a:rPr>
              <a:t>	9.20 am		Lesson 1</a:t>
            </a: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10.00 am		Assembly</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10.20 am 	</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Morning</a:t>
            </a:r>
            <a:r>
              <a:rPr kumimoji="0" lang="en-GB" sz="900" b="0" i="0" u="none" strike="noStrike" cap="none" normalizeH="0" dirty="0">
                <a:ln>
                  <a:noFill/>
                </a:ln>
                <a:solidFill>
                  <a:srgbClr val="000000"/>
                </a:solidFill>
                <a:effectLst/>
                <a:latin typeface="Trebuchet MS"/>
                <a:ea typeface="Arial Unicode MS"/>
                <a:cs typeface="Times New Roman"/>
              </a:rPr>
              <a:t> break</a:t>
            </a:r>
          </a:p>
          <a:p>
            <a:pPr eaLnBrk="0" fontAlgn="base" hangingPunct="0">
              <a:spcBef>
                <a:spcPct val="0"/>
              </a:spcBef>
              <a:spcAft>
                <a:spcPct val="0"/>
              </a:spcAft>
            </a:pPr>
            <a:r>
              <a:rPr lang="en-GB" sz="900" baseline="0" dirty="0">
                <a:solidFill>
                  <a:srgbClr val="000000"/>
                </a:solidFill>
                <a:latin typeface="Trebuchet MS"/>
                <a:ea typeface="Arial Unicode MS"/>
                <a:cs typeface="Times New Roman"/>
              </a:rPr>
              <a:t>	</a:t>
            </a:r>
            <a:r>
              <a:rPr lang="en-GB" sz="900" dirty="0">
                <a:solidFill>
                  <a:srgbClr val="000000"/>
                </a:solidFill>
                <a:latin typeface="Trebuchet MS"/>
                <a:ea typeface="Arial Unicode MS"/>
                <a:cs typeface="Times New Roman"/>
              </a:rPr>
              <a:t>10.40 am 		Lesson 2</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a:t>
            </a:r>
            <a:r>
              <a:rPr lang="en-GB" sz="900" dirty="0">
                <a:solidFill>
                  <a:srgbClr val="000000"/>
                </a:solidFill>
                <a:latin typeface="Trebuchet MS"/>
                <a:ea typeface="Arial Unicode MS"/>
                <a:cs typeface="Times New Roman"/>
              </a:rPr>
              <a:t>11.40 am</a:t>
            </a:r>
            <a:r>
              <a:rPr kumimoji="0" lang="en-GB" sz="900" b="0" i="0" u="none" strike="noStrike" cap="none" normalizeH="0" baseline="0" dirty="0">
                <a:ln>
                  <a:noFill/>
                </a:ln>
                <a:solidFill>
                  <a:srgbClr val="000000"/>
                </a:solidFill>
                <a:effectLst/>
                <a:latin typeface="Trebuchet MS"/>
                <a:ea typeface="Arial Unicode MS"/>
                <a:cs typeface="Times New Roman"/>
              </a:rPr>
              <a:t>	</a:t>
            </a:r>
            <a:r>
              <a:rPr lang="en-GB" sz="900" dirty="0">
                <a:solidFill>
                  <a:srgbClr val="000000"/>
                </a:solidFill>
                <a:latin typeface="Trebuchet MS"/>
                <a:ea typeface="Arial Unicode MS"/>
                <a:cs typeface="Times New Roman"/>
              </a:rPr>
              <a:t>  	Fit in 10</a:t>
            </a:r>
            <a:endParaRPr lang="en-GB" sz="900" b="0" i="0" u="none" strike="noStrike" cap="none" normalizeH="0" baseline="0" dirty="0">
              <a:ln>
                <a:noFill/>
              </a:ln>
              <a:solidFill>
                <a:srgbClr val="000000"/>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900" dirty="0">
                <a:solidFill>
                  <a:srgbClr val="000000"/>
                </a:solidFill>
                <a:latin typeface="Trebuchet MS"/>
                <a:ea typeface="Arial Unicode MS"/>
                <a:cs typeface="Times New Roman"/>
              </a:rPr>
              <a:t>	11.50 am		Lesson 3</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	12.45 pm</a:t>
            </a:r>
            <a:r>
              <a:rPr lang="en-GB" sz="900" dirty="0">
                <a:solidFill>
                  <a:srgbClr val="000000"/>
                </a:solidFill>
                <a:latin typeface="Trebuchet MS"/>
                <a:ea typeface="Arial Unicode MS"/>
                <a:cs typeface="Times New Roman"/>
              </a:rPr>
              <a:t>     		</a:t>
            </a:r>
            <a:r>
              <a:rPr kumimoji="0" lang="en-GB" sz="900" b="0" i="0" u="none" strike="noStrike" cap="none" normalizeH="0" baseline="0" dirty="0">
                <a:ln>
                  <a:noFill/>
                </a:ln>
                <a:solidFill>
                  <a:srgbClr val="000000"/>
                </a:solidFill>
                <a:effectLst/>
                <a:latin typeface="Trebuchet MS"/>
                <a:ea typeface="Arial Unicode MS"/>
                <a:cs typeface="Times New Roman"/>
              </a:rPr>
              <a:t>Lunch		</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Trebuchet MS"/>
                <a:ea typeface="Arial Unicode MS"/>
                <a:cs typeface="Times New Roman"/>
              </a:rPr>
              <a:t>	1.30 pm		Afternoon registration + Afternoon lessons</a:t>
            </a:r>
            <a:endParaRPr kumimoji="0" lang="en-GB" sz="9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Trebuchet MS"/>
                <a:ea typeface="Arial Unicode MS"/>
                <a:cs typeface="Times New Roman"/>
              </a:rPr>
              <a:t>	</a:t>
            </a:r>
            <a:r>
              <a:rPr lang="en-GB" sz="900" dirty="0">
                <a:solidFill>
                  <a:srgbClr val="000000"/>
                </a:solidFill>
                <a:latin typeface="Trebuchet MS"/>
                <a:ea typeface="Arial Unicode MS"/>
                <a:cs typeface="Times New Roman"/>
              </a:rPr>
              <a:t>3.15</a:t>
            </a:r>
            <a:r>
              <a:rPr kumimoji="0" lang="en-GB" sz="900" b="0" i="0" u="none" strike="noStrike" cap="none" normalizeH="0" baseline="0" dirty="0">
                <a:ln>
                  <a:noFill/>
                </a:ln>
                <a:solidFill>
                  <a:srgbClr val="000000"/>
                </a:solidFill>
                <a:effectLst/>
                <a:latin typeface="Trebuchet MS"/>
                <a:ea typeface="Arial Unicode MS"/>
                <a:cs typeface="Times New Roman"/>
              </a:rPr>
              <a:t> pm		Home time</a:t>
            </a:r>
            <a:endParaRPr lang="en-GB" sz="900" dirty="0">
              <a:solidFill>
                <a:srgbClr val="000000"/>
              </a:solidFill>
              <a:latin typeface="Trebuchet MS" pitchFamily="34" charset="0"/>
              <a:ea typeface="Arial Unicode MS" pitchFamily="34" charset="-128"/>
              <a:cs typeface="Times New Roman" pitchFamily="18" charset="0"/>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PE Days: </a:t>
            </a:r>
          </a:p>
          <a:p>
            <a:pPr eaLnBrk="0" fontAlgn="base" hangingPunct="0">
              <a:spcBef>
                <a:spcPct val="0"/>
              </a:spcBef>
              <a:spcAft>
                <a:spcPct val="0"/>
              </a:spcAft>
            </a:pPr>
            <a:r>
              <a:rPr lang="en-GB" sz="900" dirty="0">
                <a:solidFill>
                  <a:srgbClr val="000000"/>
                </a:solidFill>
                <a:latin typeface="Trebuchet MS"/>
                <a:ea typeface="Arial Unicode MS"/>
                <a:cs typeface="Times New Roman"/>
              </a:rPr>
              <a:t>4B: Wednesday &amp; Thursday</a:t>
            </a:r>
          </a:p>
          <a:p>
            <a:pPr eaLnBrk="0" fontAlgn="base" hangingPunct="0">
              <a:spcBef>
                <a:spcPct val="0"/>
              </a:spcBef>
              <a:spcAft>
                <a:spcPct val="0"/>
              </a:spcAft>
            </a:pPr>
            <a:r>
              <a:rPr lang="en-GB" sz="900" dirty="0">
                <a:solidFill>
                  <a:srgbClr val="000000"/>
                </a:solidFill>
                <a:latin typeface="Trebuchet MS"/>
                <a:ea typeface="Arial Unicode MS"/>
                <a:cs typeface="Times New Roman"/>
              </a:rPr>
              <a:t>4V: Wednesday &amp; Thursday</a:t>
            </a:r>
          </a:p>
          <a:p>
            <a:pPr eaLnBrk="0" fontAlgn="base" hangingPunct="0">
              <a:spcBef>
                <a:spcPct val="0"/>
              </a:spcBef>
              <a:spcAft>
                <a:spcPct val="0"/>
              </a:spcAft>
            </a:pPr>
            <a:endParaRPr lang="en-GB" sz="900" dirty="0" smtClean="0">
              <a:solidFill>
                <a:srgbClr val="000000"/>
              </a:solidFill>
              <a:latin typeface="Trebuchet MS"/>
              <a:ea typeface="Arial Unicode MS"/>
              <a:cs typeface="Times New Roman"/>
            </a:endParaRPr>
          </a:p>
          <a:p>
            <a:pPr eaLnBrk="0" fontAlgn="base" hangingPunct="0">
              <a:spcBef>
                <a:spcPct val="0"/>
              </a:spcBef>
              <a:spcAft>
                <a:spcPct val="0"/>
              </a:spcAft>
            </a:pPr>
            <a:endParaRPr kumimoji="0" lang="en-GB" sz="900" b="0" i="0" u="none" strike="noStrike" cap="none" normalizeH="0" baseline="0" dirty="0">
              <a:ln>
                <a:noFill/>
              </a:ln>
              <a:solidFill>
                <a:schemeClr val="tx1"/>
              </a:solidFill>
              <a:effectLst/>
              <a:highlight>
                <a:srgbClr val="FFFF00"/>
              </a:highlight>
              <a:latin typeface="Trebuchet MS" pitchFamily="34" charset="0"/>
              <a:cs typeface="Arial" pitchFamily="34" charset="0"/>
            </a:endParaRPr>
          </a:p>
          <a:p>
            <a:pPr eaLnBrk="0" fontAlgn="base" hangingPunct="0">
              <a:spcBef>
                <a:spcPct val="0"/>
              </a:spcBef>
              <a:spcAft>
                <a:spcPct val="0"/>
              </a:spcAft>
            </a:pPr>
            <a:r>
              <a:rPr kumimoji="0" lang="en-GB" sz="900" b="0" i="0" u="none" strike="noStrike" cap="none" normalizeH="0" baseline="0" dirty="0">
                <a:ln>
                  <a:noFill/>
                </a:ln>
                <a:solidFill>
                  <a:srgbClr val="000000"/>
                </a:solidFill>
                <a:effectLst/>
                <a:latin typeface="Trebuchet MS"/>
                <a:ea typeface="Arial Unicode MS"/>
                <a:cs typeface="Times New Roman"/>
              </a:rPr>
              <a:t>Homework Schedule</a:t>
            </a:r>
            <a:r>
              <a:rPr lang="en-GB" sz="900" dirty="0">
                <a:solidFill>
                  <a:srgbClr val="000000"/>
                </a:solidFill>
                <a:latin typeface="Trebuchet MS"/>
                <a:ea typeface="Arial Unicode MS"/>
                <a:cs typeface="Times New Roman"/>
              </a:rPr>
              <a:t> </a:t>
            </a:r>
            <a:endParaRPr kumimoji="0" lang="en-GB" sz="900" b="0" i="0" u="none" strike="noStrike" cap="none" normalizeH="0" baseline="0" dirty="0">
              <a:ln>
                <a:noFill/>
              </a:ln>
              <a:solidFill>
                <a:schemeClr val="tx1"/>
              </a:solidFill>
              <a:effectLst/>
              <a:latin typeface="Trebuchet MS" pitchFamily="34" charset="0"/>
              <a:cs typeface="Arial" pitchFamily="34" charset="0"/>
            </a:endParaRPr>
          </a:p>
        </p:txBody>
      </p:sp>
      <p:graphicFrame>
        <p:nvGraphicFramePr>
          <p:cNvPr id="5" name="Table 4">
            <a:extLst>
              <a:ext uri="{FF2B5EF4-FFF2-40B4-BE49-F238E27FC236}">
                <a16:creationId xmlns:a16="http://schemas.microsoft.com/office/drawing/2014/main" id="{6A61D30B-1AF5-DF1E-76F6-58C56CFC5AB3}"/>
              </a:ext>
            </a:extLst>
          </p:cNvPr>
          <p:cNvGraphicFramePr>
            <a:graphicFrameLocks noGrp="1"/>
          </p:cNvGraphicFramePr>
          <p:nvPr>
            <p:extLst>
              <p:ext uri="{D42A27DB-BD31-4B8C-83A1-F6EECF244321}">
                <p14:modId xmlns:p14="http://schemas.microsoft.com/office/powerpoint/2010/main" val="1408158118"/>
              </p:ext>
            </p:extLst>
          </p:nvPr>
        </p:nvGraphicFramePr>
        <p:xfrm>
          <a:off x="5094315" y="7365170"/>
          <a:ext cx="3231229" cy="1270340"/>
        </p:xfrm>
        <a:graphic>
          <a:graphicData uri="http://schemas.openxmlformats.org/drawingml/2006/table">
            <a:tbl>
              <a:tblPr/>
              <a:tblGrid>
                <a:gridCol w="1085605">
                  <a:extLst>
                    <a:ext uri="{9D8B030D-6E8A-4147-A177-3AD203B41FA5}">
                      <a16:colId xmlns:a16="http://schemas.microsoft.com/office/drawing/2014/main" val="20000"/>
                    </a:ext>
                  </a:extLst>
                </a:gridCol>
                <a:gridCol w="1072812">
                  <a:extLst>
                    <a:ext uri="{9D8B030D-6E8A-4147-A177-3AD203B41FA5}">
                      <a16:colId xmlns:a16="http://schemas.microsoft.com/office/drawing/2014/main" val="20001"/>
                    </a:ext>
                  </a:extLst>
                </a:gridCol>
                <a:gridCol w="1072812">
                  <a:extLst>
                    <a:ext uri="{9D8B030D-6E8A-4147-A177-3AD203B41FA5}">
                      <a16:colId xmlns:a16="http://schemas.microsoft.com/office/drawing/2014/main" val="20002"/>
                    </a:ext>
                  </a:extLst>
                </a:gridCol>
              </a:tblGrid>
              <a:tr h="503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HLTA</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dirty="0">
                          <a:latin typeface="Segoe UI Light" panose="020B0502040204020203" pitchFamily="34" charset="0"/>
                          <a:ea typeface="Times New Roman"/>
                          <a:cs typeface="Segoe UI Light" panose="020B0502040204020203" pitchFamily="34" charset="0"/>
                        </a:rPr>
                        <a:t>Ms Masood </a:t>
                      </a: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766646">
                <a:tc>
                  <a:txBody>
                    <a:bodyPr/>
                    <a:lstStyle/>
                    <a:p>
                      <a:pPr algn="ctr">
                        <a:spcAft>
                          <a:spcPts val="0"/>
                        </a:spcAft>
                      </a:pPr>
                      <a:r>
                        <a:rPr lang="en-GB" sz="1050" b="0" dirty="0">
                          <a:latin typeface="Segoe UI Light" panose="020B0502040204020203" pitchFamily="34" charset="0"/>
                          <a:ea typeface="Times New Roman"/>
                          <a:cs typeface="Segoe UI Light" panose="020B0502040204020203" pitchFamily="34" charset="0"/>
                        </a:rPr>
                        <a:t>                                                   </a:t>
                      </a: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p>
                      <a:pPr algn="ctr">
                        <a:spcAft>
                          <a:spcPts val="0"/>
                        </a:spcAft>
                      </a:pPr>
                      <a:endParaRPr lang="en-GB" sz="1050" b="0"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4AC3FB7D-37FA-2DC5-837B-D39DD5BB4755}"/>
              </a:ext>
            </a:extLst>
          </p:cNvPr>
          <p:cNvGraphicFramePr>
            <a:graphicFrameLocks noGrp="1"/>
          </p:cNvGraphicFramePr>
          <p:nvPr>
            <p:extLst>
              <p:ext uri="{D42A27DB-BD31-4B8C-83A1-F6EECF244321}">
                <p14:modId xmlns:p14="http://schemas.microsoft.com/office/powerpoint/2010/main" val="2544291408"/>
              </p:ext>
            </p:extLst>
          </p:nvPr>
        </p:nvGraphicFramePr>
        <p:xfrm>
          <a:off x="216024" y="3973879"/>
          <a:ext cx="6467500" cy="604318"/>
        </p:xfrm>
        <a:graphic>
          <a:graphicData uri="http://schemas.openxmlformats.org/drawingml/2006/table">
            <a:tbl>
              <a:tblPr/>
              <a:tblGrid>
                <a:gridCol w="1584201">
                  <a:extLst>
                    <a:ext uri="{9D8B030D-6E8A-4147-A177-3AD203B41FA5}">
                      <a16:colId xmlns:a16="http://schemas.microsoft.com/office/drawing/2014/main" val="20000"/>
                    </a:ext>
                  </a:extLst>
                </a:gridCol>
                <a:gridCol w="1002799">
                  <a:extLst>
                    <a:ext uri="{9D8B030D-6E8A-4147-A177-3AD203B41FA5}">
                      <a16:colId xmlns:a16="http://schemas.microsoft.com/office/drawing/2014/main" val="20001"/>
                    </a:ext>
                  </a:extLst>
                </a:gridCol>
                <a:gridCol w="1293500">
                  <a:extLst>
                    <a:ext uri="{9D8B030D-6E8A-4147-A177-3AD203B41FA5}">
                      <a16:colId xmlns:a16="http://schemas.microsoft.com/office/drawing/2014/main" val="20002"/>
                    </a:ext>
                  </a:extLst>
                </a:gridCol>
                <a:gridCol w="1293500">
                  <a:extLst>
                    <a:ext uri="{9D8B030D-6E8A-4147-A177-3AD203B41FA5}">
                      <a16:colId xmlns:a16="http://schemas.microsoft.com/office/drawing/2014/main" val="20003"/>
                    </a:ext>
                  </a:extLst>
                </a:gridCol>
                <a:gridCol w="1293500">
                  <a:extLst>
                    <a:ext uri="{9D8B030D-6E8A-4147-A177-3AD203B41FA5}">
                      <a16:colId xmlns:a16="http://schemas.microsoft.com/office/drawing/2014/main" val="20004"/>
                    </a:ext>
                  </a:extLst>
                </a:gridCol>
              </a:tblGrid>
              <a:tr h="169964">
                <a:tc>
                  <a:txBody>
                    <a:bodyPr/>
                    <a:lstStyle/>
                    <a:p>
                      <a:pPr>
                        <a:spcAft>
                          <a:spcPts val="0"/>
                        </a:spcAft>
                      </a:pPr>
                      <a:r>
                        <a:rPr lang="en-GB" sz="900">
                          <a:solidFill>
                            <a:srgbClr val="000000"/>
                          </a:solidFill>
                          <a:latin typeface="Trebuchet MS"/>
                          <a:ea typeface="Arial Unicode MS"/>
                          <a:cs typeface="Times New Roman"/>
                        </a:rPr>
                        <a:t>Monday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Trebuchet MS"/>
                          <a:ea typeface="Arial Unicode MS"/>
                          <a:cs typeface="Times New Roman"/>
                        </a:rPr>
                        <a:t>Tuesday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Wednesday </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Trebuchet MS"/>
                          <a:ea typeface="Arial Unicode MS"/>
                          <a:cs typeface="Times New Roman"/>
                        </a:rPr>
                        <a:t>Thursday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a:solidFill>
                            <a:srgbClr val="000000"/>
                          </a:solidFill>
                          <a:latin typeface="Trebuchet MS"/>
                          <a:ea typeface="Arial Unicode MS"/>
                          <a:cs typeface="Times New Roman"/>
                        </a:rPr>
                        <a:t>Friday</a:t>
                      </a:r>
                      <a:endParaRPr lang="en-GB" sz="9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354">
                <a:tc>
                  <a:txBody>
                    <a:bodyPr/>
                    <a:lstStyle/>
                    <a:p>
                      <a:pPr>
                        <a:spcBef>
                          <a:spcPts val="300"/>
                        </a:spcBef>
                        <a:spcAft>
                          <a:spcPts val="300"/>
                        </a:spcAft>
                      </a:pPr>
                      <a:r>
                        <a:rPr lang="en-GB" sz="900" dirty="0">
                          <a:latin typeface="Trebuchet MS"/>
                          <a:ea typeface="Times New Roman"/>
                        </a:rPr>
                        <a:t>Comprehension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Maths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rgbClr val="000000"/>
                        </a:solidFill>
                        <a:latin typeface="Trebuchet MS"/>
                        <a:ea typeface="Arial Unicode MS"/>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000000"/>
                          </a:solidFill>
                          <a:latin typeface="Trebuchet MS"/>
                          <a:ea typeface="Arial Unicode MS"/>
                          <a:cs typeface="Times New Roman"/>
                        </a:rPr>
                        <a:t>TTRS</a:t>
                      </a:r>
                    </a:p>
                    <a:p>
                      <a:pPr>
                        <a:spcAft>
                          <a:spcPts val="0"/>
                        </a:spcAft>
                      </a:pP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panose="020B0603020202020204" pitchFamily="34" charset="0"/>
                          <a:ea typeface="Arial Unicode MS"/>
                          <a:cs typeface="Times New Roman"/>
                        </a:rPr>
                        <a:t>Science (Century)</a:t>
                      </a: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900" dirty="0">
                        <a:solidFill>
                          <a:srgbClr val="000000"/>
                        </a:solidFill>
                        <a:latin typeface="Trebuchet MS" panose="020B0603020202020204" pitchFamily="34" charset="0"/>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9589" y="7892806"/>
            <a:ext cx="926672" cy="123556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358" y="7876406"/>
            <a:ext cx="926672" cy="123556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736" y="7876407"/>
            <a:ext cx="926672" cy="123556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9342" y="7876408"/>
            <a:ext cx="926672" cy="12355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CURRICULUM</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755576"/>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During the course of the year your child, in addition to English and Maths,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p:cNvSpPr>
            <a:spLocks noChangeArrowheads="1"/>
          </p:cNvSpPr>
          <p:nvPr/>
        </p:nvSpPr>
        <p:spPr bwMode="auto">
          <a:xfrm>
            <a:off x="188640" y="7050613"/>
            <a:ext cx="64533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Segoe UI Light" panose="020B0502040204020203" pitchFamily="34" charset="0"/>
                <a:cs typeface="Segoe UI Light" panose="020B0502040204020203" pitchFamily="34" charset="0"/>
              </a:rPr>
              <a:t>Each year group will take part in Educational visits designed to enhance the children's learning of the curriculum. Visits may change from year to year but in the past, Year 4 visited Oxford Natural History Museum and Ufton Court.</a:t>
            </a:r>
            <a:endParaRPr kumimoji="0" lang="en-GB"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pic>
        <p:nvPicPr>
          <p:cNvPr id="1026" name="Picture 2">
            <a:extLst>
              <a:ext uri="{FF2B5EF4-FFF2-40B4-BE49-F238E27FC236}">
                <a16:creationId xmlns:a16="http://schemas.microsoft.com/office/drawing/2014/main" id="{B011E7B1-AFA8-A597-D6B7-F36B3D372D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990" y="2600326"/>
            <a:ext cx="6559780" cy="377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a:solidFill>
                  <a:srgbClr val="FF0000"/>
                </a:solidFill>
                <a:latin typeface="Segoe UI Light" panose="020B0502040204020203" pitchFamily="34" charset="0"/>
                <a:cs typeface="Segoe UI Light" panose="020B0502040204020203" pitchFamily="34" charset="0"/>
              </a:rPr>
              <a:t>ATTENDANCE AND PUNCTUALITY</a:t>
            </a:r>
            <a:endParaRPr kumimoji="0" lang="en-GB" sz="24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7409" name="Rectangle 1"/>
          <p:cNvSpPr>
            <a:spLocks noChangeArrowheads="1"/>
          </p:cNvSpPr>
          <p:nvPr/>
        </p:nvSpPr>
        <p:spPr bwMode="auto">
          <a:xfrm>
            <a:off x="260648" y="1074967"/>
            <a:ext cx="6381328"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As parents you all have a legal responsibility to make sure that your child attends school every day. If your child is going to be absent from school please log the reason via the ParentMail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absence portal on the </a:t>
            </a:r>
            <a:r>
              <a:rPr lang="en-GB" sz="1200" u="sng" dirty="0">
                <a:solidFill>
                  <a:srgbClr val="000000"/>
                </a:solidFill>
                <a:latin typeface="Segoe UI Light" panose="020B0502040204020203" pitchFamily="34" charset="0"/>
                <a:ea typeface="Trebuchet MS" pitchFamily="34" charset="0"/>
                <a:cs typeface="Segoe UI Light" panose="020B0502040204020203" pitchFamily="34" charset="0"/>
              </a:rPr>
              <a:t>first day</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of their absence</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This is important, as we will be contacting parents if a child is not at school and no reason has been given. Parents may be asked to provide medical evidence</a:t>
            </a:r>
            <a:r>
              <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in the form of an appointment card or prescription where there are repeated absences due to reported illness. </a:t>
            </a:r>
          </a:p>
          <a:p>
            <a:pPr lvl="0" algn="just" fontAlgn="base">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Regular attendance and punctuality is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fundamental</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enabling your child to achieve the highest levels of attainment. We ensure </a:t>
            </a:r>
            <a:r>
              <a:rPr kumimoji="0" lang="en-GB" sz="1200"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all</a:t>
            </a:r>
            <a:r>
              <a:rPr kumimoji="0" lang="en-GB" sz="1200" i="0"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children are aware of the importance of attendance and punctuality.</a:t>
            </a:r>
            <a:r>
              <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p>
          <a:p>
            <a:pPr algn="just" eaLnBrk="0" fontAlgn="base" hangingPunct="0">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cs typeface="Segoe UI Light" panose="020B0502040204020203" pitchFamily="34" charset="0"/>
              </a:rPr>
              <a:t>The attendance target set by the Governing Body for 2023-2024 is 96%. We expect ALL children to achieve this.​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your child is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too</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unwell to come to school, or has a medical appointment, please log the reason</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via our ParentMail absence portal.</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help you, the NHS has compiled a list of guidelines about how long children should be kept off school when they have a common illnesses: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https://www.nhs.uk/Livewell/Yourchildatschool/Pages/Illness.aspx</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r>
            <a:b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b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The playground gates will open at 8:55am and close at 9:15am. </a:t>
            </a:r>
            <a:r>
              <a:rPr lang="en-GB" sz="1200" dirty="0">
                <a:solidFill>
                  <a:srgbClr val="000000"/>
                </a:solidFill>
                <a:latin typeface="Segoe UI Light" panose="020B0502040204020203" pitchFamily="34" charset="0"/>
                <a:ea typeface="Times New Roman" pitchFamily="18" charset="0"/>
                <a:cs typeface="Segoe UI Light" panose="020B0502040204020203" pitchFamily="34" charset="0"/>
              </a:rPr>
              <a:t>Your child may come into school between these times and head straight to class. However if your child does miss the gate to go into class, please bring them to the School Office where a member of staff will sign them in.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Family holidays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should always</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be taken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during the school holidays</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and we will only authorise absence in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very special circumstances</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On these occasions permission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must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be sought in advance from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H</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eadteacher. Absence request forms are available from the school office or a letter should be written to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H</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eadteacher.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Service who may issues a Penalty notice.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931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8433" name="Rectangle 1"/>
          <p:cNvSpPr>
            <a:spLocks noChangeArrowheads="1"/>
          </p:cNvSpPr>
          <p:nvPr/>
        </p:nvSpPr>
        <p:spPr bwMode="auto">
          <a:xfrm>
            <a:off x="288032" y="1259632"/>
            <a:ext cx="630932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 </a:t>
            </a:r>
          </a:p>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R="0" lvl="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Approach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c</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lass 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2</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Talk to a member of the Senior Leadership Team</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3</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The Headteacher, Mrs Watson, is always happy to see parents, but she will go to the Class Teacher to discuss issues, therefore it makes sense for you to have spoken to the teacher first.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Contacting the Headteacher if she is not in School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When the Headteacher is out, your children are always in safe hands.  If you need an immediate response, please contact the school office and a member of the Senior Leadership Team will get a response to you as soon as possible.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Complaints and Resolution Procedure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The following is the strategy that is suggested if difficulties arise – we recommend that you use this structure.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Talk to the Class Teacher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2. Talk to a member of the Senior Leadership Team</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3. Talk to the Headteacher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4. Make Representations to the Governing Body in writing to: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Mrs Maggie Young, Chair of Governors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by e-mail: govs@lrschool.co.uk or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 Lent Rise School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Coulson Way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Burnham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Slough      </a:t>
            </a: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5. If you are still not satisfied you may wish to put your complaint to the Secretary of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State for Education and Skills who can review whether the school has acted reasonably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and followed the correct procedures.  The address is: Sanctuary Buildings, Great Smith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Street, London, SW1 3BT.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 would like to read our full complaints and resolution procedure, please contact the school office for a copy or visit the school website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www.lentriseschool.co.uk</a:t>
            </a:r>
            <a:r>
              <a:rPr kumimoji="0" lang="en-GB" sz="1200" b="1"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81487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FREE SCHOOL MEALS AND PUPIL PREMIUM FUNDING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804338"/>
            <a:ext cx="619268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Do you receive any of the following benefits: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Segoe UI Light" panose="020B0502040204020203" pitchFamily="34" charset="0"/>
                <a:ea typeface="Times New Roman" pitchFamily="18" charset="0"/>
                <a:cs typeface="Segoe UI Light" panose="020B0502040204020203"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For the school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a:latin typeface="Segoe UI Light" panose="020B0502040204020203" pitchFamily="34" charset="0"/>
                <a:cs typeface="Segoe UI Light" panose="020B0502040204020203" pitchFamily="34" charset="0"/>
                <a:hlinkClick r:id="rId2"/>
              </a:rPr>
              <a:t>https://www.lentriseschool.co.uk/website</a:t>
            </a: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For you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Signing-up takes less than 5 minutes</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ctr" eaLnBrk="0" fontAlgn="base" hangingPunct="0">
              <a:spcBef>
                <a:spcPct val="0"/>
              </a:spcBef>
              <a:spcAft>
                <a:spcPct val="0"/>
              </a:spcAft>
            </a:pPr>
            <a:r>
              <a:rPr lang="en-GB" sz="1200" dirty="0">
                <a:solidFill>
                  <a:srgbClr val="FF0000"/>
                </a:solidFill>
                <a:latin typeface="Segoe UI Light" panose="020B0502040204020203" pitchFamily="34" charset="0"/>
                <a:cs typeface="Segoe UI Light" panose="020B0502040204020203" pitchFamily="34" charset="0"/>
              </a:rPr>
              <a:t>All applications are dealt with in confidence.</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4008" y="-396552"/>
            <a:ext cx="18288000" cy="10287000"/>
          </a:xfrm>
          <a:prstGeom prst="rect">
            <a:avLst/>
          </a:prstGeom>
        </p:spPr>
      </p:pic>
    </p:spTree>
    <p:extLst>
      <p:ext uri="{BB962C8B-B14F-4D97-AF65-F5344CB8AC3E}">
        <p14:creationId xmlns:p14="http://schemas.microsoft.com/office/powerpoint/2010/main" val="75912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8024" y="-396552"/>
            <a:ext cx="18288000" cy="10287000"/>
          </a:xfrm>
          <a:prstGeom prst="rect">
            <a:avLst/>
          </a:prstGeom>
        </p:spPr>
      </p:pic>
    </p:spTree>
    <p:extLst>
      <p:ext uri="{BB962C8B-B14F-4D97-AF65-F5344CB8AC3E}">
        <p14:creationId xmlns:p14="http://schemas.microsoft.com/office/powerpoint/2010/main" val="3069133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F30B3F6CD421459EBFFA5837F75171" ma:contentTypeVersion="2" ma:contentTypeDescription="Create a new document." ma:contentTypeScope="" ma:versionID="674cd36f74fa1bc6e1696506ce925889">
  <xsd:schema xmlns:xsd="http://www.w3.org/2001/XMLSchema" xmlns:xs="http://www.w3.org/2001/XMLSchema" xmlns:p="http://schemas.microsoft.com/office/2006/metadata/properties" xmlns:ns2="19641a90-5053-4200-affd-b88611d58ccf" targetNamespace="http://schemas.microsoft.com/office/2006/metadata/properties" ma:root="true" ma:fieldsID="1b007c5d218a6f4dd6f42c8afe4b4aa4" ns2:_="">
    <xsd:import namespace="19641a90-5053-4200-affd-b88611d58cc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41a90-5053-4200-affd-b88611d58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7449FE-702B-4E72-9761-CC68B6515872}">
  <ds:schemaRefs>
    <ds:schemaRef ds:uri="http://schemas.microsoft.com/sharepoint/v3/contenttype/forms"/>
  </ds:schemaRefs>
</ds:datastoreItem>
</file>

<file path=customXml/itemProps2.xml><?xml version="1.0" encoding="utf-8"?>
<ds:datastoreItem xmlns:ds="http://schemas.openxmlformats.org/officeDocument/2006/customXml" ds:itemID="{C564367A-BD8F-4B9F-9BAC-D1C93041826F}">
  <ds:schemaRefs>
    <ds:schemaRef ds:uri="19641a90-5053-4200-affd-b88611d58ccf"/>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C351D031-95BD-4CD8-BAD9-ECE69AD61B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41a90-5053-4200-affd-b88611d58c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1140</TotalTime>
  <Words>2768</Words>
  <Application>Microsoft Office PowerPoint</Application>
  <PresentationFormat>On-screen Show (4:3)</PresentationFormat>
  <Paragraphs>235</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Unicode MS</vt:lpstr>
      <vt:lpstr>Calibri</vt:lpstr>
      <vt:lpstr>Helvetica</vt:lpstr>
      <vt:lpstr>Segoe UI</vt:lpstr>
      <vt:lpstr>Segoe UI Black</vt:lpstr>
      <vt:lpstr>Segoe UI Historic</vt:lpstr>
      <vt:lpstr>Segoe UI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98</cp:revision>
  <dcterms:created xsi:type="dcterms:W3CDTF">2019-06-07T10:18:48Z</dcterms:created>
  <dcterms:modified xsi:type="dcterms:W3CDTF">2023-09-06T10:57:22Z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0x010100A5F30B3F6CD421459EBFFA5837F75171</vt:lpwstr>
  </property>
</Properties>
</file>