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6" r:id="rId5"/>
    <p:sldId id="257" r:id="rId6"/>
    <p:sldId id="258" r:id="rId7"/>
    <p:sldId id="259" r:id="rId8"/>
    <p:sldId id="260" r:id="rId9"/>
    <p:sldId id="261" r:id="rId10"/>
    <p:sldId id="262" r:id="rId11"/>
    <p:sldId id="277" r:id="rId12"/>
    <p:sldId id="278" r:id="rId13"/>
    <p:sldId id="265" r:id="rId14"/>
    <p:sldId id="274"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C6010-D121-45F8-BC02-9E52CE88F3D9}" type="datetimeFigureOut">
              <a:rPr lang="en-GB" smtClean="0"/>
              <a:pPr/>
              <a:t>06/09/2023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7D77-0593-434C-BDCB-3C0B020B16E1}" type="slidenum">
              <a:rPr lang="en-GB" smtClean="0"/>
              <a:pPr/>
              <a:t>‹#›</a:t>
            </a:fld>
            <a:endParaRPr lang="en-GB"/>
          </a:p>
        </p:txBody>
      </p:sp>
    </p:spTree>
    <p:extLst>
      <p:ext uri="{BB962C8B-B14F-4D97-AF65-F5344CB8AC3E}">
        <p14:creationId xmlns:p14="http://schemas.microsoft.com/office/powerpoint/2010/main" val="337709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extLst>
      <p:ext uri="{BB962C8B-B14F-4D97-AF65-F5344CB8AC3E}">
        <p14:creationId xmlns:p14="http://schemas.microsoft.com/office/powerpoint/2010/main" val="337772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007D77-0593-434C-BDCB-3C0B020B16E1}" type="slidenum">
              <a:rPr lang="en-GB" smtClean="0"/>
              <a:pPr/>
              <a:t>3</a:t>
            </a:fld>
            <a:endParaRPr lang="en-GB"/>
          </a:p>
        </p:txBody>
      </p:sp>
    </p:spTree>
    <p:extLst>
      <p:ext uri="{BB962C8B-B14F-4D97-AF65-F5344CB8AC3E}">
        <p14:creationId xmlns:p14="http://schemas.microsoft.com/office/powerpoint/2010/main" val="157274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F3CC7AC-71F3-49F2-970C-2513AFE4E81C}" type="datetimeFigureOut">
              <a:rPr lang="en-GB" smtClean="0"/>
              <a:pPr/>
              <a:t>06/09/2023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05DAA96-2F9D-4B16-A0DC-28B201A71F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1907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558399"/>
            <a:ext cx="63093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Trebuchet MS" pitchFamily="34" charset="0"/>
                <a:ea typeface="Times New Roman" pitchFamily="18" charset="0"/>
                <a:cs typeface="Arial" pitchFamily="34" charset="0"/>
              </a:rPr>
              <a:t>“</a:t>
            </a:r>
            <a:r>
              <a:rPr lang="en-GB" sz="1200" dirty="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Trebuchet MS" pitchFamily="34" charset="0"/>
                <a:ea typeface="Times New Roman" pitchFamily="18" charset="0"/>
                <a:cs typeface="Arial" pitchFamily="34" charset="0"/>
              </a:rPr>
              <a:t> </a:t>
            </a: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cs typeface="Arial"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a:latin typeface="Trebuchet MS"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a:latin typeface="Arial" pitchFamily="34" charset="0"/>
              <a:cs typeface="Arial" pitchFamily="34" charset="0"/>
            </a:endParaRPr>
          </a:p>
          <a:p>
            <a:pPr lvl="0" algn="just" eaLnBrk="0" fontAlgn="base" hangingPunct="0">
              <a:spcBef>
                <a:spcPct val="0"/>
              </a:spcBef>
              <a:spcAft>
                <a:spcPct val="0"/>
              </a:spcAft>
            </a:pPr>
            <a:r>
              <a:rPr lang="en-GB" sz="1200" dirty="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Trebuchet MS" pitchFamily="34" charset="0"/>
                <a:ea typeface="Times New Roman" pitchFamily="18" charset="0"/>
                <a:cs typeface="Arial" pitchFamily="34" charset="0"/>
                <a:hlinkClick r:id="rId2"/>
              </a:rPr>
              <a:t>www.lentriseschool.co.uk</a:t>
            </a:r>
            <a:r>
              <a:rPr lang="en-GB" sz="1200" dirty="0">
                <a:latin typeface="Trebuchet MS" pitchFamily="34" charset="0"/>
                <a:ea typeface="Times New Roman" pitchFamily="18" charset="0"/>
                <a:cs typeface="Arial" pitchFamily="34" charset="0"/>
              </a:rPr>
              <a:t> </a:t>
            </a:r>
            <a:endParaRPr lang="en-GB" sz="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a:cs typeface="Arial"/>
              </a:rPr>
              <a:t>TERM DATES 2023-2024</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a:solidFill>
                  <a:srgbClr val="FF0000"/>
                </a:solidFill>
              </a:rPr>
              <a:t>23</a:t>
            </a:r>
            <a:endParaRPr lang="en-GB" sz="1200" b="1">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Tuesday 5</a:t>
            </a:r>
            <a:r>
              <a:rPr lang="en-GB" sz="1200" baseline="30000">
                <a:latin typeface="Calibri"/>
                <a:cs typeface="Segoe UI"/>
              </a:rPr>
              <a:t>th</a:t>
            </a:r>
            <a:r>
              <a:rPr lang="en-GB" sz="1200">
                <a:latin typeface="Calibri"/>
                <a:cs typeface="Segoe UI"/>
              </a:rPr>
              <a:t> September                                       Friday 20</a:t>
            </a:r>
            <a:r>
              <a:rPr lang="en-GB" sz="1200" baseline="30000">
                <a:latin typeface="Calibri"/>
                <a:cs typeface="Segoe UI"/>
              </a:rPr>
              <a:t>th</a:t>
            </a:r>
            <a:r>
              <a:rPr lang="en-GB" sz="1200">
                <a:latin typeface="Calibri"/>
                <a:cs typeface="Segoe UI"/>
              </a:rPr>
              <a:t> October</a:t>
            </a:r>
            <a:endParaRPr lang="en-GB" sz="1200">
              <a:latin typeface="Calibri"/>
              <a:cs typeface="Calibri"/>
            </a:endParaRPr>
          </a:p>
          <a:p>
            <a:r>
              <a:rPr lang="en-GB" sz="1200">
                <a:latin typeface="Calibri"/>
                <a:cs typeface="Segoe UI"/>
              </a:rPr>
              <a:t>(*INSET: Friday 1</a:t>
            </a:r>
            <a:r>
              <a:rPr lang="en-GB" sz="1200" baseline="30000">
                <a:latin typeface="Calibri"/>
                <a:cs typeface="Segoe UI"/>
              </a:rPr>
              <a:t>st</a:t>
            </a:r>
            <a:r>
              <a:rPr lang="en-GB" sz="1200">
                <a:latin typeface="Calibri"/>
                <a:cs typeface="Segoe UI"/>
              </a:rPr>
              <a:t> September, Monday 4</a:t>
            </a:r>
            <a:r>
              <a:rPr lang="en-GB" sz="1200" baseline="30000">
                <a:latin typeface="Calibri"/>
                <a:cs typeface="Segoe UI"/>
              </a:rPr>
              <a:t>th</a:t>
            </a:r>
            <a:r>
              <a:rPr lang="en-GB" sz="1200">
                <a:latin typeface="Calibri"/>
                <a:cs typeface="Segoe UI"/>
              </a:rPr>
              <a:t> September) </a:t>
            </a:r>
            <a:endParaRPr lang="en-GB" sz="1200">
              <a:latin typeface="Calibri"/>
              <a:cs typeface="Calibri"/>
            </a:endParaRPr>
          </a:p>
          <a:p>
            <a:endParaRPr lang="en-GB" sz="1200">
              <a:cs typeface="Calibri"/>
            </a:endParaRPr>
          </a:p>
          <a:p>
            <a:r>
              <a:rPr lang="en-GB" sz="1200" b="1">
                <a:latin typeface="Calibri"/>
                <a:cs typeface="Segoe UI"/>
              </a:rPr>
              <a:t>(Half Term – Monday 23</a:t>
            </a:r>
            <a:r>
              <a:rPr lang="en-GB" sz="1200" b="1" baseline="30000">
                <a:latin typeface="Calibri"/>
                <a:cs typeface="Segoe UI"/>
              </a:rPr>
              <a:t>rd</a:t>
            </a:r>
            <a:r>
              <a:rPr lang="en-GB" sz="1200" b="1">
                <a:latin typeface="Calibri"/>
                <a:cs typeface="Segoe UI"/>
              </a:rPr>
              <a:t> October – Friday 27</a:t>
            </a:r>
            <a:r>
              <a:rPr lang="en-GB" sz="1200" b="1" baseline="30000">
                <a:latin typeface="Calibri"/>
                <a:cs typeface="Segoe UI"/>
              </a:rPr>
              <a:t>th</a:t>
            </a:r>
            <a:r>
              <a:rPr lang="en-GB" sz="1200" b="1">
                <a:latin typeface="Calibri"/>
                <a:cs typeface="Segoe UI"/>
              </a:rPr>
              <a:t> October)</a:t>
            </a:r>
            <a:endParaRPr lang="en-GB" sz="1200">
              <a:latin typeface="Calibri"/>
              <a:cs typeface="Segoe UI"/>
            </a:endParaRPr>
          </a:p>
          <a:p>
            <a:endParaRPr lang="en-GB" sz="1200">
              <a:cs typeface="Calibri"/>
            </a:endParaRPr>
          </a:p>
          <a:p>
            <a:r>
              <a:rPr lang="en-GB" sz="1200">
                <a:latin typeface="Calibri"/>
                <a:cs typeface="Segoe UI"/>
              </a:rPr>
              <a:t>Monday 30</a:t>
            </a:r>
            <a:r>
              <a:rPr lang="en-GB" sz="1200" baseline="30000">
                <a:latin typeface="Calibri"/>
                <a:cs typeface="Segoe UI"/>
              </a:rPr>
              <a:t>th</a:t>
            </a:r>
            <a:r>
              <a:rPr lang="en-GB" sz="1200">
                <a:latin typeface="Calibri"/>
                <a:cs typeface="Segoe UI"/>
              </a:rPr>
              <a:t> October                                         Friday 15</a:t>
            </a:r>
            <a:r>
              <a:rPr lang="en-GB" sz="1200" baseline="30000">
                <a:latin typeface="Calibri"/>
                <a:cs typeface="Segoe UI"/>
              </a:rPr>
              <a:t>th</a:t>
            </a:r>
            <a:r>
              <a:rPr lang="en-GB" sz="1200">
                <a:latin typeface="Calibri"/>
                <a:cs typeface="Segoe UI"/>
              </a:rPr>
              <a:t> December</a:t>
            </a:r>
          </a:p>
          <a:p>
            <a:endParaRPr lang="en-GB" sz="1200">
              <a:cs typeface="Calibri"/>
            </a:endParaRPr>
          </a:p>
          <a:p>
            <a:r>
              <a:rPr lang="en-GB" sz="1200" b="1">
                <a:latin typeface="Calibri"/>
                <a:cs typeface="Segoe UI"/>
              </a:rPr>
              <a:t>(Christmas – Tuesday 19</a:t>
            </a:r>
            <a:r>
              <a:rPr lang="en-GB" sz="1200" b="1" baseline="30000">
                <a:latin typeface="Calibri"/>
                <a:cs typeface="Segoe UI"/>
              </a:rPr>
              <a:t>th</a:t>
            </a:r>
            <a:r>
              <a:rPr lang="en-GB" sz="1200" b="1">
                <a:latin typeface="Calibri"/>
                <a:cs typeface="Segoe UI"/>
              </a:rPr>
              <a:t> December – Tuesday 2</a:t>
            </a:r>
            <a:r>
              <a:rPr lang="en-GB" sz="1200" b="1" baseline="30000">
                <a:latin typeface="Calibri"/>
                <a:cs typeface="Segoe UI"/>
              </a:rPr>
              <a:t>nd</a:t>
            </a:r>
            <a:r>
              <a:rPr lang="en-GB" sz="1200" b="1">
                <a:latin typeface="Calibri"/>
                <a:cs typeface="Segoe UI"/>
              </a:rPr>
              <a:t> January)</a:t>
            </a:r>
            <a:endParaRPr lang="en-GB" sz="1200">
              <a:latin typeface="Calibri"/>
              <a:cs typeface="Segoe UI"/>
            </a:endParaRPr>
          </a:p>
          <a:p>
            <a:r>
              <a:rPr lang="en-GB" sz="1200">
                <a:latin typeface="Calibri"/>
                <a:cs typeface="Segoe UI"/>
              </a:rPr>
              <a:t>(*INSET: Monday 18</a:t>
            </a:r>
            <a:r>
              <a:rPr lang="en-GB" sz="1200" baseline="30000">
                <a:latin typeface="Calibri"/>
                <a:cs typeface="Segoe UI"/>
              </a:rPr>
              <a:t>th</a:t>
            </a:r>
            <a:r>
              <a:rPr lang="en-GB" sz="1200">
                <a:latin typeface="Calibri"/>
                <a:cs typeface="Segoe UI"/>
              </a:rPr>
              <a:t> December)</a:t>
            </a:r>
            <a:endParaRPr lang="en-GB" sz="1200">
              <a:latin typeface="Calibri"/>
              <a:cs typeface="Calibri"/>
            </a:endParaRPr>
          </a:p>
          <a:p>
            <a:endParaRPr lang="en-GB" sz="1200" b="1">
              <a:highlight>
                <a:srgbClr val="FFFF00"/>
              </a:highlight>
              <a:cs typeface="Calibri"/>
            </a:endParaRPr>
          </a:p>
          <a:p>
            <a:endParaRPr lang="en-GB" sz="1200"/>
          </a:p>
          <a:p>
            <a:r>
              <a:rPr lang="en-GB" sz="1200" b="1" u="sng">
                <a:solidFill>
                  <a:srgbClr val="FF0000"/>
                </a:solidFill>
              </a:rPr>
              <a:t>Spring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Thursday 4</a:t>
            </a:r>
            <a:r>
              <a:rPr lang="en-GB" sz="1200" baseline="30000">
                <a:latin typeface="Calibri"/>
                <a:cs typeface="Segoe UI"/>
              </a:rPr>
              <a:t>th</a:t>
            </a:r>
            <a:r>
              <a:rPr lang="en-GB" sz="1200">
                <a:latin typeface="Calibri"/>
                <a:cs typeface="Segoe UI"/>
              </a:rPr>
              <a:t> January                                          Friday 9</a:t>
            </a:r>
            <a:r>
              <a:rPr lang="en-GB" sz="1200" baseline="30000">
                <a:latin typeface="Calibri"/>
                <a:cs typeface="Segoe UI"/>
              </a:rPr>
              <a:t>th</a:t>
            </a:r>
            <a:r>
              <a:rPr lang="en-GB" sz="1200">
                <a:latin typeface="Calibri"/>
                <a:cs typeface="Segoe UI"/>
              </a:rPr>
              <a:t> February </a:t>
            </a:r>
          </a:p>
          <a:p>
            <a:r>
              <a:rPr lang="en-GB" sz="1200">
                <a:latin typeface="Calibri"/>
                <a:cs typeface="Segoe UI"/>
              </a:rPr>
              <a:t>(*INSET: Wednesday 3</a:t>
            </a:r>
            <a:r>
              <a:rPr lang="en-GB" sz="1200" baseline="30000">
                <a:latin typeface="Calibri"/>
                <a:cs typeface="Segoe UI"/>
              </a:rPr>
              <a:t>rd</a:t>
            </a:r>
            <a:r>
              <a:rPr lang="en-GB" sz="1200">
                <a:latin typeface="Calibri"/>
                <a:cs typeface="Segoe UI"/>
              </a:rPr>
              <a:t> January)</a:t>
            </a:r>
          </a:p>
          <a:p>
            <a:endParaRPr lang="en-GB" sz="1200">
              <a:cs typeface="Calibri"/>
            </a:endParaRPr>
          </a:p>
          <a:p>
            <a:r>
              <a:rPr lang="en-GB" sz="1200" b="1">
                <a:latin typeface="Calibri"/>
                <a:cs typeface="Segoe UI"/>
              </a:rPr>
              <a:t>(Half Term – Monday 12</a:t>
            </a:r>
            <a:r>
              <a:rPr lang="en-GB" sz="1200" b="1" baseline="30000">
                <a:latin typeface="Calibri"/>
                <a:cs typeface="Segoe UI"/>
              </a:rPr>
              <a:t>th</a:t>
            </a:r>
            <a:r>
              <a:rPr lang="en-GB" sz="1200" b="1">
                <a:latin typeface="Calibri"/>
                <a:cs typeface="Segoe UI"/>
              </a:rPr>
              <a:t> February – Friday 16</a:t>
            </a:r>
            <a:r>
              <a:rPr lang="en-GB" sz="1200" b="1" baseline="30000">
                <a:latin typeface="Calibri"/>
                <a:cs typeface="Segoe UI"/>
              </a:rPr>
              <a:t>th</a:t>
            </a:r>
            <a:r>
              <a:rPr lang="en-GB" sz="1200" b="1">
                <a:latin typeface="Calibri"/>
                <a:cs typeface="Segoe UI"/>
              </a:rPr>
              <a:t> February)</a:t>
            </a:r>
            <a:endParaRPr lang="en-GB" sz="1200">
              <a:latin typeface="Calibri"/>
              <a:cs typeface="Segoe UI"/>
            </a:endParaRPr>
          </a:p>
          <a:p>
            <a:endParaRPr lang="en-GB" sz="1200">
              <a:cs typeface="Calibri"/>
            </a:endParaRPr>
          </a:p>
          <a:p>
            <a:r>
              <a:rPr lang="en-GB" sz="1200">
                <a:latin typeface="Calibri"/>
                <a:cs typeface="Segoe UI"/>
              </a:rPr>
              <a:t>Monday 19</a:t>
            </a:r>
            <a:r>
              <a:rPr lang="en-GB" sz="1200" baseline="30000">
                <a:latin typeface="Calibri"/>
                <a:cs typeface="Segoe UI"/>
              </a:rPr>
              <a:t>th</a:t>
            </a:r>
            <a:r>
              <a:rPr lang="en-GB" sz="1200">
                <a:latin typeface="Calibri"/>
                <a:cs typeface="Segoe UI"/>
              </a:rPr>
              <a:t> February                                        Thursday 28</a:t>
            </a:r>
            <a:r>
              <a:rPr lang="en-GB" sz="1200" baseline="30000">
                <a:latin typeface="Calibri"/>
                <a:cs typeface="Segoe UI"/>
              </a:rPr>
              <a:t>th</a:t>
            </a:r>
            <a:r>
              <a:rPr lang="en-GB" sz="1200">
                <a:latin typeface="Calibri"/>
                <a:cs typeface="Segoe UI"/>
              </a:rPr>
              <a:t> March </a:t>
            </a:r>
            <a:endParaRPr lang="en-GB" sz="1200">
              <a:cs typeface="Calibri"/>
            </a:endParaRPr>
          </a:p>
          <a:p>
            <a:endParaRPr lang="en-GB" sz="1200">
              <a:cs typeface="Calibri"/>
            </a:endParaRPr>
          </a:p>
          <a:p>
            <a:r>
              <a:rPr lang="en-GB" sz="1200" b="1">
                <a:latin typeface="Calibri"/>
                <a:cs typeface="Segoe UI"/>
              </a:rPr>
              <a:t>(Easter – Friday 29</a:t>
            </a:r>
            <a:r>
              <a:rPr lang="en-GB" sz="1200" b="1" baseline="30000">
                <a:latin typeface="Calibri"/>
                <a:cs typeface="Segoe UI"/>
              </a:rPr>
              <a:t>th</a:t>
            </a:r>
            <a:r>
              <a:rPr lang="en-GB" sz="1200" b="1">
                <a:latin typeface="Calibri"/>
                <a:cs typeface="Segoe UI"/>
              </a:rPr>
              <a:t> March – Friday 12</a:t>
            </a:r>
            <a:r>
              <a:rPr lang="en-GB" sz="1200" b="1" baseline="30000">
                <a:latin typeface="Calibri"/>
                <a:cs typeface="Segoe UI"/>
              </a:rPr>
              <a:t>th</a:t>
            </a:r>
            <a:r>
              <a:rPr lang="en-GB" sz="1200" b="1">
                <a:latin typeface="Calibri"/>
                <a:cs typeface="Segoe UI"/>
              </a:rPr>
              <a:t> April)</a:t>
            </a:r>
            <a:endParaRPr lang="en-GB" sz="1200">
              <a:latin typeface="Calibri"/>
              <a:cs typeface="Segoe UI"/>
            </a:endParaRPr>
          </a:p>
          <a:p>
            <a:endParaRPr lang="en-GB" sz="1200" b="1">
              <a:cs typeface="Calibri"/>
            </a:endParaRPr>
          </a:p>
          <a:p>
            <a:endParaRPr lang="en-GB" sz="1200"/>
          </a:p>
          <a:p>
            <a:r>
              <a:rPr lang="en-GB" sz="1200" b="1" u="sng">
                <a:solidFill>
                  <a:srgbClr val="FF0000"/>
                </a:solidFill>
              </a:rPr>
              <a:t>Summer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Monday 15</a:t>
            </a:r>
            <a:r>
              <a:rPr lang="en-GB" sz="1200" baseline="30000">
                <a:latin typeface="Calibri"/>
                <a:cs typeface="Segoe UI"/>
              </a:rPr>
              <a:t>th</a:t>
            </a:r>
            <a:r>
              <a:rPr lang="en-GB" sz="1200">
                <a:latin typeface="Calibri"/>
                <a:cs typeface="Segoe UI"/>
              </a:rPr>
              <a:t> April                                              Thursday 23</a:t>
            </a:r>
            <a:r>
              <a:rPr lang="en-GB" sz="1200" baseline="30000">
                <a:latin typeface="Calibri"/>
                <a:cs typeface="Segoe UI"/>
              </a:rPr>
              <a:t>rd</a:t>
            </a:r>
            <a:r>
              <a:rPr lang="en-GB" sz="1200">
                <a:latin typeface="Calibri"/>
                <a:cs typeface="Segoe UI"/>
              </a:rPr>
              <a:t> May</a:t>
            </a:r>
          </a:p>
          <a:p>
            <a:r>
              <a:rPr lang="en-GB" sz="1200">
                <a:latin typeface="Calibri"/>
                <a:cs typeface="Segoe UI"/>
              </a:rPr>
              <a:t>(*INSET: Friday 24</a:t>
            </a:r>
            <a:r>
              <a:rPr lang="en-GB" sz="1200" baseline="30000">
                <a:latin typeface="Calibri"/>
                <a:cs typeface="Segoe UI"/>
              </a:rPr>
              <a:t>th</a:t>
            </a:r>
            <a:r>
              <a:rPr lang="en-GB" sz="1200">
                <a:latin typeface="Calibri"/>
                <a:cs typeface="Segoe UI"/>
              </a:rPr>
              <a:t> May)</a:t>
            </a:r>
          </a:p>
          <a:p>
            <a:endParaRPr lang="en-GB" sz="1200">
              <a:cs typeface="Calibri"/>
            </a:endParaRPr>
          </a:p>
          <a:p>
            <a:r>
              <a:rPr lang="en-GB" sz="1200" b="1">
                <a:latin typeface="Calibri"/>
                <a:cs typeface="Segoe UI"/>
              </a:rPr>
              <a:t>(Half Term – Monday 27</a:t>
            </a:r>
            <a:r>
              <a:rPr lang="en-GB" sz="1200" b="1" baseline="30000">
                <a:latin typeface="Calibri"/>
                <a:cs typeface="Segoe UI"/>
              </a:rPr>
              <a:t>th</a:t>
            </a:r>
            <a:r>
              <a:rPr lang="en-GB" sz="1200" b="1">
                <a:latin typeface="Calibri"/>
                <a:cs typeface="Segoe UI"/>
              </a:rPr>
              <a:t> May – Friday 31</a:t>
            </a:r>
            <a:r>
              <a:rPr lang="en-GB" sz="1200" b="1" baseline="30000">
                <a:latin typeface="Calibri"/>
                <a:cs typeface="Segoe UI"/>
              </a:rPr>
              <a:t>st</a:t>
            </a:r>
            <a:r>
              <a:rPr lang="en-GB" sz="1200" b="1">
                <a:latin typeface="Calibri"/>
                <a:cs typeface="Segoe UI"/>
              </a:rPr>
              <a:t> May)</a:t>
            </a:r>
            <a:endParaRPr lang="en-GB" sz="1200">
              <a:latin typeface="Calibri"/>
              <a:cs typeface="Segoe UI"/>
            </a:endParaRPr>
          </a:p>
          <a:p>
            <a:endParaRPr lang="en-GB" sz="1200">
              <a:cs typeface="Calibri"/>
            </a:endParaRPr>
          </a:p>
          <a:p>
            <a:r>
              <a:rPr lang="en-GB" sz="1200">
                <a:latin typeface="Calibri"/>
                <a:cs typeface="Segoe UI"/>
              </a:rPr>
              <a:t>Monday 3</a:t>
            </a:r>
            <a:r>
              <a:rPr lang="en-GB" sz="1200" baseline="30000">
                <a:latin typeface="Calibri"/>
                <a:cs typeface="Segoe UI"/>
              </a:rPr>
              <a:t>rd</a:t>
            </a:r>
            <a:r>
              <a:rPr lang="en-GB" sz="1200">
                <a:latin typeface="Calibri"/>
                <a:cs typeface="Segoe UI"/>
              </a:rPr>
              <a:t> June                                                Friday 19</a:t>
            </a:r>
            <a:r>
              <a:rPr lang="en-GB" sz="1200" baseline="30000">
                <a:latin typeface="Calibri"/>
                <a:cs typeface="Segoe UI"/>
              </a:rPr>
              <a:t>th</a:t>
            </a:r>
            <a:r>
              <a:rPr lang="en-GB" sz="1200">
                <a:latin typeface="Calibri"/>
                <a:cs typeface="Segoe UI"/>
              </a:rPr>
              <a:t> July</a:t>
            </a:r>
          </a:p>
          <a:p>
            <a:r>
              <a:rPr lang="en-GB" sz="1200">
                <a:latin typeface="Calibri"/>
                <a:cs typeface="Segoe UI"/>
              </a:rPr>
              <a:t>(*INSET: Monday 22</a:t>
            </a:r>
            <a:r>
              <a:rPr lang="en-GB" sz="1200" baseline="30000">
                <a:latin typeface="Calibri"/>
                <a:cs typeface="Segoe UI"/>
              </a:rPr>
              <a:t>nd</a:t>
            </a:r>
            <a:r>
              <a:rPr lang="en-GB" sz="1200">
                <a:latin typeface="Calibri"/>
                <a:cs typeface="Segoe UI"/>
              </a:rPr>
              <a:t> July, Tuesday 23</a:t>
            </a:r>
            <a:r>
              <a:rPr lang="en-GB" sz="1200" baseline="30000">
                <a:latin typeface="Calibri"/>
                <a:cs typeface="Segoe UI"/>
              </a:rPr>
              <a:t>rd</a:t>
            </a:r>
            <a:r>
              <a:rPr lang="en-GB" sz="1200">
                <a:latin typeface="Calibri"/>
                <a:cs typeface="Segoe UI"/>
              </a:rPr>
              <a:t> July)</a:t>
            </a:r>
          </a:p>
          <a:p>
            <a:endParaRPr lang="en-GB" sz="1200">
              <a:cs typeface="Calibri"/>
            </a:endParaRPr>
          </a:p>
          <a:p>
            <a:endParaRPr lang="en-GB" sz="1200">
              <a:cs typeface="Calibri"/>
            </a:endParaRPr>
          </a:p>
          <a:p>
            <a:r>
              <a:rPr lang="en-GB" sz="1200" b="1">
                <a:latin typeface="Calibri"/>
                <a:cs typeface="Segoe UI"/>
              </a:rPr>
              <a:t>Early May Bank Holiday: Monday 6</a:t>
            </a:r>
            <a:r>
              <a:rPr lang="en-GB" sz="1200" b="1" baseline="30000">
                <a:latin typeface="Calibri"/>
                <a:cs typeface="Segoe UI"/>
              </a:rPr>
              <a:t>th</a:t>
            </a:r>
            <a:r>
              <a:rPr lang="en-GB" sz="1200" b="1">
                <a:latin typeface="Calibri"/>
                <a:cs typeface="Segoe UI"/>
              </a:rPr>
              <a:t> May </a:t>
            </a:r>
            <a:endParaRPr lang="en-GB" sz="1200">
              <a:latin typeface="Calibri"/>
              <a:cs typeface="Segoe UI"/>
            </a:endParaRPr>
          </a:p>
          <a:p>
            <a:endParaRPr lang="en-GB" sz="1200">
              <a:cs typeface="Calibri"/>
            </a:endParaRPr>
          </a:p>
          <a:p>
            <a:r>
              <a:rPr lang="en-GB" sz="1200">
                <a:latin typeface="Calibri"/>
                <a:cs typeface="Segoe UI"/>
              </a:rPr>
              <a:t>* Inset days are for the staff only.</a:t>
            </a:r>
          </a:p>
          <a:p>
            <a:endParaRPr lang="en-GB" sz="1200">
              <a:cs typeface="Calibri"/>
            </a:endParaRPr>
          </a:p>
          <a:p>
            <a:r>
              <a:rPr lang="en-GB" sz="1200">
                <a:latin typeface="Calibri"/>
                <a:cs typeface="Segoe UI"/>
              </a:rPr>
              <a:t>Whether term is starting or ending, the school start and finish times are the same.     </a:t>
            </a:r>
            <a:endParaRPr lang="en-GB" sz="1200">
              <a:cs typeface="Calibri"/>
            </a:endParaRPr>
          </a:p>
          <a:p>
            <a:endParaRPr lang="en-GB" sz="1200" b="1">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CONTENTS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436799"/>
        </p:xfrm>
        <a:graphic>
          <a:graphicData uri="http://schemas.openxmlformats.org/drawingml/2006/table">
            <a:tbl>
              <a:tblPr/>
              <a:tblGrid>
                <a:gridCol w="4399873">
                  <a:extLst>
                    <a:ext uri="{9D8B030D-6E8A-4147-A177-3AD203B41FA5}">
                      <a16:colId xmlns:a16="http://schemas.microsoft.com/office/drawing/2014/main" val="20000"/>
                    </a:ext>
                  </a:extLst>
                </a:gridCol>
                <a:gridCol w="1576791">
                  <a:extLst>
                    <a:ext uri="{9D8B030D-6E8A-4147-A177-3AD203B41FA5}">
                      <a16:colId xmlns:a16="http://schemas.microsoft.com/office/drawing/2014/main" val="20001"/>
                    </a:ext>
                  </a:extLst>
                </a:gridCol>
              </a:tblGrid>
              <a:tr h="205257">
                <a:tc>
                  <a:txBody>
                    <a:bodyPr/>
                    <a:lstStyle/>
                    <a:p>
                      <a:pPr>
                        <a:spcBef>
                          <a:spcPts val="400"/>
                        </a:spcBef>
                        <a:spcAft>
                          <a:spcPts val="400"/>
                        </a:spcAft>
                      </a:pPr>
                      <a:r>
                        <a:rPr lang="en-GB" sz="1200">
                          <a:latin typeface="Trebuchet MS"/>
                          <a:ea typeface="Times New Roman"/>
                          <a:cs typeface="Times New Roman"/>
                        </a:rPr>
                        <a:t>Year 3 Information</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0"/>
                  </a:ext>
                </a:extLst>
              </a:tr>
              <a:tr h="205257">
                <a:tc>
                  <a:txBody>
                    <a:bodyPr/>
                    <a:lstStyle/>
                    <a:p>
                      <a:pPr>
                        <a:spcBef>
                          <a:spcPts val="400"/>
                        </a:spcBef>
                        <a:spcAft>
                          <a:spcPts val="400"/>
                        </a:spcAft>
                      </a:pPr>
                      <a:r>
                        <a:rPr lang="en-GB" sz="1200">
                          <a:latin typeface="Trebuchet MS"/>
                          <a:ea typeface="Times New Roman"/>
                          <a:cs typeface="Times New Roman"/>
                        </a:rPr>
                        <a:t>Curriculum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1"/>
                  </a:ext>
                </a:extLst>
              </a:tr>
              <a:tr h="205257">
                <a:tc>
                  <a:txBody>
                    <a:bodyPr/>
                    <a:lstStyle/>
                    <a:p>
                      <a:pPr>
                        <a:spcBef>
                          <a:spcPts val="400"/>
                        </a:spcBef>
                        <a:spcAft>
                          <a:spcPts val="400"/>
                        </a:spcAft>
                      </a:pPr>
                      <a:r>
                        <a:rPr lang="en-GB" sz="1200">
                          <a:latin typeface="Trebuchet MS"/>
                          <a:ea typeface="Times New Roman"/>
                          <a:cs typeface="Times New Roman"/>
                        </a:rPr>
                        <a:t>Attendance and punctuality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5</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2"/>
                  </a:ext>
                </a:extLst>
              </a:tr>
              <a:tr h="205257">
                <a:tc>
                  <a:txBody>
                    <a:bodyPr/>
                    <a:lstStyle/>
                    <a:p>
                      <a:pPr>
                        <a:spcBef>
                          <a:spcPts val="400"/>
                        </a:spcBef>
                        <a:spcAft>
                          <a:spcPts val="400"/>
                        </a:spcAft>
                      </a:pPr>
                      <a:r>
                        <a:rPr lang="en-GB" sz="1200">
                          <a:latin typeface="Trebuchet MS"/>
                          <a:ea typeface="Times New Roman"/>
                          <a:cs typeface="Times New Roman"/>
                        </a:rPr>
                        <a:t>Our Open Door Policy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6</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3"/>
                  </a:ext>
                </a:extLst>
              </a:tr>
              <a:tr h="205257">
                <a:tc>
                  <a:txBody>
                    <a:bodyPr/>
                    <a:lstStyle/>
                    <a:p>
                      <a:pPr>
                        <a:spcBef>
                          <a:spcPts val="400"/>
                        </a:spcBef>
                        <a:spcAft>
                          <a:spcPts val="400"/>
                        </a:spcAft>
                      </a:pPr>
                      <a:r>
                        <a:rPr lang="en-GB" sz="1200">
                          <a:latin typeface="Trebuchet MS"/>
                          <a:ea typeface="Times New Roman"/>
                          <a:cs typeface="Times New Roman"/>
                        </a:rPr>
                        <a:t>Free School Meals and Pupil Premium Funding</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7</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4"/>
                  </a:ext>
                </a:extLst>
              </a:tr>
              <a:tr h="205257">
                <a:tc>
                  <a:txBody>
                    <a:bodyPr/>
                    <a:lstStyle/>
                    <a:p>
                      <a:pPr>
                        <a:spcBef>
                          <a:spcPts val="400"/>
                        </a:spcBef>
                        <a:spcAft>
                          <a:spcPts val="400"/>
                        </a:spcAft>
                      </a:pPr>
                      <a:r>
                        <a:rPr lang="en-GB" sz="1200">
                          <a:latin typeface="Trebuchet MS"/>
                          <a:ea typeface="Times New Roman"/>
                          <a:cs typeface="Times New Roman"/>
                        </a:rPr>
                        <a:t>Safeguarding Information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10</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5"/>
                  </a:ext>
                </a:extLst>
              </a:tr>
              <a:tr h="205257">
                <a:tc>
                  <a:txBody>
                    <a:bodyPr/>
                    <a:lstStyle/>
                    <a:p>
                      <a:pPr>
                        <a:spcBef>
                          <a:spcPts val="400"/>
                        </a:spcBef>
                        <a:spcAft>
                          <a:spcPts val="400"/>
                        </a:spcAft>
                      </a:pPr>
                      <a:r>
                        <a:rPr lang="en-GB" sz="1200">
                          <a:latin typeface="Trebuchet MS"/>
                          <a:ea typeface="Times New Roman"/>
                          <a:cs typeface="Times New Roman"/>
                        </a:rPr>
                        <a:t>Privacy/ Data Protection Notice</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11</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291840"/>
        </p:xfrm>
        <a:graphic>
          <a:graphicData uri="http://schemas.openxmlformats.org/drawingml/2006/table">
            <a:tbl>
              <a:tblPr/>
              <a:tblGrid>
                <a:gridCol w="4208780">
                  <a:extLst>
                    <a:ext uri="{9D8B030D-6E8A-4147-A177-3AD203B41FA5}">
                      <a16:colId xmlns:a16="http://schemas.microsoft.com/office/drawing/2014/main" val="20000"/>
                    </a:ext>
                  </a:extLst>
                </a:gridCol>
              </a:tblGrid>
              <a:tr h="0">
                <a:tc>
                  <a:txBody>
                    <a:bodyPr/>
                    <a:lstStyle/>
                    <a:p>
                      <a:pPr>
                        <a:lnSpc>
                          <a:spcPct val="150000"/>
                        </a:lnSpc>
                        <a:spcBef>
                          <a:spcPts val="400"/>
                        </a:spcBef>
                        <a:spcAft>
                          <a:spcPts val="400"/>
                        </a:spcAft>
                      </a:pPr>
                      <a:endParaRPr lang="en-GB" sz="1200">
                        <a:latin typeface="Trebuchet MS"/>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nSpc>
                          <a:spcPct val="150000"/>
                        </a:lnSpc>
                        <a:spcBef>
                          <a:spcPts val="400"/>
                        </a:spcBef>
                        <a:spcAft>
                          <a:spcPts val="400"/>
                        </a:spcAft>
                      </a:pPr>
                      <a:r>
                        <a:rPr lang="en-GB" sz="1200">
                          <a:latin typeface="Trebuchet MS"/>
                          <a:ea typeface="Times New Roman"/>
                          <a:cs typeface="Times New Roman"/>
                        </a:rPr>
                        <a:t>Term Dates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nSpc>
                          <a:spcPct val="150000"/>
                        </a:lnSpc>
                        <a:spcBef>
                          <a:spcPts val="400"/>
                        </a:spcBef>
                        <a:spcAft>
                          <a:spcPts val="400"/>
                        </a:spcAft>
                      </a:pPr>
                      <a:r>
                        <a:rPr lang="en-GB" sz="1200">
                          <a:latin typeface="Trebuchet MS"/>
                          <a:ea typeface="Times New Roman"/>
                          <a:cs typeface="Times New Roman"/>
                        </a:rPr>
                        <a:t>Curriculum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nSpc>
                          <a:spcPct val="150000"/>
                        </a:lnSpc>
                        <a:spcBef>
                          <a:spcPts val="400"/>
                        </a:spcBef>
                        <a:spcAft>
                          <a:spcPts val="400"/>
                        </a:spcAft>
                      </a:pPr>
                      <a:r>
                        <a:rPr lang="en-GB" sz="1200">
                          <a:latin typeface="Trebuchet MS"/>
                          <a:ea typeface="Times New Roman"/>
                          <a:cs typeface="Times New Roman"/>
                        </a:rPr>
                        <a:t>Homework Policy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you can Help with Writing</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to Help at Home</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nSpc>
                          <a:spcPct val="150000"/>
                        </a:lnSpc>
                        <a:spcBef>
                          <a:spcPts val="400"/>
                        </a:spcBef>
                        <a:spcAft>
                          <a:spcPts val="400"/>
                        </a:spcAft>
                      </a:pPr>
                      <a:r>
                        <a:rPr lang="en-GB" sz="1200">
                          <a:latin typeface="Trebuchet MS"/>
                          <a:ea typeface="Times New Roman"/>
                          <a:cs typeface="Times New Roman"/>
                        </a:rPr>
                        <a:t>Year</a:t>
                      </a:r>
                      <a:r>
                        <a:rPr lang="en-GB" sz="1200" baseline="0">
                          <a:latin typeface="Trebuchet MS"/>
                          <a:ea typeface="Times New Roman"/>
                          <a:cs typeface="Times New Roman"/>
                        </a:rPr>
                        <a:t> 3 </a:t>
                      </a:r>
                      <a:r>
                        <a:rPr lang="en-GB" sz="1200">
                          <a:latin typeface="Trebuchet MS"/>
                          <a:ea typeface="Times New Roman"/>
                          <a:cs typeface="Times New Roman"/>
                        </a:rPr>
                        <a:t>Vocabulary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nSpc>
                          <a:spcPct val="150000"/>
                        </a:lnSpc>
                        <a:spcBef>
                          <a:spcPts val="400"/>
                        </a:spcBef>
                        <a:spcAft>
                          <a:spcPts val="400"/>
                        </a:spcAft>
                      </a:pPr>
                      <a:r>
                        <a:rPr lang="en-GB" sz="1200">
                          <a:latin typeface="Trebuchet MS"/>
                          <a:ea typeface="Times New Roman"/>
                          <a:cs typeface="Times New Roman"/>
                        </a:rPr>
                        <a:t>Teacher Assessment using Target Tracker</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nSpc>
                          <a:spcPct val="150000"/>
                        </a:lnSpc>
                        <a:spcBef>
                          <a:spcPts val="400"/>
                        </a:spcBef>
                        <a:spcAft>
                          <a:spcPts val="400"/>
                        </a:spcAft>
                      </a:pPr>
                      <a:r>
                        <a:rPr lang="en-GB" sz="1200">
                          <a:latin typeface="Trebuchet MS"/>
                          <a:ea typeface="Times New Roman"/>
                          <a:cs typeface="Times New Roman"/>
                        </a:rPr>
                        <a:t>Registration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a:lnSpc>
                          <a:spcPct val="150000"/>
                        </a:lnSpc>
                        <a:spcBef>
                          <a:spcPts val="400"/>
                        </a:spcBef>
                        <a:spcAft>
                          <a:spcPts val="400"/>
                        </a:spcAft>
                      </a:pPr>
                      <a:r>
                        <a:rPr lang="en-GB" sz="1200">
                          <a:latin typeface="Trebuchet MS"/>
                          <a:ea typeface="Times New Roman"/>
                          <a:cs typeface="Times New Roman"/>
                        </a:rPr>
                        <a:t>School Uniform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0">
                <a:tc>
                  <a:txBody>
                    <a:bodyPr/>
                    <a:lstStyle/>
                    <a:p>
                      <a:pPr>
                        <a:lnSpc>
                          <a:spcPct val="150000"/>
                        </a:lnSpc>
                        <a:spcBef>
                          <a:spcPts val="400"/>
                        </a:spcBef>
                        <a:spcAft>
                          <a:spcPts val="400"/>
                        </a:spcAft>
                      </a:pPr>
                      <a:r>
                        <a:rPr lang="en-GB" sz="1200">
                          <a:latin typeface="Trebuchet MS"/>
                          <a:ea typeface="Times New Roman"/>
                          <a:cs typeface="Times New Roman"/>
                        </a:rPr>
                        <a:t>First Aid and Medication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0">
                <a:tc>
                  <a:txBody>
                    <a:bodyPr/>
                    <a:lstStyle/>
                    <a:p>
                      <a:pPr>
                        <a:lnSpc>
                          <a:spcPct val="150000"/>
                        </a:lnSpc>
                        <a:spcBef>
                          <a:spcPts val="400"/>
                        </a:spcBef>
                        <a:spcAft>
                          <a:spcPts val="400"/>
                        </a:spcAft>
                      </a:pPr>
                      <a:r>
                        <a:rPr lang="en-GB" sz="1200">
                          <a:latin typeface="Trebuchet MS"/>
                          <a:ea typeface="Times New Roman"/>
                          <a:cs typeface="Times New Roman"/>
                        </a:rPr>
                        <a:t>Inhalers and Auto Injector Devices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YEAR 3 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
        <p:nvSpPr>
          <p:cNvPr id="11" name="Rectangle 1"/>
          <p:cNvSpPr>
            <a:spLocks noChangeArrowheads="1"/>
          </p:cNvSpPr>
          <p:nvPr/>
        </p:nvSpPr>
        <p:spPr bwMode="auto">
          <a:xfrm>
            <a:off x="332656" y="619836"/>
            <a:ext cx="626469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Year 3 is part of Key Stage 2 (KS2) which consists of Years 3 to 6.</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We will often abbreviate Year 3 to Y3 or use the class name e.g., </a:t>
            </a:r>
            <a:r>
              <a:rPr lang="en-GB" sz="900" dirty="0">
                <a:solidFill>
                  <a:srgbClr val="000000"/>
                </a:solidFill>
                <a:latin typeface="Trebuchet MS"/>
                <a:ea typeface="Arial Unicode MS"/>
                <a:cs typeface="Times New Roman"/>
              </a:rPr>
              <a:t>3A </a:t>
            </a:r>
            <a:r>
              <a:rPr kumimoji="0" lang="en-GB" sz="900" b="0" i="0" u="none" strike="noStrike" cap="none" normalizeH="0" baseline="0" dirty="0">
                <a:ln>
                  <a:noFill/>
                </a:ln>
                <a:solidFill>
                  <a:srgbClr val="000000"/>
                </a:solidFill>
                <a:effectLst/>
                <a:latin typeface="Trebuchet MS"/>
                <a:ea typeface="Arial Unicode MS"/>
                <a:cs typeface="Times New Roman"/>
              </a:rPr>
              <a:t>(Mr Anderson’s</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class).</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a:t>
            </a:r>
            <a:r>
              <a:rPr kumimoji="0" lang="en-GB" sz="900" b="0" i="0" u="none" strike="noStrike" cap="none" normalizeH="0" baseline="0" dirty="0">
                <a:ln>
                  <a:noFill/>
                </a:ln>
                <a:effectLst/>
                <a:latin typeface="Trebuchet MS"/>
                <a:ea typeface="Arial Unicode MS"/>
                <a:cs typeface="Times New Roman"/>
              </a:rPr>
              <a:t>The Phase</a:t>
            </a:r>
            <a:r>
              <a:rPr kumimoji="0" lang="en-GB" sz="900" b="0" i="0" u="none" strike="noStrike" cap="none" normalizeH="0" dirty="0">
                <a:ln>
                  <a:noFill/>
                </a:ln>
                <a:effectLst/>
                <a:latin typeface="Trebuchet MS"/>
                <a:ea typeface="Arial Unicode MS"/>
                <a:cs typeface="Times New Roman"/>
              </a:rPr>
              <a:t> Leader </a:t>
            </a:r>
            <a:r>
              <a:rPr lang="en-GB" sz="900" dirty="0">
                <a:latin typeface="Trebuchet MS"/>
                <a:ea typeface="Arial Unicode MS"/>
                <a:cs typeface="Times New Roman"/>
              </a:rPr>
              <a:t>is</a:t>
            </a:r>
            <a:r>
              <a:rPr kumimoji="0" lang="en-GB" sz="900" b="0" i="0" u="none" strike="noStrike" cap="none" normalizeH="0" baseline="0" dirty="0">
                <a:ln>
                  <a:noFill/>
                </a:ln>
                <a:effectLst/>
                <a:latin typeface="Trebuchet MS"/>
                <a:ea typeface="Arial Unicode MS"/>
                <a:cs typeface="Times New Roman"/>
              </a:rPr>
              <a:t> </a:t>
            </a:r>
            <a:r>
              <a:rPr lang="en-GB" sz="900" dirty="0">
                <a:latin typeface="Trebuchet MS"/>
                <a:ea typeface="Arial Unicode MS"/>
                <a:cs typeface="Times New Roman"/>
              </a:rPr>
              <a:t>Mr Harman</a:t>
            </a:r>
            <a:r>
              <a:rPr kumimoji="0" lang="en-GB" sz="900" b="0" i="0" u="none" strike="noStrike" cap="none" normalizeH="0" dirty="0">
                <a:ln>
                  <a:noFill/>
                </a:ln>
                <a:effectLst/>
                <a:latin typeface="Trebuchet MS"/>
                <a:ea typeface="Arial Unicode MS"/>
                <a:cs typeface="Times New Roman"/>
              </a:rPr>
              <a:t>.</a:t>
            </a:r>
            <a:r>
              <a:rPr lang="en-GB" sz="900" dirty="0">
                <a:latin typeface="Trebuchet MS"/>
                <a:ea typeface="Arial Unicode MS"/>
                <a:cs typeface="Times New Roman"/>
              </a:rPr>
              <a:t>  </a:t>
            </a:r>
            <a:endParaRPr lang="en-GB" sz="9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a:ln>
                  <a:noFill/>
                </a:ln>
                <a:solidFill>
                  <a:srgbClr val="000000"/>
                </a:solidFill>
                <a:effectLst/>
                <a:latin typeface="Trebuchet MS"/>
                <a:ea typeface="Arial Unicode MS"/>
                <a:cs typeface="Times New Roman"/>
              </a:rPr>
              <a:t>KS2 timings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8.40</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am</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Morning registration </a:t>
            </a: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8:55 am		Guided Reading</a:t>
            </a:r>
          </a:p>
          <a:p>
            <a:pPr eaLnBrk="0" fontAlgn="base" hangingPunct="0">
              <a:spcBef>
                <a:spcPct val="0"/>
              </a:spcBef>
              <a:spcAft>
                <a:spcPct val="0"/>
              </a:spcAft>
            </a:pPr>
            <a:r>
              <a:rPr lang="en-GB" sz="900" dirty="0">
                <a:solidFill>
                  <a:srgbClr val="000000"/>
                </a:solidFill>
                <a:latin typeface="Trebuchet MS"/>
                <a:ea typeface="Arial Unicode MS"/>
                <a:cs typeface="Times New Roman"/>
              </a:rPr>
              <a:t>	9.20 am		English</a:t>
            </a: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10.00 am		Assembly</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10.20 am 	</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Morning</a:t>
            </a:r>
            <a:r>
              <a:rPr kumimoji="0" lang="en-GB" sz="900" b="0" i="0" u="none" strike="noStrike" cap="none" normalizeH="0" dirty="0">
                <a:ln>
                  <a:noFill/>
                </a:ln>
                <a:solidFill>
                  <a:srgbClr val="000000"/>
                </a:solidFill>
                <a:effectLst/>
                <a:latin typeface="Trebuchet MS"/>
                <a:ea typeface="Arial Unicode MS"/>
                <a:cs typeface="Times New Roman"/>
              </a:rPr>
              <a:t> break</a:t>
            </a:r>
          </a:p>
          <a:p>
            <a:pPr eaLnBrk="0" fontAlgn="base" hangingPunct="0">
              <a:spcBef>
                <a:spcPct val="0"/>
              </a:spcBef>
              <a:spcAft>
                <a:spcPct val="0"/>
              </a:spcAft>
            </a:pPr>
            <a:r>
              <a:rPr lang="en-GB" sz="900" baseline="0" dirty="0">
                <a:solidFill>
                  <a:srgbClr val="000000"/>
                </a:solidFill>
                <a:latin typeface="Trebuchet MS"/>
                <a:ea typeface="Arial Unicode MS"/>
                <a:cs typeface="Times New Roman"/>
              </a:rPr>
              <a:t>	</a:t>
            </a:r>
            <a:r>
              <a:rPr lang="en-GB" sz="900" dirty="0">
                <a:solidFill>
                  <a:srgbClr val="000000"/>
                </a:solidFill>
                <a:latin typeface="Trebuchet MS"/>
                <a:ea typeface="Arial Unicode MS"/>
                <a:cs typeface="Times New Roman"/>
              </a:rPr>
              <a:t>10.40 am 		Maths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11.40 am</a:t>
            </a: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  	Fit in 10</a:t>
            </a:r>
            <a:endParaRPr lang="en-GB" sz="900" b="0" i="0" u="none" strike="noStrike" cap="none" normalizeH="0" baseline="0" dirty="0">
              <a:ln>
                <a:noFill/>
              </a:ln>
              <a:solidFill>
                <a:srgbClr val="000000"/>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900" dirty="0">
                <a:solidFill>
                  <a:srgbClr val="000000"/>
                </a:solidFill>
                <a:latin typeface="Trebuchet MS"/>
                <a:ea typeface="Arial Unicode MS"/>
                <a:cs typeface="Times New Roman"/>
              </a:rPr>
              <a:t>	11.50 am		Lesson 3</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12.45 pm</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Lunch		</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Trebuchet MS"/>
                <a:ea typeface="Arial Unicode MS"/>
                <a:cs typeface="Times New Roman"/>
              </a:rPr>
              <a:t>	1.30 pm		Afternoon registration + Afternoon lessons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3.15</a:t>
            </a:r>
            <a:r>
              <a:rPr kumimoji="0" lang="en-GB" sz="900" b="0" i="0" u="none" strike="noStrike" cap="none" normalizeH="0" baseline="0" dirty="0">
                <a:ln>
                  <a:noFill/>
                </a:ln>
                <a:solidFill>
                  <a:srgbClr val="000000"/>
                </a:solidFill>
                <a:effectLst/>
                <a:latin typeface="Trebuchet MS"/>
                <a:ea typeface="Arial Unicode MS"/>
                <a:cs typeface="Times New Roman"/>
              </a:rPr>
              <a:t> pm		Home time</a:t>
            </a:r>
            <a:endParaRPr lang="en-GB" sz="900" dirty="0">
              <a:solidFill>
                <a:srgbClr val="000000"/>
              </a:solidFill>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PE Days: </a:t>
            </a:r>
          </a:p>
          <a:p>
            <a:pPr eaLnBrk="0" fontAlgn="base" hangingPunct="0">
              <a:spcBef>
                <a:spcPct val="0"/>
              </a:spcBef>
              <a:spcAft>
                <a:spcPct val="0"/>
              </a:spcAft>
            </a:pPr>
            <a:r>
              <a:rPr lang="en-GB" sz="900" dirty="0">
                <a:solidFill>
                  <a:srgbClr val="000000"/>
                </a:solidFill>
                <a:latin typeface="Trebuchet MS"/>
                <a:ea typeface="Arial Unicode MS"/>
                <a:cs typeface="Times New Roman"/>
              </a:rPr>
              <a:t>3A: Monday &amp; Wednesday</a:t>
            </a:r>
          </a:p>
          <a:p>
            <a:pPr eaLnBrk="0" fontAlgn="base" hangingPunct="0">
              <a:spcBef>
                <a:spcPct val="0"/>
              </a:spcBef>
              <a:spcAft>
                <a:spcPct val="0"/>
              </a:spcAft>
            </a:pPr>
            <a:r>
              <a:rPr lang="en-GB" sz="900" dirty="0">
                <a:solidFill>
                  <a:srgbClr val="000000"/>
                </a:solidFill>
                <a:latin typeface="Trebuchet MS"/>
                <a:ea typeface="Arial Unicode MS"/>
                <a:cs typeface="Times New Roman"/>
              </a:rPr>
              <a:t>3E: Monday &amp; Wednesday</a:t>
            </a:r>
          </a:p>
          <a:p>
            <a:pPr eaLnBrk="0" fontAlgn="base" hangingPunct="0">
              <a:spcBef>
                <a:spcPct val="0"/>
              </a:spcBef>
              <a:spcAft>
                <a:spcPct val="0"/>
              </a:spcAft>
            </a:pPr>
            <a:endParaRPr kumimoji="0" lang="en-GB" sz="900" b="0" i="0" u="none" strike="noStrike" cap="none" normalizeH="0" baseline="0" dirty="0">
              <a:ln>
                <a:noFill/>
              </a:ln>
              <a:solidFill>
                <a:schemeClr val="tx1"/>
              </a:solidFill>
              <a:effectLst/>
              <a:highlight>
                <a:srgbClr val="FFFF00"/>
              </a:highlight>
              <a:latin typeface="Trebuchet MS" pitchFamily="34" charset="0"/>
              <a:cs typeface="Arial" pitchFamily="34" charset="0"/>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Homework Schedule</a:t>
            </a:r>
            <a:r>
              <a:rPr lang="en-GB" sz="900" dirty="0">
                <a:solidFill>
                  <a:srgbClr val="000000"/>
                </a:solidFill>
                <a:latin typeface="Trebuchet MS"/>
                <a:ea typeface="Arial Unicode MS"/>
                <a:cs typeface="Times New Roman"/>
              </a:rPr>
              <a:t> </a:t>
            </a:r>
            <a:endParaRPr kumimoji="0" lang="en-GB" sz="900" b="0" i="0" u="none" strike="noStrike" cap="none" normalizeH="0" baseline="0" dirty="0">
              <a:ln>
                <a:noFill/>
              </a:ln>
              <a:solidFill>
                <a:schemeClr val="tx1"/>
              </a:solidFill>
              <a:effectLst/>
              <a:latin typeface="Trebuchet MS"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35892314"/>
              </p:ext>
            </p:extLst>
          </p:nvPr>
        </p:nvGraphicFramePr>
        <p:xfrm>
          <a:off x="195250" y="3444696"/>
          <a:ext cx="6467500" cy="604318"/>
        </p:xfrm>
        <a:graphic>
          <a:graphicData uri="http://schemas.openxmlformats.org/drawingml/2006/table">
            <a:tbl>
              <a:tblPr/>
              <a:tblGrid>
                <a:gridCol w="1584201">
                  <a:extLst>
                    <a:ext uri="{9D8B030D-6E8A-4147-A177-3AD203B41FA5}">
                      <a16:colId xmlns:a16="http://schemas.microsoft.com/office/drawing/2014/main" val="20000"/>
                    </a:ext>
                  </a:extLst>
                </a:gridCol>
                <a:gridCol w="1002799">
                  <a:extLst>
                    <a:ext uri="{9D8B030D-6E8A-4147-A177-3AD203B41FA5}">
                      <a16:colId xmlns:a16="http://schemas.microsoft.com/office/drawing/2014/main" val="20001"/>
                    </a:ext>
                  </a:extLst>
                </a:gridCol>
                <a:gridCol w="1293500">
                  <a:extLst>
                    <a:ext uri="{9D8B030D-6E8A-4147-A177-3AD203B41FA5}">
                      <a16:colId xmlns:a16="http://schemas.microsoft.com/office/drawing/2014/main" val="20002"/>
                    </a:ext>
                  </a:extLst>
                </a:gridCol>
                <a:gridCol w="1293500">
                  <a:extLst>
                    <a:ext uri="{9D8B030D-6E8A-4147-A177-3AD203B41FA5}">
                      <a16:colId xmlns:a16="http://schemas.microsoft.com/office/drawing/2014/main" val="20003"/>
                    </a:ext>
                  </a:extLst>
                </a:gridCol>
                <a:gridCol w="1293500">
                  <a:extLst>
                    <a:ext uri="{9D8B030D-6E8A-4147-A177-3AD203B41FA5}">
                      <a16:colId xmlns:a16="http://schemas.microsoft.com/office/drawing/2014/main" val="20004"/>
                    </a:ext>
                  </a:extLst>
                </a:gridCol>
              </a:tblGrid>
              <a:tr h="169964">
                <a:tc>
                  <a:txBody>
                    <a:bodyPr/>
                    <a:lstStyle/>
                    <a:p>
                      <a:pPr>
                        <a:spcAft>
                          <a:spcPts val="0"/>
                        </a:spcAft>
                      </a:pPr>
                      <a:r>
                        <a:rPr lang="en-GB" sz="900">
                          <a:solidFill>
                            <a:srgbClr val="000000"/>
                          </a:solidFill>
                          <a:latin typeface="Trebuchet MS"/>
                          <a:ea typeface="Arial Unicode MS"/>
                          <a:cs typeface="Times New Roman"/>
                        </a:rPr>
                        <a:t>Monday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Tuesday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Wednesday </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Thursday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Friday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354">
                <a:tc>
                  <a:txBody>
                    <a:bodyPr/>
                    <a:lstStyle/>
                    <a:p>
                      <a:pPr>
                        <a:spcBef>
                          <a:spcPts val="300"/>
                        </a:spcBef>
                        <a:spcAft>
                          <a:spcPts val="300"/>
                        </a:spcAft>
                      </a:pPr>
                      <a:r>
                        <a:rPr lang="en-GB" sz="900" dirty="0">
                          <a:latin typeface="Trebuchet MS"/>
                          <a:ea typeface="Times New Roman"/>
                        </a:rPr>
                        <a:t>Comprehension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Maths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Trebuchet MS"/>
                        <a:ea typeface="Arial Unicode MS"/>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Trebuchet MS"/>
                          <a:ea typeface="Arial Unicode MS"/>
                          <a:cs typeface="Times New Roman"/>
                        </a:rPr>
                        <a:t>TTRS</a:t>
                      </a:r>
                    </a:p>
                    <a:p>
                      <a:pPr>
                        <a:spcAft>
                          <a:spcPts val="0"/>
                        </a:spcAft>
                      </a:pP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panose="020B0603020202020204" pitchFamily="34" charset="0"/>
                          <a:ea typeface="Arial Unicode MS"/>
                          <a:cs typeface="Times New Roman"/>
                        </a:rPr>
                        <a:t>Science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panose="020B0603020202020204" pitchFamily="34" charset="0"/>
                          <a:ea typeface="Arial Unicode MS"/>
                          <a:cs typeface="Times New Roman"/>
                        </a:rPr>
                        <a:t>Reading</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Rectangle 2"/>
          <p:cNvSpPr>
            <a:spLocks noChangeArrowheads="1"/>
          </p:cNvSpPr>
          <p:nvPr/>
        </p:nvSpPr>
        <p:spPr bwMode="auto">
          <a:xfrm>
            <a:off x="119062" y="4094201"/>
            <a:ext cx="6619875"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Other information: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000" dirty="0">
                <a:latin typeface="Trebuchet MS" pitchFamily="34" charset="0"/>
                <a:cs typeface="Arial" pitchFamily="34" charset="0"/>
              </a:rPr>
              <a:t>Reading records should be signed every night, to confirm that your child has been heard reading, and they should be returned the next day to the class teacher.</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000" b="0" i="0" u="none" strike="noStrike" cap="none" normalizeH="0" baseline="0" dirty="0">
                <a:ln>
                  <a:noFill/>
                </a:ln>
                <a:solidFill>
                  <a:schemeClr val="tx1"/>
                </a:solidFill>
                <a:effectLst/>
                <a:latin typeface="Trebuchet MS" pitchFamily="34" charset="0"/>
                <a:cs typeface="Arial" pitchFamily="34" charset="0"/>
              </a:rPr>
              <a:t>Library</a:t>
            </a:r>
            <a:r>
              <a:rPr kumimoji="0" lang="en-GB" sz="1000" b="0" i="0" u="none" strike="noStrike" cap="none" normalizeH="0" dirty="0">
                <a:ln>
                  <a:noFill/>
                </a:ln>
                <a:solidFill>
                  <a:schemeClr val="tx1"/>
                </a:solidFill>
                <a:effectLst/>
                <a:latin typeface="Trebuchet MS" pitchFamily="34" charset="0"/>
                <a:cs typeface="Arial" pitchFamily="34" charset="0"/>
              </a:rPr>
              <a:t> books can be changed every day during the childre</a:t>
            </a:r>
            <a:r>
              <a:rPr lang="en-GB" sz="1000" dirty="0">
                <a:latin typeface="Trebuchet MS" pitchFamily="34" charset="0"/>
                <a:cs typeface="Arial" pitchFamily="34" charset="0"/>
              </a:rPr>
              <a:t>n’s lunchtime.</a:t>
            </a:r>
          </a:p>
          <a:p>
            <a:pPr marL="0" marR="0" lvl="0" indent="0" algn="just" defTabSz="914400" rtl="0" eaLnBrk="0" fontAlgn="base" latinLnBrk="0" hangingPunct="0">
              <a:lnSpc>
                <a:spcPct val="100000"/>
              </a:lnSpc>
              <a:spcBef>
                <a:spcPct val="0"/>
              </a:spcBef>
              <a:spcAft>
                <a:spcPct val="0"/>
              </a:spcAft>
              <a:buClrTx/>
              <a:buSzTx/>
              <a:tabLst/>
            </a:pPr>
            <a:endParaRPr lang="en-GB" sz="1000" dirty="0">
              <a:latin typeface="Trebuchet MS" pitchFamily="34" charset="0"/>
              <a:cs typeface="Arial" pitchFamily="34" charset="0"/>
            </a:endParaRPr>
          </a:p>
          <a:p>
            <a:r>
              <a:rPr kumimoji="0" lang="en-GB" sz="1000" b="0" i="0" u="none" strike="noStrike" cap="none" normalizeH="0" baseline="0" dirty="0">
                <a:ln>
                  <a:noFill/>
                </a:ln>
                <a:solidFill>
                  <a:schemeClr val="tx1"/>
                </a:solidFill>
                <a:effectLst/>
                <a:latin typeface="Trebuchet MS" pitchFamily="34" charset="0"/>
                <a:cs typeface="Arial" pitchFamily="34" charset="0"/>
              </a:rPr>
              <a:t>In</a:t>
            </a:r>
            <a:r>
              <a:rPr kumimoji="0" lang="en-GB" sz="1000" b="0" i="0" u="none" strike="noStrike" cap="none" normalizeH="0" dirty="0">
                <a:ln>
                  <a:noFill/>
                </a:ln>
                <a:solidFill>
                  <a:schemeClr val="tx1"/>
                </a:solidFill>
                <a:effectLst/>
                <a:latin typeface="Trebuchet MS" pitchFamily="34" charset="0"/>
                <a:cs typeface="Arial" pitchFamily="34" charset="0"/>
              </a:rPr>
              <a:t> Year 3 children are encouraged to become more independent and to understand that there are consequences for their actions. </a:t>
            </a:r>
            <a:r>
              <a:rPr lang="en-GB" sz="1000" dirty="0">
                <a:latin typeface="Trebuchet MS" pitchFamily="34" charset="0"/>
              </a:rPr>
              <a:t>This means taking on more responsibilities at home with homework and in the classroom with strategies for learning. The children are encouraged to undertake monitor roles in class and organise themselves independently for example for PE, changing reading books and at the end of the day. </a:t>
            </a:r>
          </a:p>
          <a:p>
            <a:r>
              <a:rPr lang="en-GB" sz="1000" dirty="0">
                <a:latin typeface="Trebuchet MS" pitchFamily="34" charset="0"/>
              </a:rPr>
              <a:t> </a:t>
            </a:r>
          </a:p>
          <a:p>
            <a:r>
              <a:rPr lang="en-GB" sz="1000" dirty="0">
                <a:latin typeface="Trebuchet MS" pitchFamily="34" charset="0"/>
              </a:rPr>
              <a:t>The learning day is different in Year 3. We have an extra morning session which means lunch is later and we also lose the afternoon break.  Children will be advised that break and lunch time are the suitable times to go to the toilet.</a:t>
            </a:r>
          </a:p>
          <a:p>
            <a:r>
              <a:rPr lang="en-GB" sz="1000" dirty="0">
                <a:latin typeface="Trebuchet MS" pitchFamily="34" charset="0"/>
              </a:rPr>
              <a:t> </a:t>
            </a:r>
          </a:p>
          <a:p>
            <a:r>
              <a:rPr lang="en-GB" sz="1000" dirty="0">
                <a:latin typeface="Trebuchet MS" pitchFamily="34" charset="0"/>
              </a:rPr>
              <a:t>At the start of Year 3, class rules are decided by the children. We encourage Year 3 children to create their own rules and expectations so that they can develop independence and responsibility.</a:t>
            </a:r>
          </a:p>
          <a:p>
            <a:r>
              <a:rPr lang="en-GB" sz="1000" dirty="0">
                <a:latin typeface="Trebuchet MS" pitchFamily="34" charset="0"/>
              </a:rPr>
              <a:t> </a:t>
            </a:r>
          </a:p>
          <a:p>
            <a:r>
              <a:rPr lang="en-GB" sz="10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000" b="0" i="0" u="none" strike="noStrike" cap="none" normalizeH="0" baseline="0" dirty="0">
              <a:ln>
                <a:noFill/>
              </a:ln>
              <a:solidFill>
                <a:schemeClr val="tx1"/>
              </a:solidFill>
              <a:effectLst/>
              <a:latin typeface="Trebuchet MS"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58455981"/>
              </p:ext>
            </p:extLst>
          </p:nvPr>
        </p:nvGraphicFramePr>
        <p:xfrm>
          <a:off x="390971" y="7445682"/>
          <a:ext cx="6073287" cy="533399"/>
        </p:xfrm>
        <a:graphic>
          <a:graphicData uri="http://schemas.openxmlformats.org/drawingml/2006/table">
            <a:tbl>
              <a:tblPr/>
              <a:tblGrid>
                <a:gridCol w="3054638">
                  <a:extLst>
                    <a:ext uri="{9D8B030D-6E8A-4147-A177-3AD203B41FA5}">
                      <a16:colId xmlns:a16="http://schemas.microsoft.com/office/drawing/2014/main" val="20000"/>
                    </a:ext>
                  </a:extLst>
                </a:gridCol>
                <a:gridCol w="3018649">
                  <a:extLst>
                    <a:ext uri="{9D8B030D-6E8A-4147-A177-3AD203B41FA5}">
                      <a16:colId xmlns:a16="http://schemas.microsoft.com/office/drawing/2014/main" val="20001"/>
                    </a:ext>
                  </a:extLst>
                </a:gridCol>
              </a:tblGrid>
              <a:tr h="140898">
                <a:tc>
                  <a:txBody>
                    <a:bodyPr/>
                    <a:lstStyle/>
                    <a:p>
                      <a:pPr algn="ctr">
                        <a:spcAft>
                          <a:spcPts val="0"/>
                        </a:spcAft>
                      </a:pPr>
                      <a:r>
                        <a:rPr lang="en-GB" sz="900" b="1" dirty="0">
                          <a:latin typeface="Trebuchet MS"/>
                          <a:ea typeface="Times New Roman"/>
                          <a:cs typeface="Times New Roman"/>
                        </a:rPr>
                        <a:t>3E</a:t>
                      </a:r>
                      <a:r>
                        <a:rPr lang="en-GB" sz="900" b="1" baseline="0" dirty="0">
                          <a:latin typeface="Trebuchet MS"/>
                          <a:ea typeface="Times New Roman"/>
                          <a:cs typeface="Times New Roman"/>
                        </a:rPr>
                        <a:t> </a:t>
                      </a:r>
                      <a:r>
                        <a:rPr lang="en-GB" sz="900" b="1" dirty="0">
                          <a:latin typeface="Trebuchet MS"/>
                          <a:ea typeface="Times New Roman"/>
                          <a:cs typeface="Times New Roman"/>
                        </a:rPr>
                        <a:t>Class Teacher</a:t>
                      </a:r>
                      <a:endParaRPr lang="en-GB" sz="9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900" b="1" dirty="0">
                          <a:solidFill>
                            <a:schemeClr val="tx1"/>
                          </a:solidFill>
                          <a:latin typeface="Trebuchet MS"/>
                          <a:ea typeface="Times New Roman"/>
                          <a:cs typeface="Times New Roman"/>
                        </a:rPr>
                        <a:t>3A Class Teacher </a:t>
                      </a:r>
                      <a:endParaRPr lang="en-GB" sz="900" dirty="0">
                        <a:solidFill>
                          <a:schemeClr val="tx1"/>
                        </a:solidFill>
                        <a:latin typeface="Trebuchet MS"/>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392501">
                <a:tc>
                  <a:txBody>
                    <a:bodyPr/>
                    <a:lstStyle/>
                    <a:p>
                      <a:pPr algn="ctr">
                        <a:spcAft>
                          <a:spcPts val="0"/>
                        </a:spcAft>
                      </a:pPr>
                      <a:r>
                        <a:rPr lang="en-GB" sz="900" b="1" dirty="0">
                          <a:latin typeface="Trebuchet MS"/>
                          <a:ea typeface="Times New Roman"/>
                          <a:cs typeface="Times New Roman"/>
                        </a:rPr>
                        <a:t>Miss Enright</a:t>
                      </a:r>
                      <a:endParaRPr lang="en-GB" sz="900" dirty="0">
                        <a:latin typeface="Trebuchet MS"/>
                        <a:ea typeface="Times New Roman"/>
                        <a:cs typeface="Times New Roman"/>
                      </a:endParaRPr>
                    </a:p>
                    <a:p>
                      <a:pPr algn="ctr">
                        <a:spcAft>
                          <a:spcPts val="0"/>
                        </a:spcAft>
                      </a:pPr>
                      <a:r>
                        <a:rPr lang="en-GB" sz="900" b="1" dirty="0">
                          <a:latin typeface="Trebuchet MS"/>
                          <a:ea typeface="Times New Roman"/>
                          <a:cs typeface="Times New Roman"/>
                        </a:rPr>
                        <a:t>                                                   </a:t>
                      </a:r>
                      <a:endParaRPr lang="en-GB" sz="9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900" b="1" dirty="0">
                          <a:solidFill>
                            <a:schemeClr val="tx1"/>
                          </a:solidFill>
                          <a:latin typeface="Trebuchet MS"/>
                          <a:ea typeface="Times New Roman"/>
                          <a:cs typeface="Times New Roman"/>
                        </a:rPr>
                        <a:t>Mr Anderson</a:t>
                      </a: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C09425CC-2CEC-44F9-8750-29BDE0D45FED}"/>
              </a:ext>
            </a:extLst>
          </p:cNvPr>
          <p:cNvGraphicFramePr>
            <a:graphicFrameLocks noGrp="1"/>
          </p:cNvGraphicFramePr>
          <p:nvPr>
            <p:extLst>
              <p:ext uri="{D42A27DB-BD31-4B8C-83A1-F6EECF244321}">
                <p14:modId xmlns:p14="http://schemas.microsoft.com/office/powerpoint/2010/main" val="4101880428"/>
              </p:ext>
            </p:extLst>
          </p:nvPr>
        </p:nvGraphicFramePr>
        <p:xfrm>
          <a:off x="2398300" y="7406137"/>
          <a:ext cx="1960427" cy="550964"/>
        </p:xfrm>
        <a:graphic>
          <a:graphicData uri="http://schemas.openxmlformats.org/drawingml/2006/table">
            <a:tbl>
              <a:tblPr/>
              <a:tblGrid>
                <a:gridCol w="1960427">
                  <a:extLst>
                    <a:ext uri="{9D8B030D-6E8A-4147-A177-3AD203B41FA5}">
                      <a16:colId xmlns:a16="http://schemas.microsoft.com/office/drawing/2014/main" val="1290971766"/>
                    </a:ext>
                  </a:extLst>
                </a:gridCol>
              </a:tblGrid>
              <a:tr h="83820">
                <a:tc>
                  <a:txBody>
                    <a:bodyPr/>
                    <a:lstStyle/>
                    <a:p>
                      <a:pPr algn="ctr">
                        <a:spcAft>
                          <a:spcPts val="0"/>
                        </a:spcAft>
                      </a:pPr>
                      <a:r>
                        <a:rPr lang="en-GB" sz="1100" b="1" dirty="0">
                          <a:solidFill>
                            <a:schemeClr val="tx1"/>
                          </a:solidFill>
                          <a:latin typeface="Trebuchet MS" pitchFamily="34" charset="0"/>
                          <a:ea typeface="Times New Roman"/>
                          <a:cs typeface="Times New Roman"/>
                        </a:rPr>
                        <a:t>Phase Leader            </a:t>
                      </a: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219223137"/>
                  </a:ext>
                </a:extLst>
              </a:tr>
              <a:tr h="383324">
                <a:tc>
                  <a:txBody>
                    <a:bodyPr/>
                    <a:lstStyle/>
                    <a:p>
                      <a:pPr algn="ctr">
                        <a:spcAft>
                          <a:spcPts val="0"/>
                        </a:spcAft>
                      </a:pPr>
                      <a:r>
                        <a:rPr lang="en-GB" sz="1100" b="1" dirty="0">
                          <a:solidFill>
                            <a:schemeClr val="tx1"/>
                          </a:solidFill>
                          <a:latin typeface="Trebuchet MS" pitchFamily="34" charset="0"/>
                          <a:ea typeface="Times New Roman"/>
                          <a:cs typeface="Times New Roman"/>
                        </a:rPr>
                        <a:t>Mr</a:t>
                      </a:r>
                      <a:r>
                        <a:rPr lang="en-GB" sz="1100" b="1" baseline="0" dirty="0">
                          <a:solidFill>
                            <a:schemeClr val="tx1"/>
                          </a:solidFill>
                          <a:latin typeface="Trebuchet MS" pitchFamily="34" charset="0"/>
                          <a:ea typeface="Times New Roman"/>
                          <a:cs typeface="Times New Roman"/>
                        </a:rPr>
                        <a:t> Harman</a:t>
                      </a:r>
                      <a:endParaRPr lang="en-GB" sz="11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361132457"/>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876" y="7824501"/>
            <a:ext cx="877616" cy="11701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684" y="7824501"/>
            <a:ext cx="877616" cy="117015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2302" y="7824501"/>
            <a:ext cx="877616" cy="11701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CURRICULUM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a:t>
            </a:r>
            <a:r>
              <a:rPr lang="en-GB" sz="1200" dirty="0">
                <a:latin typeface="Trebuchet MS" pitchFamily="34" charset="0"/>
                <a:ea typeface="Times New Roman" pitchFamily="18" charset="0"/>
                <a:cs typeface="Arial" pitchFamily="34" charset="0"/>
              </a:rPr>
              <a:t>Maths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201555" y="7076399"/>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Trebuchet MS" pitchFamily="34" charset="0"/>
                <a:cs typeface="Arial" pitchFamily="34" charset="0"/>
              </a:rPr>
              <a:t>Each year group will take part in Educational visits designed to enhance the children's learning of the curriculum. Visits may change from year to year but last year, Year 3 visited the Living Rainforest and St. Albans.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id="{72332CE0-569D-4102-9BBD-893459BE2E8C}"/>
              </a:ext>
            </a:extLst>
          </p:cNvPr>
          <p:cNvPicPr>
            <a:picLocks noChangeAspect="1"/>
          </p:cNvPicPr>
          <p:nvPr/>
        </p:nvPicPr>
        <p:blipFill>
          <a:blip r:embed="rId2"/>
          <a:stretch>
            <a:fillRect/>
          </a:stretch>
        </p:blipFill>
        <p:spPr>
          <a:xfrm>
            <a:off x="101232" y="2803707"/>
            <a:ext cx="6655535" cy="3536586"/>
          </a:xfrm>
          <a:prstGeom prst="rect">
            <a:avLst/>
          </a:prstGeom>
        </p:spPr>
      </p:pic>
      <p:sp>
        <p:nvSpPr>
          <p:cNvPr id="2" name="Rectangle 1">
            <a:extLst>
              <a:ext uri="{FF2B5EF4-FFF2-40B4-BE49-F238E27FC236}">
                <a16:creationId xmlns:a16="http://schemas.microsoft.com/office/drawing/2014/main" id="{86C99D52-15AF-9290-E8C7-93D6CE51D4E4}"/>
              </a:ext>
            </a:extLst>
          </p:cNvPr>
          <p:cNvSpPr/>
          <p:nvPr/>
        </p:nvSpPr>
        <p:spPr>
          <a:xfrm>
            <a:off x="4699000" y="3327400"/>
            <a:ext cx="994735"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The Boy who Grew Dragons – Andy Shepherd</a:t>
            </a:r>
          </a:p>
        </p:txBody>
      </p:sp>
      <p:sp>
        <p:nvSpPr>
          <p:cNvPr id="6" name="Rectangle 5">
            <a:extLst>
              <a:ext uri="{FF2B5EF4-FFF2-40B4-BE49-F238E27FC236}">
                <a16:creationId xmlns:a16="http://schemas.microsoft.com/office/drawing/2014/main" id="{19F87EE7-CD76-D8E6-6F3E-8E6688B05145}"/>
              </a:ext>
            </a:extLst>
          </p:cNvPr>
          <p:cNvSpPr/>
          <p:nvPr/>
        </p:nvSpPr>
        <p:spPr>
          <a:xfrm>
            <a:off x="5732665" y="3327400"/>
            <a:ext cx="979468"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The Nothing to See Here Hotel – Steven Butler</a:t>
            </a:r>
          </a:p>
        </p:txBody>
      </p:sp>
      <p:sp>
        <p:nvSpPr>
          <p:cNvPr id="7" name="Rectangle 6">
            <a:extLst>
              <a:ext uri="{FF2B5EF4-FFF2-40B4-BE49-F238E27FC236}">
                <a16:creationId xmlns:a16="http://schemas.microsoft.com/office/drawing/2014/main" id="{42A84548-3380-7E45-166F-DF7D2ECB0BD7}"/>
              </a:ext>
            </a:extLst>
          </p:cNvPr>
          <p:cNvSpPr/>
          <p:nvPr/>
        </p:nvSpPr>
        <p:spPr>
          <a:xfrm>
            <a:off x="752548" y="4027377"/>
            <a:ext cx="938029"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Connecting Computers</a:t>
            </a:r>
          </a:p>
        </p:txBody>
      </p:sp>
      <p:sp>
        <p:nvSpPr>
          <p:cNvPr id="8" name="Rectangle 7">
            <a:extLst>
              <a:ext uri="{FF2B5EF4-FFF2-40B4-BE49-F238E27FC236}">
                <a16:creationId xmlns:a16="http://schemas.microsoft.com/office/drawing/2014/main" id="{31DA872E-584A-E99C-8DAA-8719C5643A25}"/>
              </a:ext>
            </a:extLst>
          </p:cNvPr>
          <p:cNvSpPr/>
          <p:nvPr/>
        </p:nvSpPr>
        <p:spPr>
          <a:xfrm>
            <a:off x="1728971" y="4027377"/>
            <a:ext cx="938029"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Sequencing Sounds - Scratch</a:t>
            </a:r>
          </a:p>
        </p:txBody>
      </p:sp>
      <p:sp>
        <p:nvSpPr>
          <p:cNvPr id="10" name="Rectangle 9">
            <a:extLst>
              <a:ext uri="{FF2B5EF4-FFF2-40B4-BE49-F238E27FC236}">
                <a16:creationId xmlns:a16="http://schemas.microsoft.com/office/drawing/2014/main" id="{77B9A401-A6EA-8D86-A8A3-8577B5C4341C}"/>
              </a:ext>
            </a:extLst>
          </p:cNvPr>
          <p:cNvSpPr/>
          <p:nvPr/>
        </p:nvSpPr>
        <p:spPr>
          <a:xfrm>
            <a:off x="2705394" y="4027376"/>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Branching Databases</a:t>
            </a:r>
          </a:p>
        </p:txBody>
      </p:sp>
      <p:sp>
        <p:nvSpPr>
          <p:cNvPr id="11" name="Rectangle 10">
            <a:extLst>
              <a:ext uri="{FF2B5EF4-FFF2-40B4-BE49-F238E27FC236}">
                <a16:creationId xmlns:a16="http://schemas.microsoft.com/office/drawing/2014/main" id="{EB0D5AC1-002B-E333-4B97-D510F3D6E793}"/>
              </a:ext>
            </a:extLst>
          </p:cNvPr>
          <p:cNvSpPr/>
          <p:nvPr/>
        </p:nvSpPr>
        <p:spPr>
          <a:xfrm>
            <a:off x="3720211" y="4027375"/>
            <a:ext cx="938029"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Desktop Publishing</a:t>
            </a:r>
          </a:p>
        </p:txBody>
      </p:sp>
      <p:sp>
        <p:nvSpPr>
          <p:cNvPr id="12" name="Rectangle 11">
            <a:extLst>
              <a:ext uri="{FF2B5EF4-FFF2-40B4-BE49-F238E27FC236}">
                <a16:creationId xmlns:a16="http://schemas.microsoft.com/office/drawing/2014/main" id="{A4A925CB-BB28-3F3A-59F2-B1BF61944C90}"/>
              </a:ext>
            </a:extLst>
          </p:cNvPr>
          <p:cNvSpPr/>
          <p:nvPr/>
        </p:nvSpPr>
        <p:spPr>
          <a:xfrm>
            <a:off x="4731080" y="4027375"/>
            <a:ext cx="97757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Events and Actions - Scratch</a:t>
            </a:r>
          </a:p>
        </p:txBody>
      </p:sp>
      <p:sp>
        <p:nvSpPr>
          <p:cNvPr id="13" name="Rectangle 12">
            <a:extLst>
              <a:ext uri="{FF2B5EF4-FFF2-40B4-BE49-F238E27FC236}">
                <a16:creationId xmlns:a16="http://schemas.microsoft.com/office/drawing/2014/main" id="{90278C2A-429C-E71E-7A55-F543BCCE0BDD}"/>
              </a:ext>
            </a:extLst>
          </p:cNvPr>
          <p:cNvSpPr/>
          <p:nvPr/>
        </p:nvSpPr>
        <p:spPr>
          <a:xfrm>
            <a:off x="5711452" y="4027375"/>
            <a:ext cx="979468"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Animation</a:t>
            </a:r>
          </a:p>
        </p:txBody>
      </p:sp>
      <p:sp>
        <p:nvSpPr>
          <p:cNvPr id="14" name="Rectangle 13">
            <a:extLst>
              <a:ext uri="{FF2B5EF4-FFF2-40B4-BE49-F238E27FC236}">
                <a16:creationId xmlns:a16="http://schemas.microsoft.com/office/drawing/2014/main" id="{1454EC41-66B8-73DC-C556-76E6E7727B80}"/>
              </a:ext>
            </a:extLst>
          </p:cNvPr>
          <p:cNvSpPr/>
          <p:nvPr/>
        </p:nvSpPr>
        <p:spPr>
          <a:xfrm>
            <a:off x="4714091" y="5025063"/>
            <a:ext cx="979468"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Painting with Fabrics – Barbara Shaw</a:t>
            </a:r>
          </a:p>
        </p:txBody>
      </p:sp>
      <p:sp>
        <p:nvSpPr>
          <p:cNvPr id="15" name="Rectangle 14">
            <a:extLst>
              <a:ext uri="{FF2B5EF4-FFF2-40B4-BE49-F238E27FC236}">
                <a16:creationId xmlns:a16="http://schemas.microsoft.com/office/drawing/2014/main" id="{DE4073A8-30BC-1F35-A622-17644D4B307C}"/>
              </a:ext>
            </a:extLst>
          </p:cNvPr>
          <p:cNvSpPr/>
          <p:nvPr/>
        </p:nvSpPr>
        <p:spPr>
          <a:xfrm>
            <a:off x="5732665" y="5025062"/>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16" name="Rectangle 15">
            <a:extLst>
              <a:ext uri="{FF2B5EF4-FFF2-40B4-BE49-F238E27FC236}">
                <a16:creationId xmlns:a16="http://schemas.microsoft.com/office/drawing/2014/main" id="{175BDE93-380C-7D92-A7CF-209565EEF03B}"/>
              </a:ext>
            </a:extLst>
          </p:cNvPr>
          <p:cNvSpPr/>
          <p:nvPr/>
        </p:nvSpPr>
        <p:spPr>
          <a:xfrm>
            <a:off x="5732665" y="4781198"/>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Pizza Making</a:t>
            </a:r>
          </a:p>
        </p:txBody>
      </p:sp>
      <p:sp>
        <p:nvSpPr>
          <p:cNvPr id="17" name="Rectangle 16">
            <a:extLst>
              <a:ext uri="{FF2B5EF4-FFF2-40B4-BE49-F238E27FC236}">
                <a16:creationId xmlns:a16="http://schemas.microsoft.com/office/drawing/2014/main" id="{49E99A0A-2920-4194-8AC9-2FDCD67C4C7E}"/>
              </a:ext>
            </a:extLst>
          </p:cNvPr>
          <p:cNvSpPr/>
          <p:nvPr/>
        </p:nvSpPr>
        <p:spPr>
          <a:xfrm>
            <a:off x="3720211" y="4781198"/>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Moving Monsters</a:t>
            </a:r>
          </a:p>
        </p:txBody>
      </p:sp>
      <p:sp>
        <p:nvSpPr>
          <p:cNvPr id="18" name="Rectangle 17">
            <a:extLst>
              <a:ext uri="{FF2B5EF4-FFF2-40B4-BE49-F238E27FC236}">
                <a16:creationId xmlns:a16="http://schemas.microsoft.com/office/drawing/2014/main" id="{38AA27AC-DC8F-61A1-0565-CC1FA8B3721D}"/>
              </a:ext>
            </a:extLst>
          </p:cNvPr>
          <p:cNvSpPr/>
          <p:nvPr/>
        </p:nvSpPr>
        <p:spPr>
          <a:xfrm>
            <a:off x="2713984" y="4779363"/>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19" name="Rectangle 18">
            <a:extLst>
              <a:ext uri="{FF2B5EF4-FFF2-40B4-BE49-F238E27FC236}">
                <a16:creationId xmlns:a16="http://schemas.microsoft.com/office/drawing/2014/main" id="{BFB24ED4-68B2-0BBB-0807-D2BDDACABA88}"/>
              </a:ext>
            </a:extLst>
          </p:cNvPr>
          <p:cNvSpPr/>
          <p:nvPr/>
        </p:nvSpPr>
        <p:spPr>
          <a:xfrm>
            <a:off x="1728920" y="4779363"/>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Pencil Cases</a:t>
            </a:r>
          </a:p>
        </p:txBody>
      </p:sp>
      <p:sp>
        <p:nvSpPr>
          <p:cNvPr id="20" name="Rectangle 19">
            <a:extLst>
              <a:ext uri="{FF2B5EF4-FFF2-40B4-BE49-F238E27FC236}">
                <a16:creationId xmlns:a16="http://schemas.microsoft.com/office/drawing/2014/main" id="{85B685C4-8E55-2326-40EB-8664CAF4709E}"/>
              </a:ext>
            </a:extLst>
          </p:cNvPr>
          <p:cNvSpPr/>
          <p:nvPr/>
        </p:nvSpPr>
        <p:spPr>
          <a:xfrm>
            <a:off x="769085" y="4776437"/>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21" name="Rectangle 20">
            <a:extLst>
              <a:ext uri="{FF2B5EF4-FFF2-40B4-BE49-F238E27FC236}">
                <a16:creationId xmlns:a16="http://schemas.microsoft.com/office/drawing/2014/main" id="{48942A4E-5CFA-AFBE-06EA-CBFB3121E2F0}"/>
              </a:ext>
            </a:extLst>
          </p:cNvPr>
          <p:cNvSpPr/>
          <p:nvPr/>
        </p:nvSpPr>
        <p:spPr>
          <a:xfrm>
            <a:off x="769085" y="5025062"/>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Stencilling – Andy Warhol</a:t>
            </a:r>
          </a:p>
        </p:txBody>
      </p:sp>
      <p:sp>
        <p:nvSpPr>
          <p:cNvPr id="22" name="Rectangle 21">
            <a:extLst>
              <a:ext uri="{FF2B5EF4-FFF2-40B4-BE49-F238E27FC236}">
                <a16:creationId xmlns:a16="http://schemas.microsoft.com/office/drawing/2014/main" id="{52A12904-7AA7-DA65-FF66-077671D5B94A}"/>
              </a:ext>
            </a:extLst>
          </p:cNvPr>
          <p:cNvSpPr/>
          <p:nvPr/>
        </p:nvSpPr>
        <p:spPr>
          <a:xfrm>
            <a:off x="1728920" y="5025061"/>
            <a:ext cx="921492"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23" name="Rectangle 22">
            <a:extLst>
              <a:ext uri="{FF2B5EF4-FFF2-40B4-BE49-F238E27FC236}">
                <a16:creationId xmlns:a16="http://schemas.microsoft.com/office/drawing/2014/main" id="{BC7FE4D5-F4D7-7B0F-4D35-4F8538360850}"/>
              </a:ext>
            </a:extLst>
          </p:cNvPr>
          <p:cNvSpPr/>
          <p:nvPr/>
        </p:nvSpPr>
        <p:spPr>
          <a:xfrm>
            <a:off x="2712219" y="5022071"/>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Portraits – Sonia Boyce</a:t>
            </a:r>
          </a:p>
        </p:txBody>
      </p:sp>
      <p:sp>
        <p:nvSpPr>
          <p:cNvPr id="24" name="Rectangle 23">
            <a:extLst>
              <a:ext uri="{FF2B5EF4-FFF2-40B4-BE49-F238E27FC236}">
                <a16:creationId xmlns:a16="http://schemas.microsoft.com/office/drawing/2014/main" id="{2EB5AB2D-AD44-BA81-C233-A4C89ABD4063}"/>
              </a:ext>
            </a:extLst>
          </p:cNvPr>
          <p:cNvSpPr/>
          <p:nvPr/>
        </p:nvSpPr>
        <p:spPr>
          <a:xfrm>
            <a:off x="3714455" y="5022070"/>
            <a:ext cx="960530" cy="204381"/>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Comic Sans MS" panose="030F0702030302020204" pitchFamily="66" charset="0"/>
            </a:endParaRPr>
          </a:p>
        </p:txBody>
      </p:sp>
      <p:sp>
        <p:nvSpPr>
          <p:cNvPr id="25" name="Rectangle 24">
            <a:extLst>
              <a:ext uri="{FF2B5EF4-FFF2-40B4-BE49-F238E27FC236}">
                <a16:creationId xmlns:a16="http://schemas.microsoft.com/office/drawing/2014/main" id="{7F9D5C8C-5778-E08F-447C-B38E87ADBA02}"/>
              </a:ext>
            </a:extLst>
          </p:cNvPr>
          <p:cNvSpPr/>
          <p:nvPr/>
        </p:nvSpPr>
        <p:spPr>
          <a:xfrm>
            <a:off x="3707350" y="3327400"/>
            <a:ext cx="967635"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Boudica’s Army – Hilary Mckay </a:t>
            </a:r>
          </a:p>
        </p:txBody>
      </p:sp>
      <p:sp>
        <p:nvSpPr>
          <p:cNvPr id="26" name="Rectangle 25">
            <a:extLst>
              <a:ext uri="{FF2B5EF4-FFF2-40B4-BE49-F238E27FC236}">
                <a16:creationId xmlns:a16="http://schemas.microsoft.com/office/drawing/2014/main" id="{5B55A054-5413-77A8-E4FA-FE85E96E4B14}"/>
              </a:ext>
            </a:extLst>
          </p:cNvPr>
          <p:cNvSpPr/>
          <p:nvPr/>
        </p:nvSpPr>
        <p:spPr>
          <a:xfrm>
            <a:off x="2703667" y="3327400"/>
            <a:ext cx="977633" cy="2794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latin typeface="Comic Sans MS" panose="030F0702030302020204" pitchFamily="66" charset="0"/>
              </a:rPr>
              <a:t>The Journal of Iliona – Richard Platt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ATTENDANCE AND PUNCTUALITY</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all</a:t>
            </a:r>
            <a:r>
              <a:rPr kumimoji="0" lang="en-GB" sz="1200" b="1" i="0" strike="noStrike" cap="none" normalizeH="0" baseline="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latin typeface="Trebuchet MS" pitchFamily="34" charset="0"/>
                <a:cs typeface="Arial" pitchFamily="34" charset="0"/>
              </a:rPr>
              <a:t>The attendance target set by the Governing Body for 2023-2024 is 96%. We expect ALL children to achieve this.​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as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Approach the </a:t>
            </a:r>
            <a:r>
              <a:rPr lang="en-GB" sz="1200" dirty="0">
                <a:latin typeface="Trebuchet MS" pitchFamily="34" charset="0"/>
                <a:cs typeface="Arial" pitchFamily="34" charset="0"/>
              </a:rPr>
              <a:t>c</a:t>
            </a:r>
            <a:r>
              <a:rPr kumimoji="0" lang="en-GB" sz="1200" b="0" i="0" u="none" strike="noStrike" cap="none" normalizeH="0" baseline="0" dirty="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middle management team </a:t>
            </a:r>
            <a:r>
              <a:rPr lang="en-GB" sz="1200" dirty="0">
                <a:latin typeface="Trebuchet MS" pitchFamily="34" charset="0"/>
                <a:cs typeface="Arial" pitchFamily="34" charset="0"/>
              </a:rPr>
              <a:t>(KS1 or KS2 Phase Leaders)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www.lentriseschool.co.uk</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a:latin typeface="Trebuchet MS" pitchFamily="34" charset="0"/>
                <a:cs typeface="Arial" pitchFamily="34" charset="0"/>
              </a:rPr>
              <a:t>	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a:latin typeface="Trebuchet MS" pitchFamily="34" charset="0"/>
                <a:hlinkClick r:id="rId2"/>
              </a:rPr>
              <a:t>https://www.lentriseschool.co.uk/website</a:t>
            </a:r>
            <a:r>
              <a:rPr lang="en-GB" sz="1200">
                <a:latin typeface="Trebuchet MS" pitchFamily="34" charset="0"/>
              </a:rPr>
              <a:t>. </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For you </a:t>
            </a:r>
          </a:p>
          <a:p>
            <a:pPr lvl="0" eaLnBrk="0" fontAlgn="base" hangingPunct="0">
              <a:spcBef>
                <a:spcPct val="0"/>
              </a:spcBef>
              <a:spcAft>
                <a:spcPct val="0"/>
              </a:spcAft>
            </a:pPr>
            <a:r>
              <a:rPr lang="en-GB" sz="1200">
                <a:latin typeface="Trebuchet MS" pitchFamily="34" charset="0"/>
              </a:rPr>
              <a:t>	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Signing-up takes less than 5 minutes</a:t>
            </a:r>
          </a:p>
          <a:p>
            <a:pPr lvl="0" eaLnBrk="0" fontAlgn="base" hangingPunct="0">
              <a:spcBef>
                <a:spcPct val="0"/>
              </a:spcBef>
              <a:spcAft>
                <a:spcPct val="0"/>
              </a:spcAft>
            </a:pPr>
            <a:r>
              <a:rPr lang="en-GB" sz="120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a:latin typeface="Trebuchet MS" pitchFamily="34" charset="0"/>
            </a:endParaRPr>
          </a:p>
          <a:p>
            <a:pPr lvl="0" algn="ctr" eaLnBrk="0" fontAlgn="base" hangingPunct="0">
              <a:spcBef>
                <a:spcPct val="0"/>
              </a:spcBef>
              <a:spcAft>
                <a:spcPct val="0"/>
              </a:spcAft>
            </a:pPr>
            <a:r>
              <a:rPr lang="en-GB" sz="120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a:latin typeface="Trebuchet MS" pitchFamily="34" charset="0"/>
              </a:rPr>
              <a:t>	</a:t>
            </a:r>
          </a:p>
          <a:p>
            <a:pPr lvl="0" eaLnBrk="0" fontAlgn="base" hangingPunct="0">
              <a:spcBef>
                <a:spcPct val="0"/>
              </a:spcBef>
              <a:spcAft>
                <a:spcPct val="0"/>
              </a:spcAf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320169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395654"/>
            <a:ext cx="18288000" cy="10287000"/>
          </a:xfrm>
          <a:prstGeom prst="rect">
            <a:avLst/>
          </a:prstGeom>
        </p:spPr>
      </p:pic>
    </p:spTree>
    <p:extLst>
      <p:ext uri="{BB962C8B-B14F-4D97-AF65-F5344CB8AC3E}">
        <p14:creationId xmlns:p14="http://schemas.microsoft.com/office/powerpoint/2010/main" val="2443025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e09d7e67-2c89-4a82-b064-15c58d415fdd">1f9afe0df38104e0dc6587988b1729cb17a2a453</FileHash>
    <TaxCatchAll xmlns="ee017583-9929-48b6-a040-67954c603aab" xsi:nil="true"/>
    <CloudMigratorVersion xmlns="e09d7e67-2c89-4a82-b064-15c58d415fdd">3.25.1.6670</CloudMigratorVersion>
    <UniqueSourceRef xmlns="e09d7e67-2c89-4a82-b064-15c58d415fdd" xsi:nil="true"/>
    <CloudMigratorOriginId xmlns="e09d7e67-2c89-4a82-b064-15c58d415fdd">\\LEN-SVR1\D$\RMDelivery\RMStaff\Staff Resources\Planning Y3\2022-2023\Year 3 Parent Pack.pptx_/sites/RM_StaffResources</CloudMigratorOriginId>
    <lcf76f155ced4ddcb4097134ff3c332f xmlns="e09d7e67-2c89-4a82-b064-15c58d415fdd">
      <Terms xmlns="http://schemas.microsoft.com/office/infopath/2007/PartnerControls"/>
    </lcf76f155ced4ddcb4097134ff3c332f>
    <MediaLengthInSeconds xmlns="e09d7e67-2c89-4a82-b064-15c58d415fdd" xsi:nil="true"/>
    <_Flow_SignoffStatus xmlns="e09d7e67-2c89-4a82-b064-15c58d415f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3B36C-A8F3-4A1F-ADA9-086F0E4B4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63F64-FA1F-43D7-A2F8-1241FBE0A27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 ds:uri="e09d7e67-2c89-4a82-b064-15c58d415fdd"/>
    <ds:schemaRef ds:uri="ee017583-9929-48b6-a040-67954c603aab"/>
    <ds:schemaRef ds:uri="http://www.w3.org/XML/1998/namespace"/>
    <ds:schemaRef ds:uri="http://purl.org/dc/dcmitype/"/>
  </ds:schemaRefs>
</ds:datastoreItem>
</file>

<file path=customXml/itemProps3.xml><?xml version="1.0" encoding="utf-8"?>
<ds:datastoreItem xmlns:ds="http://schemas.openxmlformats.org/officeDocument/2006/customXml" ds:itemID="{C8E144C7-69EE-41EF-83FA-827C829AD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1377</TotalTime>
  <Words>2830</Words>
  <Application>Microsoft Office PowerPoint</Application>
  <PresentationFormat>On-screen Show (4:3)</PresentationFormat>
  <Paragraphs>241</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Unicode MS</vt:lpstr>
      <vt:lpstr>Calibri</vt:lpstr>
      <vt:lpstr>Comic Sans MS</vt:lpstr>
      <vt:lpstr>Helvetica</vt:lpstr>
      <vt:lpstr>Segoe UI</vt:lpstr>
      <vt:lpstr>Segoe UI Historic</vt:lpstr>
      <vt:lpstr>Segoe UI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27</cp:revision>
  <dcterms:created xsi:type="dcterms:W3CDTF">2019-06-07T09:50:52Z</dcterms:created>
  <dcterms:modified xsi:type="dcterms:W3CDTF">2023-09-06T11:44:54Z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Order">
    <vt:r8>9668300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