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76" r:id="rId5"/>
    <p:sldId id="257" r:id="rId6"/>
    <p:sldId id="258" r:id="rId7"/>
    <p:sldId id="259" r:id="rId8"/>
    <p:sldId id="260" r:id="rId9"/>
    <p:sldId id="261" r:id="rId10"/>
    <p:sldId id="262" r:id="rId11"/>
    <p:sldId id="277" r:id="rId12"/>
    <p:sldId id="278" r:id="rId13"/>
    <p:sldId id="265" r:id="rId14"/>
    <p:sldId id="274" r:id="rId15"/>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3042" y="10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5C6010-D121-45F8-BC02-9E52CE88F3D9}" type="datetimeFigureOut">
              <a:rPr lang="en-GB" smtClean="0"/>
              <a:pPr/>
              <a:t>06/09/2023</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007D77-0593-434C-BDCB-3C0B020B16E1}" type="slidenum">
              <a:rPr lang="en-GB" smtClean="0"/>
              <a:pPr/>
              <a:t>‹#›</a:t>
            </a:fld>
            <a:endParaRPr lang="en-GB"/>
          </a:p>
        </p:txBody>
      </p:sp>
    </p:spTree>
    <p:extLst>
      <p:ext uri="{BB962C8B-B14F-4D97-AF65-F5344CB8AC3E}">
        <p14:creationId xmlns:p14="http://schemas.microsoft.com/office/powerpoint/2010/main" val="3377098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2470ED1-BA44-40F0-B990-9822D35609F9}" type="slidenum">
              <a:rPr lang="en-GB" smtClean="0"/>
              <a:pPr/>
              <a:t>2</a:t>
            </a:fld>
            <a:endParaRPr lang="en-GB"/>
          </a:p>
        </p:txBody>
      </p:sp>
    </p:spTree>
    <p:extLst>
      <p:ext uri="{BB962C8B-B14F-4D97-AF65-F5344CB8AC3E}">
        <p14:creationId xmlns:p14="http://schemas.microsoft.com/office/powerpoint/2010/main" val="3377727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0007D77-0593-434C-BDCB-3C0B020B16E1}" type="slidenum">
              <a:rPr lang="en-GB" smtClean="0"/>
              <a:pPr/>
              <a:t>3</a:t>
            </a:fld>
            <a:endParaRPr lang="en-GB"/>
          </a:p>
        </p:txBody>
      </p:sp>
    </p:spTree>
    <p:extLst>
      <p:ext uri="{BB962C8B-B14F-4D97-AF65-F5344CB8AC3E}">
        <p14:creationId xmlns:p14="http://schemas.microsoft.com/office/powerpoint/2010/main" val="1572749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F3CC7AC-71F3-49F2-970C-2513AFE4E81C}"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3CC7AC-71F3-49F2-970C-2513AFE4E81C}"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F3CC7AC-71F3-49F2-970C-2513AFE4E81C}"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F3CC7AC-71F3-49F2-970C-2513AFE4E81C}" type="datetimeFigureOut">
              <a:rPr lang="en-GB" smtClean="0"/>
              <a:pPr/>
              <a:t>06/09/2023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F3CC7AC-71F3-49F2-970C-2513AFE4E81C}" type="datetimeFigureOut">
              <a:rPr lang="en-GB" smtClean="0"/>
              <a:pPr/>
              <a:t>06/09/2023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3CC7AC-71F3-49F2-970C-2513AFE4E81C}" type="datetimeFigureOut">
              <a:rPr lang="en-GB" smtClean="0"/>
              <a:pPr/>
              <a:t>06/09/2023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3CC7AC-71F3-49F2-970C-2513AFE4E81C}"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3CC7AC-71F3-49F2-970C-2513AFE4E81C}"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05DAA96-2F9D-4B16-A0DC-28B201A71FC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5F3CC7AC-71F3-49F2-970C-2513AFE4E81C}" type="datetimeFigureOut">
              <a:rPr lang="en-GB" smtClean="0"/>
              <a:pPr/>
              <a:t>06/09/2023</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405DAA96-2F9D-4B16-A0DC-28B201A71FC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10.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dirty="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dirty="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tx1"/>
                </a:solidFill>
                <a:effectLst/>
                <a:latin typeface="Arial" panose="020B0604020202020204" pitchFamily="34" charset="0"/>
              </a:rPr>
              <a:t/>
            </a: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4400" b="1" dirty="0">
                <a:latin typeface="Segoe UI Historic" panose="020B0502040204020203" pitchFamily="34" charset="0"/>
                <a:ea typeface="Segoe UI Historic" panose="020B0502040204020203" pitchFamily="34" charset="0"/>
                <a:cs typeface="Segoe UI Historic" panose="020B0502040204020203" pitchFamily="34" charset="0"/>
              </a:rPr>
              <a:t>YEAR 3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dirty="0">
                <a:latin typeface="Segoe UI Light" panose="020B0502040204020203" pitchFamily="34" charset="0"/>
                <a:cs typeface="Segoe UI Light" panose="020B0502040204020203" pitchFamily="34" charset="0"/>
              </a:rPr>
              <a:t>Lent Rise School</a:t>
            </a:r>
          </a:p>
          <a:p>
            <a:pPr algn="ctr"/>
            <a:r>
              <a:rPr lang="en-GB" sz="1400" dirty="0">
                <a:latin typeface="Segoe UI Light" panose="020B0502040204020203" pitchFamily="34" charset="0"/>
                <a:cs typeface="Segoe UI Light" panose="020B0502040204020203" pitchFamily="34" charset="0"/>
              </a:rPr>
              <a:t>Coulson Way, Burnham, Slough, SL17NP</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Headteacher : Mrs J Watson</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Telephone : 01628 662913</a:t>
            </a:r>
            <a:endParaRPr lang="en-GB" sz="1400" dirty="0">
              <a:latin typeface="Segoe UI Light" panose="020B0502040204020203" pitchFamily="34" charset="0"/>
              <a:cs typeface="Segoe UI Light" panose="020B0502040204020203" pitchFamily="34" charset="0"/>
              <a:hlinkClick r:id="rId4"/>
            </a:endParaRPr>
          </a:p>
          <a:p>
            <a:pPr algn="ctr"/>
            <a:r>
              <a:rPr lang="en-GB" sz="1400" dirty="0">
                <a:latin typeface="Segoe UI Light" panose="020B0502040204020203" pitchFamily="34" charset="0"/>
                <a:cs typeface="Segoe UI Light" panose="020B0502040204020203" pitchFamily="34" charset="0"/>
                <a:hlinkClick r:id="rId5"/>
              </a:rPr>
              <a:t>office@lrschool.co.uk</a:t>
            </a:r>
            <a:r>
              <a:rPr lang="en-GB" sz="1400" dirty="0">
                <a:latin typeface="Segoe UI Light" panose="020B0502040204020203" pitchFamily="34" charset="0"/>
                <a:cs typeface="Segoe UI Light" panose="020B0502040204020203" pitchFamily="34" charset="0"/>
              </a:rPr>
              <a:t> </a:t>
            </a:r>
          </a:p>
          <a:p>
            <a:pPr algn="ctr"/>
            <a:r>
              <a:rPr lang="en-GB" sz="1400" dirty="0">
                <a:latin typeface="Segoe UI Light" panose="020B0502040204020203" pitchFamily="34" charset="0"/>
                <a:cs typeface="Segoe UI Light" panose="020B0502040204020203" pitchFamily="34" charset="0"/>
                <a:hlinkClick r:id="rId6"/>
              </a:rPr>
              <a:t>www.lentriseschool.co.uk</a:t>
            </a:r>
            <a:r>
              <a:rPr lang="en-GB" sz="1400" dirty="0">
                <a:latin typeface="Segoe UI Light" panose="020B0502040204020203" pitchFamily="34" charset="0"/>
                <a:cs typeface="Segoe UI Light" panose="020B0502040204020203" pitchFamily="34" charset="0"/>
              </a:rPr>
              <a:t> </a:t>
            </a:r>
            <a:endParaRPr lang="en-GB" sz="16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519076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SAFEGUARDING</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60648" y="1558399"/>
            <a:ext cx="630932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Trebuchet MS" pitchFamily="34" charset="0"/>
                <a:ea typeface="Times New Roman" pitchFamily="18" charset="0"/>
                <a:cs typeface="Arial" pitchFamily="34" charset="0"/>
              </a:rPr>
              <a:t>“</a:t>
            </a:r>
            <a:r>
              <a:rPr lang="en-GB" sz="1200" dirty="0">
                <a:latin typeface="Trebuchet MS" pitchFamily="34" charset="0"/>
                <a:ea typeface="Times New Roman" pitchFamily="18" charset="0"/>
                <a:cs typeface="Arial"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Trebuchet MS" pitchFamily="34" charset="0"/>
                <a:ea typeface="Times New Roman" pitchFamily="18" charset="0"/>
                <a:cs typeface="Arial" pitchFamily="34" charset="0"/>
              </a:rPr>
              <a:t> </a:t>
            </a:r>
            <a:endParaRPr lang="en-GB" sz="400" dirty="0">
              <a:latin typeface="Arial" pitchFamily="34" charset="0"/>
              <a:cs typeface="Arial" pitchFamily="34" charset="0"/>
            </a:endParaRPr>
          </a:p>
          <a:p>
            <a:pPr lvl="0" algn="just" eaLnBrk="0" fontAlgn="base" hangingPunct="0">
              <a:spcBef>
                <a:spcPct val="0"/>
              </a:spcBef>
              <a:spcAft>
                <a:spcPct val="0"/>
              </a:spcAft>
            </a:pPr>
            <a:r>
              <a:rPr lang="en-GB" sz="1200" dirty="0">
                <a:latin typeface="Trebuchet MS" pitchFamily="34" charset="0"/>
                <a:ea typeface="Times New Roman" pitchFamily="18" charset="0"/>
                <a:cs typeface="Arial"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400" dirty="0">
              <a:latin typeface="Arial" pitchFamily="34" charset="0"/>
              <a:cs typeface="Arial" pitchFamily="34" charset="0"/>
            </a:endParaRPr>
          </a:p>
          <a:p>
            <a:pPr lvl="0" algn="just" eaLnBrk="0" fontAlgn="base" hangingPunct="0">
              <a:spcBef>
                <a:spcPct val="0"/>
              </a:spcBef>
              <a:spcAft>
                <a:spcPct val="0"/>
              </a:spcAft>
            </a:pPr>
            <a:r>
              <a:rPr lang="en-GB" sz="1200" dirty="0">
                <a:latin typeface="Trebuchet MS" pitchFamily="34" charset="0"/>
                <a:cs typeface="Arial" pitchFamily="34" charset="0"/>
              </a:rPr>
              <a:t>In accordance with our responsibilities under section 175/157 of the Education Act 2002 and “Keeping Children Safe in Education“ Sept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400" dirty="0">
              <a:latin typeface="Trebuchet MS" pitchFamily="34" charset="0"/>
              <a:cs typeface="Arial" pitchFamily="34" charset="0"/>
            </a:endParaRPr>
          </a:p>
          <a:p>
            <a:pPr lvl="0" algn="just" eaLnBrk="0" fontAlgn="base" hangingPunct="0">
              <a:spcBef>
                <a:spcPct val="0"/>
              </a:spcBef>
              <a:spcAft>
                <a:spcPct val="0"/>
              </a:spcAft>
            </a:pPr>
            <a:r>
              <a:rPr lang="en-GB" sz="1200" dirty="0">
                <a:latin typeface="Trebuchet MS" pitchFamily="34" charset="0"/>
                <a:ea typeface="Times New Roman" pitchFamily="18" charset="0"/>
                <a:cs typeface="Arial"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400" dirty="0">
              <a:latin typeface="Arial" pitchFamily="34" charset="0"/>
              <a:cs typeface="Arial" pitchFamily="34" charset="0"/>
            </a:endParaRPr>
          </a:p>
          <a:p>
            <a:pPr lvl="0" algn="just" eaLnBrk="0" fontAlgn="base" hangingPunct="0">
              <a:spcBef>
                <a:spcPct val="0"/>
              </a:spcBef>
              <a:spcAft>
                <a:spcPct val="0"/>
              </a:spcAft>
            </a:pPr>
            <a:r>
              <a:rPr lang="en-GB" sz="1200" dirty="0">
                <a:latin typeface="Trebuchet MS" pitchFamily="34" charset="0"/>
                <a:ea typeface="Times New Roman" pitchFamily="18" charset="0"/>
                <a:cs typeface="Arial"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400" dirty="0">
              <a:latin typeface="Arial" pitchFamily="34" charset="0"/>
              <a:cs typeface="Arial" pitchFamily="34" charset="0"/>
            </a:endParaRPr>
          </a:p>
          <a:p>
            <a:pPr lvl="0" algn="just" eaLnBrk="0" fontAlgn="base" hangingPunct="0">
              <a:spcBef>
                <a:spcPct val="0"/>
              </a:spcBef>
              <a:spcAft>
                <a:spcPct val="0"/>
              </a:spcAft>
            </a:pPr>
            <a:r>
              <a:rPr lang="en-GB" sz="1200" dirty="0">
                <a:latin typeface="Trebuchet MS" pitchFamily="34" charset="0"/>
                <a:ea typeface="Times New Roman" pitchFamily="18" charset="0"/>
                <a:cs typeface="Arial"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Trebuchet MS" pitchFamily="34" charset="0"/>
                <a:ea typeface="Times New Roman" pitchFamily="18" charset="0"/>
                <a:cs typeface="Arial" pitchFamily="34" charset="0"/>
                <a:hlinkClick r:id="rId2"/>
              </a:rPr>
              <a:t>www.lentriseschool.co.uk</a:t>
            </a:r>
            <a:r>
              <a:rPr lang="en-GB" sz="1200" dirty="0">
                <a:latin typeface="Trebuchet MS" pitchFamily="34" charset="0"/>
                <a:ea typeface="Times New Roman" pitchFamily="18" charset="0"/>
                <a:cs typeface="Arial" pitchFamily="34" charset="0"/>
              </a:rPr>
              <a:t> </a:t>
            </a:r>
            <a:endParaRPr lang="en-GB" sz="4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a:cs typeface="Arial"/>
              </a:rPr>
              <a:t>TERM DATES 2023-2024</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30660" y="755576"/>
            <a:ext cx="4838700" cy="0"/>
          </a:xfrm>
          <a:prstGeom prst="straightConnector1">
            <a:avLst/>
          </a:prstGeom>
          <a:noFill/>
          <a:ln w="76200">
            <a:solidFill>
              <a:srgbClr val="FF0000"/>
            </a:solidFill>
            <a:round/>
            <a:headEnd/>
            <a:tailEnd/>
          </a:ln>
        </p:spPr>
      </p:cxnSp>
      <p:sp>
        <p:nvSpPr>
          <p:cNvPr id="4" name="Rectangle 3"/>
          <p:cNvSpPr/>
          <p:nvPr/>
        </p:nvSpPr>
        <p:spPr>
          <a:xfrm>
            <a:off x="260648" y="772666"/>
            <a:ext cx="6408712" cy="8586966"/>
          </a:xfrm>
          <a:prstGeom prst="rect">
            <a:avLst/>
          </a:prstGeom>
        </p:spPr>
        <p:txBody>
          <a:bodyPr wrap="square" lIns="91440" tIns="45720" rIns="91440" bIns="45720" anchor="t">
            <a:spAutoFit/>
          </a:bodyPr>
          <a:lstStyle/>
          <a:p>
            <a:r>
              <a:rPr lang="x-none" sz="1200" b="1" u="sng">
                <a:solidFill>
                  <a:srgbClr val="FF0000"/>
                </a:solidFill>
              </a:rPr>
              <a:t>Autumn Term 20</a:t>
            </a:r>
            <a:r>
              <a:rPr lang="en-GB" sz="1200" b="1" u="sng">
                <a:solidFill>
                  <a:srgbClr val="FF0000"/>
                </a:solidFill>
              </a:rPr>
              <a:t>23</a:t>
            </a:r>
            <a:endParaRPr lang="en-GB" sz="1200" b="1">
              <a:solidFill>
                <a:srgbClr val="FF0000"/>
              </a:solidFill>
            </a:endParaRPr>
          </a:p>
          <a:p>
            <a:endParaRPr lang="en-GB" sz="1200"/>
          </a:p>
          <a:p>
            <a:r>
              <a:rPr lang="en-GB" sz="1200" b="1">
                <a:latin typeface="Calibri"/>
                <a:cs typeface="Segoe UI"/>
              </a:rPr>
              <a:t>Open on the morning of:                                 Close at end of afternoon on:</a:t>
            </a:r>
            <a:endParaRPr lang="en-GB" sz="1200">
              <a:latin typeface="Calibri"/>
              <a:cs typeface="Segoe UI"/>
            </a:endParaRPr>
          </a:p>
          <a:p>
            <a:r>
              <a:rPr lang="en-GB" sz="1200">
                <a:latin typeface="Calibri"/>
                <a:cs typeface="Segoe UI"/>
              </a:rPr>
              <a:t>Tuesday 5</a:t>
            </a:r>
            <a:r>
              <a:rPr lang="en-GB" sz="1200" baseline="30000">
                <a:latin typeface="Calibri"/>
                <a:cs typeface="Segoe UI"/>
              </a:rPr>
              <a:t>th</a:t>
            </a:r>
            <a:r>
              <a:rPr lang="en-GB" sz="1200">
                <a:latin typeface="Calibri"/>
                <a:cs typeface="Segoe UI"/>
              </a:rPr>
              <a:t> September                                       Friday 20</a:t>
            </a:r>
            <a:r>
              <a:rPr lang="en-GB" sz="1200" baseline="30000">
                <a:latin typeface="Calibri"/>
                <a:cs typeface="Segoe UI"/>
              </a:rPr>
              <a:t>th</a:t>
            </a:r>
            <a:r>
              <a:rPr lang="en-GB" sz="1200">
                <a:latin typeface="Calibri"/>
                <a:cs typeface="Segoe UI"/>
              </a:rPr>
              <a:t> October</a:t>
            </a:r>
            <a:endParaRPr lang="en-GB" sz="1200">
              <a:latin typeface="Calibri"/>
              <a:cs typeface="Calibri"/>
            </a:endParaRPr>
          </a:p>
          <a:p>
            <a:r>
              <a:rPr lang="en-GB" sz="1200">
                <a:latin typeface="Calibri"/>
                <a:cs typeface="Segoe UI"/>
              </a:rPr>
              <a:t>(*INSET: Friday 1</a:t>
            </a:r>
            <a:r>
              <a:rPr lang="en-GB" sz="1200" baseline="30000">
                <a:latin typeface="Calibri"/>
                <a:cs typeface="Segoe UI"/>
              </a:rPr>
              <a:t>st</a:t>
            </a:r>
            <a:r>
              <a:rPr lang="en-GB" sz="1200">
                <a:latin typeface="Calibri"/>
                <a:cs typeface="Segoe UI"/>
              </a:rPr>
              <a:t> September, Monday 4</a:t>
            </a:r>
            <a:r>
              <a:rPr lang="en-GB" sz="1200" baseline="30000">
                <a:latin typeface="Calibri"/>
                <a:cs typeface="Segoe UI"/>
              </a:rPr>
              <a:t>th</a:t>
            </a:r>
            <a:r>
              <a:rPr lang="en-GB" sz="1200">
                <a:latin typeface="Calibri"/>
                <a:cs typeface="Segoe UI"/>
              </a:rPr>
              <a:t> September) </a:t>
            </a:r>
            <a:endParaRPr lang="en-GB" sz="1200">
              <a:latin typeface="Calibri"/>
              <a:cs typeface="Calibri"/>
            </a:endParaRPr>
          </a:p>
          <a:p>
            <a:endParaRPr lang="en-GB" sz="1200">
              <a:cs typeface="Calibri"/>
            </a:endParaRPr>
          </a:p>
          <a:p>
            <a:r>
              <a:rPr lang="en-GB" sz="1200" b="1">
                <a:latin typeface="Calibri"/>
                <a:cs typeface="Segoe UI"/>
              </a:rPr>
              <a:t>(Half Term – Monday 23</a:t>
            </a:r>
            <a:r>
              <a:rPr lang="en-GB" sz="1200" b="1" baseline="30000">
                <a:latin typeface="Calibri"/>
                <a:cs typeface="Segoe UI"/>
              </a:rPr>
              <a:t>rd</a:t>
            </a:r>
            <a:r>
              <a:rPr lang="en-GB" sz="1200" b="1">
                <a:latin typeface="Calibri"/>
                <a:cs typeface="Segoe UI"/>
              </a:rPr>
              <a:t> October – Friday 27</a:t>
            </a:r>
            <a:r>
              <a:rPr lang="en-GB" sz="1200" b="1" baseline="30000">
                <a:latin typeface="Calibri"/>
                <a:cs typeface="Segoe UI"/>
              </a:rPr>
              <a:t>th</a:t>
            </a:r>
            <a:r>
              <a:rPr lang="en-GB" sz="1200" b="1">
                <a:latin typeface="Calibri"/>
                <a:cs typeface="Segoe UI"/>
              </a:rPr>
              <a:t> October)</a:t>
            </a:r>
            <a:endParaRPr lang="en-GB" sz="1200">
              <a:latin typeface="Calibri"/>
              <a:cs typeface="Segoe UI"/>
            </a:endParaRPr>
          </a:p>
          <a:p>
            <a:endParaRPr lang="en-GB" sz="1200">
              <a:cs typeface="Calibri"/>
            </a:endParaRPr>
          </a:p>
          <a:p>
            <a:r>
              <a:rPr lang="en-GB" sz="1200">
                <a:latin typeface="Calibri"/>
                <a:cs typeface="Segoe UI"/>
              </a:rPr>
              <a:t>Monday 30</a:t>
            </a:r>
            <a:r>
              <a:rPr lang="en-GB" sz="1200" baseline="30000">
                <a:latin typeface="Calibri"/>
                <a:cs typeface="Segoe UI"/>
              </a:rPr>
              <a:t>th</a:t>
            </a:r>
            <a:r>
              <a:rPr lang="en-GB" sz="1200">
                <a:latin typeface="Calibri"/>
                <a:cs typeface="Segoe UI"/>
              </a:rPr>
              <a:t> October                                         Friday 15</a:t>
            </a:r>
            <a:r>
              <a:rPr lang="en-GB" sz="1200" baseline="30000">
                <a:latin typeface="Calibri"/>
                <a:cs typeface="Segoe UI"/>
              </a:rPr>
              <a:t>th</a:t>
            </a:r>
            <a:r>
              <a:rPr lang="en-GB" sz="1200">
                <a:latin typeface="Calibri"/>
                <a:cs typeface="Segoe UI"/>
              </a:rPr>
              <a:t> December</a:t>
            </a:r>
          </a:p>
          <a:p>
            <a:endParaRPr lang="en-GB" sz="1200">
              <a:cs typeface="Calibri"/>
            </a:endParaRPr>
          </a:p>
          <a:p>
            <a:r>
              <a:rPr lang="en-GB" sz="1200" b="1">
                <a:latin typeface="Calibri"/>
                <a:cs typeface="Segoe UI"/>
              </a:rPr>
              <a:t>(Christmas – Tuesday 19</a:t>
            </a:r>
            <a:r>
              <a:rPr lang="en-GB" sz="1200" b="1" baseline="30000">
                <a:latin typeface="Calibri"/>
                <a:cs typeface="Segoe UI"/>
              </a:rPr>
              <a:t>th</a:t>
            </a:r>
            <a:r>
              <a:rPr lang="en-GB" sz="1200" b="1">
                <a:latin typeface="Calibri"/>
                <a:cs typeface="Segoe UI"/>
              </a:rPr>
              <a:t> December – Tuesday 2</a:t>
            </a:r>
            <a:r>
              <a:rPr lang="en-GB" sz="1200" b="1" baseline="30000">
                <a:latin typeface="Calibri"/>
                <a:cs typeface="Segoe UI"/>
              </a:rPr>
              <a:t>nd</a:t>
            </a:r>
            <a:r>
              <a:rPr lang="en-GB" sz="1200" b="1">
                <a:latin typeface="Calibri"/>
                <a:cs typeface="Segoe UI"/>
              </a:rPr>
              <a:t> January)</a:t>
            </a:r>
            <a:endParaRPr lang="en-GB" sz="1200">
              <a:latin typeface="Calibri"/>
              <a:cs typeface="Segoe UI"/>
            </a:endParaRPr>
          </a:p>
          <a:p>
            <a:r>
              <a:rPr lang="en-GB" sz="1200">
                <a:latin typeface="Calibri"/>
                <a:cs typeface="Segoe UI"/>
              </a:rPr>
              <a:t>(*INSET: Monday 18</a:t>
            </a:r>
            <a:r>
              <a:rPr lang="en-GB" sz="1200" baseline="30000">
                <a:latin typeface="Calibri"/>
                <a:cs typeface="Segoe UI"/>
              </a:rPr>
              <a:t>th</a:t>
            </a:r>
            <a:r>
              <a:rPr lang="en-GB" sz="1200">
                <a:latin typeface="Calibri"/>
                <a:cs typeface="Segoe UI"/>
              </a:rPr>
              <a:t> December)</a:t>
            </a:r>
            <a:endParaRPr lang="en-GB" sz="1200">
              <a:latin typeface="Calibri"/>
              <a:cs typeface="Calibri"/>
            </a:endParaRPr>
          </a:p>
          <a:p>
            <a:endParaRPr lang="en-GB" sz="1200" b="1">
              <a:highlight>
                <a:srgbClr val="FFFF00"/>
              </a:highlight>
              <a:cs typeface="Calibri"/>
            </a:endParaRPr>
          </a:p>
          <a:p>
            <a:endParaRPr lang="en-GB" sz="1200"/>
          </a:p>
          <a:p>
            <a:r>
              <a:rPr lang="en-GB" sz="1200" b="1" u="sng">
                <a:solidFill>
                  <a:srgbClr val="FF0000"/>
                </a:solidFill>
              </a:rPr>
              <a:t>Spring Term 2024</a:t>
            </a:r>
            <a:endParaRPr lang="en-GB" sz="1200">
              <a:solidFill>
                <a:srgbClr val="FF0000"/>
              </a:solidFill>
            </a:endParaRPr>
          </a:p>
          <a:p>
            <a:endParaRPr lang="en-GB" sz="1200"/>
          </a:p>
          <a:p>
            <a:r>
              <a:rPr lang="en-GB" sz="1200" b="1">
                <a:latin typeface="Calibri"/>
                <a:cs typeface="Segoe UI"/>
              </a:rPr>
              <a:t>Open on the morning of:                                 Close at end of afternoon on:</a:t>
            </a:r>
            <a:endParaRPr lang="en-GB" sz="1200">
              <a:latin typeface="Calibri"/>
              <a:cs typeface="Segoe UI"/>
            </a:endParaRPr>
          </a:p>
          <a:p>
            <a:r>
              <a:rPr lang="en-GB" sz="1200">
                <a:latin typeface="Calibri"/>
                <a:cs typeface="Segoe UI"/>
              </a:rPr>
              <a:t>Thursday 4</a:t>
            </a:r>
            <a:r>
              <a:rPr lang="en-GB" sz="1200" baseline="30000">
                <a:latin typeface="Calibri"/>
                <a:cs typeface="Segoe UI"/>
              </a:rPr>
              <a:t>th</a:t>
            </a:r>
            <a:r>
              <a:rPr lang="en-GB" sz="1200">
                <a:latin typeface="Calibri"/>
                <a:cs typeface="Segoe UI"/>
              </a:rPr>
              <a:t> January                                          Friday 9</a:t>
            </a:r>
            <a:r>
              <a:rPr lang="en-GB" sz="1200" baseline="30000">
                <a:latin typeface="Calibri"/>
                <a:cs typeface="Segoe UI"/>
              </a:rPr>
              <a:t>th</a:t>
            </a:r>
            <a:r>
              <a:rPr lang="en-GB" sz="1200">
                <a:latin typeface="Calibri"/>
                <a:cs typeface="Segoe UI"/>
              </a:rPr>
              <a:t> February </a:t>
            </a:r>
          </a:p>
          <a:p>
            <a:r>
              <a:rPr lang="en-GB" sz="1200">
                <a:latin typeface="Calibri"/>
                <a:cs typeface="Segoe UI"/>
              </a:rPr>
              <a:t>(*INSET: Wednesday 3</a:t>
            </a:r>
            <a:r>
              <a:rPr lang="en-GB" sz="1200" baseline="30000">
                <a:latin typeface="Calibri"/>
                <a:cs typeface="Segoe UI"/>
              </a:rPr>
              <a:t>rd</a:t>
            </a:r>
            <a:r>
              <a:rPr lang="en-GB" sz="1200">
                <a:latin typeface="Calibri"/>
                <a:cs typeface="Segoe UI"/>
              </a:rPr>
              <a:t> January)</a:t>
            </a:r>
          </a:p>
          <a:p>
            <a:endParaRPr lang="en-GB" sz="1200">
              <a:cs typeface="Calibri"/>
            </a:endParaRPr>
          </a:p>
          <a:p>
            <a:r>
              <a:rPr lang="en-GB" sz="1200" b="1">
                <a:latin typeface="Calibri"/>
                <a:cs typeface="Segoe UI"/>
              </a:rPr>
              <a:t>(Half Term – Monday 12</a:t>
            </a:r>
            <a:r>
              <a:rPr lang="en-GB" sz="1200" b="1" baseline="30000">
                <a:latin typeface="Calibri"/>
                <a:cs typeface="Segoe UI"/>
              </a:rPr>
              <a:t>th</a:t>
            </a:r>
            <a:r>
              <a:rPr lang="en-GB" sz="1200" b="1">
                <a:latin typeface="Calibri"/>
                <a:cs typeface="Segoe UI"/>
              </a:rPr>
              <a:t> February – Friday 16</a:t>
            </a:r>
            <a:r>
              <a:rPr lang="en-GB" sz="1200" b="1" baseline="30000">
                <a:latin typeface="Calibri"/>
                <a:cs typeface="Segoe UI"/>
              </a:rPr>
              <a:t>th</a:t>
            </a:r>
            <a:r>
              <a:rPr lang="en-GB" sz="1200" b="1">
                <a:latin typeface="Calibri"/>
                <a:cs typeface="Segoe UI"/>
              </a:rPr>
              <a:t> February)</a:t>
            </a:r>
            <a:endParaRPr lang="en-GB" sz="1200">
              <a:latin typeface="Calibri"/>
              <a:cs typeface="Segoe UI"/>
            </a:endParaRPr>
          </a:p>
          <a:p>
            <a:endParaRPr lang="en-GB" sz="1200">
              <a:cs typeface="Calibri"/>
            </a:endParaRPr>
          </a:p>
          <a:p>
            <a:r>
              <a:rPr lang="en-GB" sz="1200">
                <a:latin typeface="Calibri"/>
                <a:cs typeface="Segoe UI"/>
              </a:rPr>
              <a:t>Monday 19</a:t>
            </a:r>
            <a:r>
              <a:rPr lang="en-GB" sz="1200" baseline="30000">
                <a:latin typeface="Calibri"/>
                <a:cs typeface="Segoe UI"/>
              </a:rPr>
              <a:t>th</a:t>
            </a:r>
            <a:r>
              <a:rPr lang="en-GB" sz="1200">
                <a:latin typeface="Calibri"/>
                <a:cs typeface="Segoe UI"/>
              </a:rPr>
              <a:t> February                                        Thursday 28</a:t>
            </a:r>
            <a:r>
              <a:rPr lang="en-GB" sz="1200" baseline="30000">
                <a:latin typeface="Calibri"/>
                <a:cs typeface="Segoe UI"/>
              </a:rPr>
              <a:t>th</a:t>
            </a:r>
            <a:r>
              <a:rPr lang="en-GB" sz="1200">
                <a:latin typeface="Calibri"/>
                <a:cs typeface="Segoe UI"/>
              </a:rPr>
              <a:t> March </a:t>
            </a:r>
            <a:endParaRPr lang="en-GB" sz="1200">
              <a:cs typeface="Calibri"/>
            </a:endParaRPr>
          </a:p>
          <a:p>
            <a:endParaRPr lang="en-GB" sz="1200">
              <a:cs typeface="Calibri"/>
            </a:endParaRPr>
          </a:p>
          <a:p>
            <a:r>
              <a:rPr lang="en-GB" sz="1200" b="1">
                <a:latin typeface="Calibri"/>
                <a:cs typeface="Segoe UI"/>
              </a:rPr>
              <a:t>(Easter – Friday 29</a:t>
            </a:r>
            <a:r>
              <a:rPr lang="en-GB" sz="1200" b="1" baseline="30000">
                <a:latin typeface="Calibri"/>
                <a:cs typeface="Segoe UI"/>
              </a:rPr>
              <a:t>th</a:t>
            </a:r>
            <a:r>
              <a:rPr lang="en-GB" sz="1200" b="1">
                <a:latin typeface="Calibri"/>
                <a:cs typeface="Segoe UI"/>
              </a:rPr>
              <a:t> March – Friday 12</a:t>
            </a:r>
            <a:r>
              <a:rPr lang="en-GB" sz="1200" b="1" baseline="30000">
                <a:latin typeface="Calibri"/>
                <a:cs typeface="Segoe UI"/>
              </a:rPr>
              <a:t>th</a:t>
            </a:r>
            <a:r>
              <a:rPr lang="en-GB" sz="1200" b="1">
                <a:latin typeface="Calibri"/>
                <a:cs typeface="Segoe UI"/>
              </a:rPr>
              <a:t> April)</a:t>
            </a:r>
            <a:endParaRPr lang="en-GB" sz="1200">
              <a:latin typeface="Calibri"/>
              <a:cs typeface="Segoe UI"/>
            </a:endParaRPr>
          </a:p>
          <a:p>
            <a:endParaRPr lang="en-GB" sz="1200" b="1">
              <a:cs typeface="Calibri"/>
            </a:endParaRPr>
          </a:p>
          <a:p>
            <a:endParaRPr lang="en-GB" sz="1200"/>
          </a:p>
          <a:p>
            <a:r>
              <a:rPr lang="en-GB" sz="1200" b="1" u="sng">
                <a:solidFill>
                  <a:srgbClr val="FF0000"/>
                </a:solidFill>
              </a:rPr>
              <a:t>Summer Term 2024</a:t>
            </a:r>
            <a:endParaRPr lang="en-GB" sz="1200">
              <a:solidFill>
                <a:srgbClr val="FF0000"/>
              </a:solidFill>
            </a:endParaRPr>
          </a:p>
          <a:p>
            <a:endParaRPr lang="en-GB" sz="1200"/>
          </a:p>
          <a:p>
            <a:r>
              <a:rPr lang="en-GB" sz="1200" b="1">
                <a:latin typeface="Calibri"/>
                <a:cs typeface="Segoe UI"/>
              </a:rPr>
              <a:t>Open on the morning of:                                 Close at end of afternoon on:</a:t>
            </a:r>
            <a:endParaRPr lang="en-GB" sz="1200">
              <a:latin typeface="Calibri"/>
              <a:cs typeface="Segoe UI"/>
            </a:endParaRPr>
          </a:p>
          <a:p>
            <a:r>
              <a:rPr lang="en-GB" sz="1200">
                <a:latin typeface="Calibri"/>
                <a:cs typeface="Segoe UI"/>
              </a:rPr>
              <a:t>Monday 15</a:t>
            </a:r>
            <a:r>
              <a:rPr lang="en-GB" sz="1200" baseline="30000">
                <a:latin typeface="Calibri"/>
                <a:cs typeface="Segoe UI"/>
              </a:rPr>
              <a:t>th</a:t>
            </a:r>
            <a:r>
              <a:rPr lang="en-GB" sz="1200">
                <a:latin typeface="Calibri"/>
                <a:cs typeface="Segoe UI"/>
              </a:rPr>
              <a:t> April                                              Thursday 23</a:t>
            </a:r>
            <a:r>
              <a:rPr lang="en-GB" sz="1200" baseline="30000">
                <a:latin typeface="Calibri"/>
                <a:cs typeface="Segoe UI"/>
              </a:rPr>
              <a:t>rd</a:t>
            </a:r>
            <a:r>
              <a:rPr lang="en-GB" sz="1200">
                <a:latin typeface="Calibri"/>
                <a:cs typeface="Segoe UI"/>
              </a:rPr>
              <a:t> May</a:t>
            </a:r>
          </a:p>
          <a:p>
            <a:r>
              <a:rPr lang="en-GB" sz="1200">
                <a:latin typeface="Calibri"/>
                <a:cs typeface="Segoe UI"/>
              </a:rPr>
              <a:t>(*INSET: Friday 24</a:t>
            </a:r>
            <a:r>
              <a:rPr lang="en-GB" sz="1200" baseline="30000">
                <a:latin typeface="Calibri"/>
                <a:cs typeface="Segoe UI"/>
              </a:rPr>
              <a:t>th</a:t>
            </a:r>
            <a:r>
              <a:rPr lang="en-GB" sz="1200">
                <a:latin typeface="Calibri"/>
                <a:cs typeface="Segoe UI"/>
              </a:rPr>
              <a:t> May)</a:t>
            </a:r>
          </a:p>
          <a:p>
            <a:endParaRPr lang="en-GB" sz="1200">
              <a:cs typeface="Calibri"/>
            </a:endParaRPr>
          </a:p>
          <a:p>
            <a:r>
              <a:rPr lang="en-GB" sz="1200" b="1">
                <a:latin typeface="Calibri"/>
                <a:cs typeface="Segoe UI"/>
              </a:rPr>
              <a:t>(Half Term – Monday 27</a:t>
            </a:r>
            <a:r>
              <a:rPr lang="en-GB" sz="1200" b="1" baseline="30000">
                <a:latin typeface="Calibri"/>
                <a:cs typeface="Segoe UI"/>
              </a:rPr>
              <a:t>th</a:t>
            </a:r>
            <a:r>
              <a:rPr lang="en-GB" sz="1200" b="1">
                <a:latin typeface="Calibri"/>
                <a:cs typeface="Segoe UI"/>
              </a:rPr>
              <a:t> May – Friday 31</a:t>
            </a:r>
            <a:r>
              <a:rPr lang="en-GB" sz="1200" b="1" baseline="30000">
                <a:latin typeface="Calibri"/>
                <a:cs typeface="Segoe UI"/>
              </a:rPr>
              <a:t>st</a:t>
            </a:r>
            <a:r>
              <a:rPr lang="en-GB" sz="1200" b="1">
                <a:latin typeface="Calibri"/>
                <a:cs typeface="Segoe UI"/>
              </a:rPr>
              <a:t> May)</a:t>
            </a:r>
            <a:endParaRPr lang="en-GB" sz="1200">
              <a:latin typeface="Calibri"/>
              <a:cs typeface="Segoe UI"/>
            </a:endParaRPr>
          </a:p>
          <a:p>
            <a:endParaRPr lang="en-GB" sz="1200">
              <a:cs typeface="Calibri"/>
            </a:endParaRPr>
          </a:p>
          <a:p>
            <a:r>
              <a:rPr lang="en-GB" sz="1200">
                <a:latin typeface="Calibri"/>
                <a:cs typeface="Segoe UI"/>
              </a:rPr>
              <a:t>Monday 3</a:t>
            </a:r>
            <a:r>
              <a:rPr lang="en-GB" sz="1200" baseline="30000">
                <a:latin typeface="Calibri"/>
                <a:cs typeface="Segoe UI"/>
              </a:rPr>
              <a:t>rd</a:t>
            </a:r>
            <a:r>
              <a:rPr lang="en-GB" sz="1200">
                <a:latin typeface="Calibri"/>
                <a:cs typeface="Segoe UI"/>
              </a:rPr>
              <a:t> June                                                Friday 19</a:t>
            </a:r>
            <a:r>
              <a:rPr lang="en-GB" sz="1200" baseline="30000">
                <a:latin typeface="Calibri"/>
                <a:cs typeface="Segoe UI"/>
              </a:rPr>
              <a:t>th</a:t>
            </a:r>
            <a:r>
              <a:rPr lang="en-GB" sz="1200">
                <a:latin typeface="Calibri"/>
                <a:cs typeface="Segoe UI"/>
              </a:rPr>
              <a:t> July</a:t>
            </a:r>
          </a:p>
          <a:p>
            <a:r>
              <a:rPr lang="en-GB" sz="1200">
                <a:latin typeface="Calibri"/>
                <a:cs typeface="Segoe UI"/>
              </a:rPr>
              <a:t>(*INSET: Monday 22</a:t>
            </a:r>
            <a:r>
              <a:rPr lang="en-GB" sz="1200" baseline="30000">
                <a:latin typeface="Calibri"/>
                <a:cs typeface="Segoe UI"/>
              </a:rPr>
              <a:t>nd</a:t>
            </a:r>
            <a:r>
              <a:rPr lang="en-GB" sz="1200">
                <a:latin typeface="Calibri"/>
                <a:cs typeface="Segoe UI"/>
              </a:rPr>
              <a:t> July, Tuesday 23</a:t>
            </a:r>
            <a:r>
              <a:rPr lang="en-GB" sz="1200" baseline="30000">
                <a:latin typeface="Calibri"/>
                <a:cs typeface="Segoe UI"/>
              </a:rPr>
              <a:t>rd</a:t>
            </a:r>
            <a:r>
              <a:rPr lang="en-GB" sz="1200">
                <a:latin typeface="Calibri"/>
                <a:cs typeface="Segoe UI"/>
              </a:rPr>
              <a:t> July)</a:t>
            </a:r>
          </a:p>
          <a:p>
            <a:endParaRPr lang="en-GB" sz="1200">
              <a:cs typeface="Calibri"/>
            </a:endParaRPr>
          </a:p>
          <a:p>
            <a:endParaRPr lang="en-GB" sz="1200">
              <a:cs typeface="Calibri"/>
            </a:endParaRPr>
          </a:p>
          <a:p>
            <a:r>
              <a:rPr lang="en-GB" sz="1200" b="1">
                <a:latin typeface="Calibri"/>
                <a:cs typeface="Segoe UI"/>
              </a:rPr>
              <a:t>Early May Bank Holiday: Monday 6</a:t>
            </a:r>
            <a:r>
              <a:rPr lang="en-GB" sz="1200" b="1" baseline="30000">
                <a:latin typeface="Calibri"/>
                <a:cs typeface="Segoe UI"/>
              </a:rPr>
              <a:t>th</a:t>
            </a:r>
            <a:r>
              <a:rPr lang="en-GB" sz="1200" b="1">
                <a:latin typeface="Calibri"/>
                <a:cs typeface="Segoe UI"/>
              </a:rPr>
              <a:t> May </a:t>
            </a:r>
            <a:endParaRPr lang="en-GB" sz="1200">
              <a:latin typeface="Calibri"/>
              <a:cs typeface="Segoe UI"/>
            </a:endParaRPr>
          </a:p>
          <a:p>
            <a:endParaRPr lang="en-GB" sz="1200">
              <a:cs typeface="Calibri"/>
            </a:endParaRPr>
          </a:p>
          <a:p>
            <a:r>
              <a:rPr lang="en-GB" sz="1200">
                <a:latin typeface="Calibri"/>
                <a:cs typeface="Segoe UI"/>
              </a:rPr>
              <a:t>* Inset days are for the staff only.</a:t>
            </a:r>
          </a:p>
          <a:p>
            <a:endParaRPr lang="en-GB" sz="1200">
              <a:cs typeface="Calibri"/>
            </a:endParaRPr>
          </a:p>
          <a:p>
            <a:r>
              <a:rPr lang="en-GB" sz="1200">
                <a:latin typeface="Calibri"/>
                <a:cs typeface="Segoe UI"/>
              </a:rPr>
              <a:t>Whether term is starting or ending, the school start and finish times are the same.     </a:t>
            </a:r>
            <a:endParaRPr lang="en-GB" sz="1200">
              <a:cs typeface="Calibri"/>
            </a:endParaRPr>
          </a:p>
          <a:p>
            <a:endParaRPr lang="en-GB" sz="1200" b="1">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CONTENTS</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6" name="Table 5"/>
          <p:cNvGraphicFramePr>
            <a:graphicFrameLocks noGrp="1"/>
          </p:cNvGraphicFramePr>
          <p:nvPr/>
        </p:nvGraphicFramePr>
        <p:xfrm>
          <a:off x="476672" y="1259632"/>
          <a:ext cx="5976664" cy="1436799"/>
        </p:xfrm>
        <a:graphic>
          <a:graphicData uri="http://schemas.openxmlformats.org/drawingml/2006/table">
            <a:tbl>
              <a:tblPr/>
              <a:tblGrid>
                <a:gridCol w="4399873">
                  <a:extLst>
                    <a:ext uri="{9D8B030D-6E8A-4147-A177-3AD203B41FA5}">
                      <a16:colId xmlns:a16="http://schemas.microsoft.com/office/drawing/2014/main" val="20000"/>
                    </a:ext>
                  </a:extLst>
                </a:gridCol>
                <a:gridCol w="1576791">
                  <a:extLst>
                    <a:ext uri="{9D8B030D-6E8A-4147-A177-3AD203B41FA5}">
                      <a16:colId xmlns:a16="http://schemas.microsoft.com/office/drawing/2014/main" val="20001"/>
                    </a:ext>
                  </a:extLst>
                </a:gridCol>
              </a:tblGrid>
              <a:tr h="205257">
                <a:tc>
                  <a:txBody>
                    <a:bodyPr/>
                    <a:lstStyle/>
                    <a:p>
                      <a:pPr>
                        <a:spcBef>
                          <a:spcPts val="400"/>
                        </a:spcBef>
                        <a:spcAft>
                          <a:spcPts val="400"/>
                        </a:spcAft>
                      </a:pPr>
                      <a:r>
                        <a:rPr lang="en-GB" sz="1200">
                          <a:latin typeface="Trebuchet MS"/>
                          <a:ea typeface="Times New Roman"/>
                          <a:cs typeface="Times New Roman"/>
                        </a:rPr>
                        <a:t>Year 3 Information</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3</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0"/>
                  </a:ext>
                </a:extLst>
              </a:tr>
              <a:tr h="205257">
                <a:tc>
                  <a:txBody>
                    <a:bodyPr/>
                    <a:lstStyle/>
                    <a:p>
                      <a:pPr>
                        <a:spcBef>
                          <a:spcPts val="400"/>
                        </a:spcBef>
                        <a:spcAft>
                          <a:spcPts val="400"/>
                        </a:spcAft>
                      </a:pPr>
                      <a:r>
                        <a:rPr lang="en-GB" sz="1200">
                          <a:latin typeface="Trebuchet MS"/>
                          <a:ea typeface="Times New Roman"/>
                          <a:cs typeface="Times New Roman"/>
                        </a:rPr>
                        <a:t>Curriculum </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4</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1"/>
                  </a:ext>
                </a:extLst>
              </a:tr>
              <a:tr h="205257">
                <a:tc>
                  <a:txBody>
                    <a:bodyPr/>
                    <a:lstStyle/>
                    <a:p>
                      <a:pPr>
                        <a:spcBef>
                          <a:spcPts val="400"/>
                        </a:spcBef>
                        <a:spcAft>
                          <a:spcPts val="400"/>
                        </a:spcAft>
                      </a:pPr>
                      <a:r>
                        <a:rPr lang="en-GB" sz="1200">
                          <a:latin typeface="Trebuchet MS"/>
                          <a:ea typeface="Times New Roman"/>
                          <a:cs typeface="Times New Roman"/>
                        </a:rPr>
                        <a:t>Attendance and punctuality</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5</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2"/>
                  </a:ext>
                </a:extLst>
              </a:tr>
              <a:tr h="205257">
                <a:tc>
                  <a:txBody>
                    <a:bodyPr/>
                    <a:lstStyle/>
                    <a:p>
                      <a:pPr>
                        <a:spcBef>
                          <a:spcPts val="400"/>
                        </a:spcBef>
                        <a:spcAft>
                          <a:spcPts val="400"/>
                        </a:spcAft>
                      </a:pPr>
                      <a:r>
                        <a:rPr lang="en-GB" sz="1200">
                          <a:latin typeface="Trebuchet MS"/>
                          <a:ea typeface="Times New Roman"/>
                          <a:cs typeface="Times New Roman"/>
                        </a:rPr>
                        <a:t>Our Open Door Policy</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6</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3"/>
                  </a:ext>
                </a:extLst>
              </a:tr>
              <a:tr h="205257">
                <a:tc>
                  <a:txBody>
                    <a:bodyPr/>
                    <a:lstStyle/>
                    <a:p>
                      <a:pPr>
                        <a:spcBef>
                          <a:spcPts val="400"/>
                        </a:spcBef>
                        <a:spcAft>
                          <a:spcPts val="400"/>
                        </a:spcAft>
                      </a:pPr>
                      <a:r>
                        <a:rPr lang="en-GB" sz="1200">
                          <a:latin typeface="Trebuchet MS"/>
                          <a:ea typeface="Times New Roman"/>
                          <a:cs typeface="Times New Roman"/>
                        </a:rPr>
                        <a:t>Free School Meals and Pupil Premium Funding</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7</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4"/>
                  </a:ext>
                </a:extLst>
              </a:tr>
              <a:tr h="205257">
                <a:tc>
                  <a:txBody>
                    <a:bodyPr/>
                    <a:lstStyle/>
                    <a:p>
                      <a:pPr>
                        <a:spcBef>
                          <a:spcPts val="400"/>
                        </a:spcBef>
                        <a:spcAft>
                          <a:spcPts val="400"/>
                        </a:spcAft>
                      </a:pPr>
                      <a:r>
                        <a:rPr lang="en-GB" sz="1200">
                          <a:latin typeface="Trebuchet MS"/>
                          <a:ea typeface="Times New Roman"/>
                          <a:cs typeface="Times New Roman"/>
                        </a:rPr>
                        <a:t>Safeguarding Information </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10</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5"/>
                  </a:ext>
                </a:extLst>
              </a:tr>
              <a:tr h="205257">
                <a:tc>
                  <a:txBody>
                    <a:bodyPr/>
                    <a:lstStyle/>
                    <a:p>
                      <a:pPr>
                        <a:spcBef>
                          <a:spcPts val="400"/>
                        </a:spcBef>
                        <a:spcAft>
                          <a:spcPts val="400"/>
                        </a:spcAft>
                      </a:pPr>
                      <a:r>
                        <a:rPr lang="en-GB" sz="1200">
                          <a:latin typeface="Trebuchet MS"/>
                          <a:ea typeface="Times New Roman"/>
                          <a:cs typeface="Times New Roman"/>
                        </a:rPr>
                        <a:t>Privacy/ Data Protection Notice</a:t>
                      </a:r>
                      <a:endParaRPr lang="en-GB" sz="1200">
                        <a:latin typeface="Times New Roman"/>
                        <a:ea typeface="Times New Roman"/>
                        <a:cs typeface="Times New Roman"/>
                      </a:endParaRPr>
                    </a:p>
                  </a:txBody>
                  <a:tcPr marL="55838" marR="55838" marT="0" marB="0">
                    <a:lnL>
                      <a:noFill/>
                    </a:lnL>
                    <a:lnR>
                      <a:noFill/>
                    </a:lnR>
                    <a:lnT>
                      <a:noFill/>
                    </a:lnT>
                    <a:lnB>
                      <a:noFill/>
                    </a:lnB>
                  </a:tcPr>
                </a:tc>
                <a:tc>
                  <a:txBody>
                    <a:bodyPr/>
                    <a:lstStyle/>
                    <a:p>
                      <a:pPr algn="r">
                        <a:spcBef>
                          <a:spcPts val="400"/>
                        </a:spcBef>
                        <a:spcAft>
                          <a:spcPts val="400"/>
                        </a:spcAft>
                      </a:pPr>
                      <a:r>
                        <a:rPr lang="en-GB" sz="1200">
                          <a:latin typeface="Trebuchet MS"/>
                          <a:ea typeface="Times New Roman"/>
                          <a:cs typeface="Times New Roman"/>
                        </a:rPr>
                        <a:t>11</a:t>
                      </a:r>
                      <a:endParaRPr lang="en-GB" sz="1200">
                        <a:latin typeface="Times New Roman"/>
                        <a:ea typeface="Times New Roman"/>
                        <a:cs typeface="Times New Roman"/>
                      </a:endParaRPr>
                    </a:p>
                  </a:txBody>
                  <a:tcPr marL="55838" marR="55838" marT="0" marB="0">
                    <a:lnL>
                      <a:noFill/>
                    </a:lnL>
                    <a:lnR>
                      <a:noFill/>
                    </a:lnR>
                    <a:lnT>
                      <a:noFill/>
                    </a:lnT>
                    <a:lnB>
                      <a:noFill/>
                    </a:lnB>
                  </a:tcPr>
                </a:tc>
                <a:extLst>
                  <a:ext uri="{0D108BD9-81ED-4DB2-BD59-A6C34878D82A}">
                    <a16:rowId xmlns:a16="http://schemas.microsoft.com/office/drawing/2014/main" val="10006"/>
                  </a:ext>
                </a:extLst>
              </a:tr>
            </a:tbl>
          </a:graphicData>
        </a:graphic>
      </p:graphicFrame>
      <p:sp>
        <p:nvSpPr>
          <p:cNvPr id="7" name="Rectangle 2"/>
          <p:cNvSpPr>
            <a:spLocks noChangeArrowheads="1"/>
          </p:cNvSpPr>
          <p:nvPr/>
        </p:nvSpPr>
        <p:spPr bwMode="auto">
          <a:xfrm>
            <a:off x="1902668" y="3478336"/>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a:solidFill>
                  <a:srgbClr val="FF0000"/>
                </a:solidFill>
                <a:latin typeface="Trebuchet MS" pitchFamily="34" charset="0"/>
                <a:cs typeface="Arial" pitchFamily="34" charset="0"/>
              </a:rPr>
              <a:t>USEFUL INFORMATION TO BE FOUND ON THE SCHOOL’S WEBSITE</a:t>
            </a:r>
            <a:endParaRPr kumimoji="0" lang="en-GB" sz="2000" b="1" i="0" u="none" strike="noStrike" cap="none" normalizeH="0" baseline="0">
              <a:ln>
                <a:noFill/>
              </a:ln>
              <a:solidFill>
                <a:srgbClr val="FF0000"/>
              </a:solidFill>
              <a:effectLst/>
              <a:latin typeface="Trebuchet MS" pitchFamily="34" charset="0"/>
              <a:cs typeface="Arial" pitchFamily="34" charset="0"/>
            </a:endParaRPr>
          </a:p>
        </p:txBody>
      </p:sp>
      <p:cxnSp>
        <p:nvCxnSpPr>
          <p:cNvPr id="8" name="AutoShape 3"/>
          <p:cNvCxnSpPr>
            <a:cxnSpLocks noChangeShapeType="1"/>
          </p:cNvCxnSpPr>
          <p:nvPr/>
        </p:nvCxnSpPr>
        <p:spPr bwMode="auto">
          <a:xfrm flipH="1">
            <a:off x="1830660" y="4211960"/>
            <a:ext cx="4838700" cy="0"/>
          </a:xfrm>
          <a:prstGeom prst="straightConnector1">
            <a:avLst/>
          </a:prstGeom>
          <a:noFill/>
          <a:ln w="76200">
            <a:solidFill>
              <a:srgbClr val="FF0000"/>
            </a:solidFill>
            <a:round/>
            <a:headEnd/>
            <a:tailEnd/>
          </a:ln>
        </p:spPr>
      </p:cxnSp>
      <p:graphicFrame>
        <p:nvGraphicFramePr>
          <p:cNvPr id="9" name="Table 8"/>
          <p:cNvGraphicFramePr>
            <a:graphicFrameLocks noGrp="1"/>
          </p:cNvGraphicFramePr>
          <p:nvPr/>
        </p:nvGraphicFramePr>
        <p:xfrm>
          <a:off x="548680" y="4139952"/>
          <a:ext cx="4208780" cy="3291840"/>
        </p:xfrm>
        <a:graphic>
          <a:graphicData uri="http://schemas.openxmlformats.org/drawingml/2006/table">
            <a:tbl>
              <a:tblPr/>
              <a:tblGrid>
                <a:gridCol w="4208780">
                  <a:extLst>
                    <a:ext uri="{9D8B030D-6E8A-4147-A177-3AD203B41FA5}">
                      <a16:colId xmlns:a16="http://schemas.microsoft.com/office/drawing/2014/main" val="20000"/>
                    </a:ext>
                  </a:extLst>
                </a:gridCol>
              </a:tblGrid>
              <a:tr h="0">
                <a:tc>
                  <a:txBody>
                    <a:bodyPr/>
                    <a:lstStyle/>
                    <a:p>
                      <a:pPr>
                        <a:lnSpc>
                          <a:spcPct val="150000"/>
                        </a:lnSpc>
                        <a:spcBef>
                          <a:spcPts val="400"/>
                        </a:spcBef>
                        <a:spcAft>
                          <a:spcPts val="400"/>
                        </a:spcAft>
                      </a:pPr>
                      <a:endParaRPr lang="en-GB" sz="1200">
                        <a:latin typeface="Trebuchet MS"/>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0"/>
                  </a:ext>
                </a:extLst>
              </a:tr>
              <a:tr h="0">
                <a:tc>
                  <a:txBody>
                    <a:bodyPr/>
                    <a:lstStyle/>
                    <a:p>
                      <a:pPr>
                        <a:lnSpc>
                          <a:spcPct val="150000"/>
                        </a:lnSpc>
                        <a:spcBef>
                          <a:spcPts val="400"/>
                        </a:spcBef>
                        <a:spcAft>
                          <a:spcPts val="400"/>
                        </a:spcAft>
                      </a:pPr>
                      <a:r>
                        <a:rPr lang="en-GB" sz="1200">
                          <a:latin typeface="Trebuchet MS"/>
                          <a:ea typeface="Times New Roman"/>
                          <a:cs typeface="Times New Roman"/>
                        </a:rPr>
                        <a:t>Term Dates</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1"/>
                  </a:ext>
                </a:extLst>
              </a:tr>
              <a:tr h="0">
                <a:tc>
                  <a:txBody>
                    <a:bodyPr/>
                    <a:lstStyle/>
                    <a:p>
                      <a:pPr>
                        <a:lnSpc>
                          <a:spcPct val="150000"/>
                        </a:lnSpc>
                        <a:spcBef>
                          <a:spcPts val="400"/>
                        </a:spcBef>
                        <a:spcAft>
                          <a:spcPts val="400"/>
                        </a:spcAft>
                      </a:pPr>
                      <a:r>
                        <a:rPr lang="en-GB" sz="1200">
                          <a:latin typeface="Trebuchet MS"/>
                          <a:ea typeface="Times New Roman"/>
                          <a:cs typeface="Times New Roman"/>
                        </a:rPr>
                        <a:t>Curriculum</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2"/>
                  </a:ext>
                </a:extLst>
              </a:tr>
              <a:tr h="0">
                <a:tc>
                  <a:txBody>
                    <a:bodyPr/>
                    <a:lstStyle/>
                    <a:p>
                      <a:pPr>
                        <a:lnSpc>
                          <a:spcPct val="150000"/>
                        </a:lnSpc>
                        <a:spcBef>
                          <a:spcPts val="400"/>
                        </a:spcBef>
                        <a:spcAft>
                          <a:spcPts val="400"/>
                        </a:spcAft>
                      </a:pPr>
                      <a:r>
                        <a:rPr lang="en-GB" sz="1200">
                          <a:latin typeface="Trebuchet MS"/>
                          <a:ea typeface="Times New Roman"/>
                          <a:cs typeface="Times New Roman"/>
                        </a:rPr>
                        <a:t>Homework Policy</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3"/>
                  </a:ext>
                </a:extLst>
              </a:tr>
              <a:tr h="0">
                <a:tc>
                  <a:txBody>
                    <a:bodyPr/>
                    <a:lstStyle/>
                    <a:p>
                      <a:pPr>
                        <a:lnSpc>
                          <a:spcPct val="150000"/>
                        </a:lnSpc>
                        <a:spcBef>
                          <a:spcPts val="400"/>
                        </a:spcBef>
                        <a:spcAft>
                          <a:spcPts val="400"/>
                        </a:spcAft>
                      </a:pPr>
                      <a:r>
                        <a:rPr lang="en-GB" sz="1200">
                          <a:latin typeface="Trebuchet MS"/>
                          <a:ea typeface="Times New Roman"/>
                          <a:cs typeface="Times New Roman"/>
                        </a:rPr>
                        <a:t>How you can Help with Writing</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4"/>
                  </a:ext>
                </a:extLst>
              </a:tr>
              <a:tr h="0">
                <a:tc>
                  <a:txBody>
                    <a:bodyPr/>
                    <a:lstStyle/>
                    <a:p>
                      <a:pPr>
                        <a:lnSpc>
                          <a:spcPct val="150000"/>
                        </a:lnSpc>
                        <a:spcBef>
                          <a:spcPts val="400"/>
                        </a:spcBef>
                        <a:spcAft>
                          <a:spcPts val="400"/>
                        </a:spcAft>
                      </a:pPr>
                      <a:r>
                        <a:rPr lang="en-GB" sz="1200">
                          <a:latin typeface="Trebuchet MS"/>
                          <a:ea typeface="Times New Roman"/>
                          <a:cs typeface="Times New Roman"/>
                        </a:rPr>
                        <a:t>How to Help at Home</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5"/>
                  </a:ext>
                </a:extLst>
              </a:tr>
              <a:tr h="0">
                <a:tc>
                  <a:txBody>
                    <a:bodyPr/>
                    <a:lstStyle/>
                    <a:p>
                      <a:pPr>
                        <a:lnSpc>
                          <a:spcPct val="150000"/>
                        </a:lnSpc>
                        <a:spcBef>
                          <a:spcPts val="400"/>
                        </a:spcBef>
                        <a:spcAft>
                          <a:spcPts val="400"/>
                        </a:spcAft>
                      </a:pPr>
                      <a:r>
                        <a:rPr lang="en-GB" sz="1200">
                          <a:latin typeface="Trebuchet MS"/>
                          <a:ea typeface="Times New Roman"/>
                          <a:cs typeface="Times New Roman"/>
                        </a:rPr>
                        <a:t>Year</a:t>
                      </a:r>
                      <a:r>
                        <a:rPr lang="en-GB" sz="1200" baseline="0">
                          <a:latin typeface="Trebuchet MS"/>
                          <a:ea typeface="Times New Roman"/>
                          <a:cs typeface="Times New Roman"/>
                        </a:rPr>
                        <a:t> 3 </a:t>
                      </a:r>
                      <a:r>
                        <a:rPr lang="en-GB" sz="1200">
                          <a:latin typeface="Trebuchet MS"/>
                          <a:ea typeface="Times New Roman"/>
                          <a:cs typeface="Times New Roman"/>
                        </a:rPr>
                        <a:t>Vocabulary</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6"/>
                  </a:ext>
                </a:extLst>
              </a:tr>
              <a:tr h="0">
                <a:tc>
                  <a:txBody>
                    <a:bodyPr/>
                    <a:lstStyle/>
                    <a:p>
                      <a:pPr>
                        <a:lnSpc>
                          <a:spcPct val="150000"/>
                        </a:lnSpc>
                        <a:spcBef>
                          <a:spcPts val="400"/>
                        </a:spcBef>
                        <a:spcAft>
                          <a:spcPts val="400"/>
                        </a:spcAft>
                      </a:pPr>
                      <a:r>
                        <a:rPr lang="en-GB" sz="1200">
                          <a:latin typeface="Trebuchet MS"/>
                          <a:ea typeface="Times New Roman"/>
                          <a:cs typeface="Times New Roman"/>
                        </a:rPr>
                        <a:t>Teacher Assessment using Target Tracker</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7"/>
                  </a:ext>
                </a:extLst>
              </a:tr>
              <a:tr h="0">
                <a:tc>
                  <a:txBody>
                    <a:bodyPr/>
                    <a:lstStyle/>
                    <a:p>
                      <a:pPr>
                        <a:lnSpc>
                          <a:spcPct val="150000"/>
                        </a:lnSpc>
                        <a:spcBef>
                          <a:spcPts val="400"/>
                        </a:spcBef>
                        <a:spcAft>
                          <a:spcPts val="400"/>
                        </a:spcAft>
                      </a:pPr>
                      <a:r>
                        <a:rPr lang="en-GB" sz="1200">
                          <a:latin typeface="Trebuchet MS"/>
                          <a:ea typeface="Times New Roman"/>
                          <a:cs typeface="Times New Roman"/>
                        </a:rPr>
                        <a:t>Registration</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8"/>
                  </a:ext>
                </a:extLst>
              </a:tr>
              <a:tr h="0">
                <a:tc>
                  <a:txBody>
                    <a:bodyPr/>
                    <a:lstStyle/>
                    <a:p>
                      <a:pPr>
                        <a:lnSpc>
                          <a:spcPct val="150000"/>
                        </a:lnSpc>
                        <a:spcBef>
                          <a:spcPts val="400"/>
                        </a:spcBef>
                        <a:spcAft>
                          <a:spcPts val="400"/>
                        </a:spcAft>
                      </a:pPr>
                      <a:r>
                        <a:rPr lang="en-GB" sz="1200">
                          <a:latin typeface="Trebuchet MS"/>
                          <a:ea typeface="Times New Roman"/>
                          <a:cs typeface="Times New Roman"/>
                        </a:rPr>
                        <a:t>School Uniform</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9"/>
                  </a:ext>
                </a:extLst>
              </a:tr>
              <a:tr h="0">
                <a:tc>
                  <a:txBody>
                    <a:bodyPr/>
                    <a:lstStyle/>
                    <a:p>
                      <a:pPr>
                        <a:lnSpc>
                          <a:spcPct val="150000"/>
                        </a:lnSpc>
                        <a:spcBef>
                          <a:spcPts val="400"/>
                        </a:spcBef>
                        <a:spcAft>
                          <a:spcPts val="400"/>
                        </a:spcAft>
                      </a:pPr>
                      <a:r>
                        <a:rPr lang="en-GB" sz="1200">
                          <a:latin typeface="Trebuchet MS"/>
                          <a:ea typeface="Times New Roman"/>
                          <a:cs typeface="Times New Roman"/>
                        </a:rPr>
                        <a:t>First Aid and Medication</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10"/>
                  </a:ext>
                </a:extLst>
              </a:tr>
              <a:tr h="0">
                <a:tc>
                  <a:txBody>
                    <a:bodyPr/>
                    <a:lstStyle/>
                    <a:p>
                      <a:pPr>
                        <a:lnSpc>
                          <a:spcPct val="150000"/>
                        </a:lnSpc>
                        <a:spcBef>
                          <a:spcPts val="400"/>
                        </a:spcBef>
                        <a:spcAft>
                          <a:spcPts val="400"/>
                        </a:spcAft>
                      </a:pPr>
                      <a:r>
                        <a:rPr lang="en-GB" sz="1200">
                          <a:latin typeface="Trebuchet MS"/>
                          <a:ea typeface="Times New Roman"/>
                          <a:cs typeface="Times New Roman"/>
                        </a:rPr>
                        <a:t>Inhalers and Auto Injector Devices</a:t>
                      </a:r>
                      <a:endParaRPr lang="en-GB" sz="1200">
                        <a:latin typeface="Times New Roman"/>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11"/>
                  </a:ext>
                </a:extLst>
              </a:tr>
            </a:tbl>
          </a:graphicData>
        </a:graphic>
      </p:graphicFrame>
      <p:sp>
        <p:nvSpPr>
          <p:cNvPr id="1025" name="Rectangle 1"/>
          <p:cNvSpPr>
            <a:spLocks noChangeArrowheads="1"/>
          </p:cNvSpPr>
          <p:nvPr/>
        </p:nvSpPr>
        <p:spPr bwMode="auto">
          <a:xfrm>
            <a:off x="55320" y="8342202"/>
            <a:ext cx="6747360"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Trebuchet MS" pitchFamily="34" charset="0"/>
                <a:ea typeface="Times New Roman" pitchFamily="18" charset="0"/>
                <a:cs typeface="Arial" pitchFamily="34" charset="0"/>
              </a:rPr>
              <a:t>This pack contains information only, contact and permissions information will be circulated separately.</a:t>
            </a:r>
            <a:endParaRPr kumimoji="0" lang="en-GB"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107504"/>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YEAR 3 INFORMATION</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764929" y="615184"/>
            <a:ext cx="4838700" cy="0"/>
          </a:xfrm>
          <a:prstGeom prst="straightConnector1">
            <a:avLst/>
          </a:prstGeom>
          <a:noFill/>
          <a:ln w="76200">
            <a:solidFill>
              <a:srgbClr val="FF0000"/>
            </a:solidFill>
            <a:round/>
            <a:headEnd/>
            <a:tailEnd/>
          </a:ln>
        </p:spPr>
      </p:cxnSp>
      <p:sp>
        <p:nvSpPr>
          <p:cNvPr id="11" name="Rectangle 1"/>
          <p:cNvSpPr>
            <a:spLocks noChangeArrowheads="1"/>
          </p:cNvSpPr>
          <p:nvPr/>
        </p:nvSpPr>
        <p:spPr bwMode="auto">
          <a:xfrm>
            <a:off x="332656" y="619836"/>
            <a:ext cx="6264696"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Year 3 is part of Key Stage 2 (KS2) which consists of Years 3 to 6.</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 We will often abbreviate Year 3 to Y3 or use the class name e.g., </a:t>
            </a:r>
            <a:r>
              <a:rPr lang="en-GB" sz="900" dirty="0">
                <a:solidFill>
                  <a:srgbClr val="000000"/>
                </a:solidFill>
                <a:latin typeface="Trebuchet MS"/>
                <a:ea typeface="Arial Unicode MS"/>
                <a:cs typeface="Times New Roman"/>
              </a:rPr>
              <a:t>3A </a:t>
            </a:r>
            <a:r>
              <a:rPr kumimoji="0" lang="en-GB" sz="900" b="0" i="0" u="none" strike="noStrike" cap="none" normalizeH="0" baseline="0" dirty="0">
                <a:ln>
                  <a:noFill/>
                </a:ln>
                <a:solidFill>
                  <a:srgbClr val="000000"/>
                </a:solidFill>
                <a:effectLst/>
                <a:latin typeface="Trebuchet MS"/>
                <a:ea typeface="Arial Unicode MS"/>
                <a:cs typeface="Times New Roman"/>
              </a:rPr>
              <a:t>(Mr Anderson’s</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class).</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 </a:t>
            </a:r>
            <a:r>
              <a:rPr kumimoji="0" lang="en-GB" sz="900" b="0" i="0" u="none" strike="noStrike" cap="none" normalizeH="0" baseline="0" dirty="0">
                <a:ln>
                  <a:noFill/>
                </a:ln>
                <a:effectLst/>
                <a:latin typeface="Trebuchet MS"/>
                <a:ea typeface="Arial Unicode MS"/>
                <a:cs typeface="Times New Roman"/>
              </a:rPr>
              <a:t>The Phase</a:t>
            </a:r>
            <a:r>
              <a:rPr kumimoji="0" lang="en-GB" sz="900" b="0" i="0" u="none" strike="noStrike" cap="none" normalizeH="0" dirty="0">
                <a:ln>
                  <a:noFill/>
                </a:ln>
                <a:effectLst/>
                <a:latin typeface="Trebuchet MS"/>
                <a:ea typeface="Arial Unicode MS"/>
                <a:cs typeface="Times New Roman"/>
              </a:rPr>
              <a:t> Leader </a:t>
            </a:r>
            <a:r>
              <a:rPr lang="en-GB" sz="900" dirty="0">
                <a:latin typeface="Trebuchet MS"/>
                <a:ea typeface="Arial Unicode MS"/>
                <a:cs typeface="Times New Roman"/>
              </a:rPr>
              <a:t>is</a:t>
            </a:r>
            <a:r>
              <a:rPr kumimoji="0" lang="en-GB" sz="900" b="0" i="0" u="none" strike="noStrike" cap="none" normalizeH="0" baseline="0" dirty="0">
                <a:ln>
                  <a:noFill/>
                </a:ln>
                <a:effectLst/>
                <a:latin typeface="Trebuchet MS"/>
                <a:ea typeface="Arial Unicode MS"/>
                <a:cs typeface="Times New Roman"/>
              </a:rPr>
              <a:t> </a:t>
            </a:r>
            <a:r>
              <a:rPr lang="en-GB" sz="900" dirty="0">
                <a:latin typeface="Trebuchet MS"/>
                <a:ea typeface="Arial Unicode MS"/>
                <a:cs typeface="Times New Roman"/>
              </a:rPr>
              <a:t>Mr Harman</a:t>
            </a:r>
            <a:r>
              <a:rPr kumimoji="0" lang="en-GB" sz="900" b="0" i="0" u="none" strike="noStrike" cap="none" normalizeH="0" dirty="0">
                <a:ln>
                  <a:noFill/>
                </a:ln>
                <a:effectLst/>
                <a:latin typeface="Trebuchet MS"/>
                <a:ea typeface="Arial Unicode MS"/>
                <a:cs typeface="Times New Roman"/>
              </a:rPr>
              <a:t>.</a:t>
            </a:r>
            <a:r>
              <a:rPr lang="en-GB" sz="900" dirty="0">
                <a:latin typeface="Trebuchet MS"/>
                <a:ea typeface="Arial Unicode MS"/>
                <a:cs typeface="Times New Roman"/>
              </a:rPr>
              <a:t>  </a:t>
            </a:r>
            <a:endParaRPr lang="en-GB" sz="900" dirty="0">
              <a:latin typeface="Trebuchet MS" pitchFamily="34" charset="0"/>
              <a:ea typeface="Arial Unicode MS" pitchFamily="34" charset="-128"/>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1" i="0" u="none" strike="noStrike" cap="none" normalizeH="0" baseline="0" dirty="0">
                <a:ln>
                  <a:noFill/>
                </a:ln>
                <a:solidFill>
                  <a:srgbClr val="000000"/>
                </a:solidFill>
                <a:effectLst/>
                <a:latin typeface="Trebuchet MS"/>
                <a:ea typeface="Arial Unicode MS"/>
                <a:cs typeface="Times New Roman"/>
              </a:rPr>
              <a:t>KS2 timings</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8.40</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am</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 		Morning registration </a:t>
            </a: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8:55 am		Guided Reading</a:t>
            </a:r>
          </a:p>
          <a:p>
            <a:pPr eaLnBrk="0" fontAlgn="base" hangingPunct="0">
              <a:spcBef>
                <a:spcPct val="0"/>
              </a:spcBef>
              <a:spcAft>
                <a:spcPct val="0"/>
              </a:spcAft>
            </a:pPr>
            <a:r>
              <a:rPr lang="en-GB" sz="900" dirty="0">
                <a:solidFill>
                  <a:srgbClr val="000000"/>
                </a:solidFill>
                <a:latin typeface="Trebuchet MS"/>
                <a:ea typeface="Arial Unicode MS"/>
                <a:cs typeface="Times New Roman"/>
              </a:rPr>
              <a:t>	9.20 am		English</a:t>
            </a: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10.00 am		Assembly</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10.20 am 	</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Morning</a:t>
            </a:r>
            <a:r>
              <a:rPr kumimoji="0" lang="en-GB" sz="900" b="0" i="0" u="none" strike="noStrike" cap="none" normalizeH="0" dirty="0">
                <a:ln>
                  <a:noFill/>
                </a:ln>
                <a:solidFill>
                  <a:srgbClr val="000000"/>
                </a:solidFill>
                <a:effectLst/>
                <a:latin typeface="Trebuchet MS"/>
                <a:ea typeface="Arial Unicode MS"/>
                <a:cs typeface="Times New Roman"/>
              </a:rPr>
              <a:t> break</a:t>
            </a:r>
          </a:p>
          <a:p>
            <a:pPr eaLnBrk="0" fontAlgn="base" hangingPunct="0">
              <a:spcBef>
                <a:spcPct val="0"/>
              </a:spcBef>
              <a:spcAft>
                <a:spcPct val="0"/>
              </a:spcAft>
            </a:pPr>
            <a:r>
              <a:rPr lang="en-GB" sz="900" baseline="0" dirty="0">
                <a:solidFill>
                  <a:srgbClr val="000000"/>
                </a:solidFill>
                <a:latin typeface="Trebuchet MS"/>
                <a:ea typeface="Arial Unicode MS"/>
                <a:cs typeface="Times New Roman"/>
              </a:rPr>
              <a:t>	</a:t>
            </a:r>
            <a:r>
              <a:rPr lang="en-GB" sz="900" dirty="0">
                <a:solidFill>
                  <a:srgbClr val="000000"/>
                </a:solidFill>
                <a:latin typeface="Trebuchet MS"/>
                <a:ea typeface="Arial Unicode MS"/>
                <a:cs typeface="Times New Roman"/>
              </a:rPr>
              <a:t>10.40 am 		Maths</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a:t>
            </a:r>
            <a:r>
              <a:rPr lang="en-GB" sz="900" dirty="0">
                <a:solidFill>
                  <a:srgbClr val="000000"/>
                </a:solidFill>
                <a:latin typeface="Trebuchet MS"/>
                <a:ea typeface="Arial Unicode MS"/>
                <a:cs typeface="Times New Roman"/>
              </a:rPr>
              <a:t>11.40 am</a:t>
            </a:r>
            <a:r>
              <a:rPr kumimoji="0" lang="en-GB" sz="900" b="0" i="0" u="none" strike="noStrike" cap="none" normalizeH="0" baseline="0" dirty="0">
                <a:ln>
                  <a:noFill/>
                </a:ln>
                <a:solidFill>
                  <a:srgbClr val="000000"/>
                </a:solidFill>
                <a:effectLst/>
                <a:latin typeface="Trebuchet MS"/>
                <a:ea typeface="Arial Unicode MS"/>
                <a:cs typeface="Times New Roman"/>
              </a:rPr>
              <a:t>	</a:t>
            </a:r>
            <a:r>
              <a:rPr lang="en-GB" sz="900" dirty="0">
                <a:solidFill>
                  <a:srgbClr val="000000"/>
                </a:solidFill>
                <a:latin typeface="Trebuchet MS"/>
                <a:ea typeface="Arial Unicode MS"/>
                <a:cs typeface="Times New Roman"/>
              </a:rPr>
              <a:t>  	Fit in 10</a:t>
            </a:r>
            <a:endParaRPr lang="en-GB" sz="900" b="0" i="0" u="none" strike="noStrike" cap="none" normalizeH="0" baseline="0" dirty="0">
              <a:ln>
                <a:noFill/>
              </a:ln>
              <a:solidFill>
                <a:srgbClr val="000000"/>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900" dirty="0">
                <a:solidFill>
                  <a:srgbClr val="000000"/>
                </a:solidFill>
                <a:latin typeface="Trebuchet MS"/>
                <a:ea typeface="Arial Unicode MS"/>
                <a:cs typeface="Times New Roman"/>
              </a:rPr>
              <a:t>	11.50 am		Lesson 3</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	12.45 pm</a:t>
            </a:r>
            <a:r>
              <a:rPr lang="en-GB" sz="900" dirty="0">
                <a:solidFill>
                  <a:srgbClr val="000000"/>
                </a:solidFill>
                <a:latin typeface="Trebuchet MS"/>
                <a:ea typeface="Arial Unicode MS"/>
                <a:cs typeface="Times New Roman"/>
              </a:rPr>
              <a:t>     		</a:t>
            </a:r>
            <a:r>
              <a:rPr kumimoji="0" lang="en-GB" sz="900" b="0" i="0" u="none" strike="noStrike" cap="none" normalizeH="0" baseline="0" dirty="0">
                <a:ln>
                  <a:noFill/>
                </a:ln>
                <a:solidFill>
                  <a:srgbClr val="000000"/>
                </a:solidFill>
                <a:effectLst/>
                <a:latin typeface="Trebuchet MS"/>
                <a:ea typeface="Arial Unicode MS"/>
                <a:cs typeface="Times New Roman"/>
              </a:rPr>
              <a:t>Lunch		</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a:ln>
                  <a:noFill/>
                </a:ln>
                <a:solidFill>
                  <a:srgbClr val="000000"/>
                </a:solidFill>
                <a:effectLst/>
                <a:latin typeface="Trebuchet MS"/>
                <a:ea typeface="Arial Unicode MS"/>
                <a:cs typeface="Times New Roman"/>
              </a:rPr>
              <a:t>	1.30 pm		Afternoon registration + Afternoon lessons</a:t>
            </a:r>
            <a:endParaRPr kumimoji="0" lang="en-GB" sz="900" b="0" i="0" u="none" strike="noStrike" cap="none" normalizeH="0" baseline="0" dirty="0">
              <a:ln>
                <a:noFill/>
              </a:ln>
              <a:solidFill>
                <a:schemeClr val="tx1"/>
              </a:solidFill>
              <a:effectLst/>
              <a:latin typeface="Trebuchet MS"/>
              <a:ea typeface="Arial Unicode MS"/>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a:ln>
                  <a:noFill/>
                </a:ln>
                <a:solidFill>
                  <a:srgbClr val="000000"/>
                </a:solidFill>
                <a:effectLst/>
                <a:latin typeface="Trebuchet MS"/>
                <a:ea typeface="Arial Unicode MS"/>
                <a:cs typeface="Times New Roman"/>
              </a:rPr>
              <a:t>	</a:t>
            </a:r>
            <a:r>
              <a:rPr lang="en-GB" sz="900" dirty="0">
                <a:solidFill>
                  <a:srgbClr val="000000"/>
                </a:solidFill>
                <a:latin typeface="Trebuchet MS"/>
                <a:ea typeface="Arial Unicode MS"/>
                <a:cs typeface="Times New Roman"/>
              </a:rPr>
              <a:t>3.15</a:t>
            </a:r>
            <a:r>
              <a:rPr kumimoji="0" lang="en-GB" sz="900" b="0" i="0" u="none" strike="noStrike" cap="none" normalizeH="0" baseline="0" dirty="0">
                <a:ln>
                  <a:noFill/>
                </a:ln>
                <a:solidFill>
                  <a:srgbClr val="000000"/>
                </a:solidFill>
                <a:effectLst/>
                <a:latin typeface="Trebuchet MS"/>
                <a:ea typeface="Arial Unicode MS"/>
                <a:cs typeface="Times New Roman"/>
              </a:rPr>
              <a:t> pm		Home time</a:t>
            </a:r>
            <a:endParaRPr lang="en-GB" sz="900" dirty="0">
              <a:solidFill>
                <a:srgbClr val="000000"/>
              </a:solidFill>
              <a:latin typeface="Trebuchet MS" pitchFamily="34" charset="0"/>
              <a:ea typeface="Arial Unicode MS" pitchFamily="34" charset="-128"/>
              <a:cs typeface="Times New Roman" pitchFamily="18" charset="0"/>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PE Days: </a:t>
            </a:r>
          </a:p>
          <a:p>
            <a:pPr eaLnBrk="0" fontAlgn="base" hangingPunct="0">
              <a:spcBef>
                <a:spcPct val="0"/>
              </a:spcBef>
              <a:spcAft>
                <a:spcPct val="0"/>
              </a:spcAft>
            </a:pPr>
            <a:r>
              <a:rPr lang="en-GB" sz="900" dirty="0">
                <a:solidFill>
                  <a:srgbClr val="000000"/>
                </a:solidFill>
                <a:latin typeface="Trebuchet MS"/>
                <a:ea typeface="Arial Unicode MS"/>
                <a:cs typeface="Times New Roman"/>
              </a:rPr>
              <a:t>3A: Monday &amp; Wednesday</a:t>
            </a:r>
          </a:p>
          <a:p>
            <a:pPr eaLnBrk="0" fontAlgn="base" hangingPunct="0">
              <a:spcBef>
                <a:spcPct val="0"/>
              </a:spcBef>
              <a:spcAft>
                <a:spcPct val="0"/>
              </a:spcAft>
            </a:pPr>
            <a:r>
              <a:rPr lang="en-GB" sz="900" dirty="0">
                <a:solidFill>
                  <a:srgbClr val="000000"/>
                </a:solidFill>
                <a:latin typeface="Trebuchet MS"/>
                <a:ea typeface="Arial Unicode MS"/>
                <a:cs typeface="Times New Roman"/>
              </a:rPr>
              <a:t>3E: Monday &amp; Wednesday</a:t>
            </a:r>
          </a:p>
          <a:p>
            <a:pPr eaLnBrk="0" fontAlgn="base" hangingPunct="0">
              <a:spcBef>
                <a:spcPct val="0"/>
              </a:spcBef>
              <a:spcAft>
                <a:spcPct val="0"/>
              </a:spcAft>
            </a:pPr>
            <a:endParaRPr kumimoji="0" lang="en-GB" sz="900" b="0" i="0" u="none" strike="noStrike" cap="none" normalizeH="0" baseline="0" dirty="0">
              <a:ln>
                <a:noFill/>
              </a:ln>
              <a:solidFill>
                <a:schemeClr val="tx1"/>
              </a:solidFill>
              <a:effectLst/>
              <a:highlight>
                <a:srgbClr val="FFFF00"/>
              </a:highlight>
              <a:latin typeface="Trebuchet MS" pitchFamily="34" charset="0"/>
              <a:cs typeface="Arial" pitchFamily="34" charset="0"/>
            </a:endParaRPr>
          </a:p>
          <a:p>
            <a:pPr eaLnBrk="0" fontAlgn="base" hangingPunct="0">
              <a:spcBef>
                <a:spcPct val="0"/>
              </a:spcBef>
              <a:spcAft>
                <a:spcPct val="0"/>
              </a:spcAft>
            </a:pPr>
            <a:r>
              <a:rPr kumimoji="0" lang="en-GB" sz="900" b="0" i="0" u="none" strike="noStrike" cap="none" normalizeH="0" baseline="0" dirty="0">
                <a:ln>
                  <a:noFill/>
                </a:ln>
                <a:solidFill>
                  <a:srgbClr val="000000"/>
                </a:solidFill>
                <a:effectLst/>
                <a:latin typeface="Trebuchet MS"/>
                <a:ea typeface="Arial Unicode MS"/>
                <a:cs typeface="Times New Roman"/>
              </a:rPr>
              <a:t>Homework Schedule</a:t>
            </a:r>
            <a:r>
              <a:rPr lang="en-GB" sz="900" dirty="0">
                <a:solidFill>
                  <a:srgbClr val="000000"/>
                </a:solidFill>
                <a:latin typeface="Trebuchet MS"/>
                <a:ea typeface="Arial Unicode MS"/>
                <a:cs typeface="Times New Roman"/>
              </a:rPr>
              <a:t> </a:t>
            </a:r>
            <a:endParaRPr kumimoji="0" lang="en-GB" sz="900" b="0" i="0" u="none" strike="noStrike" cap="none" normalizeH="0" baseline="0" dirty="0">
              <a:ln>
                <a:noFill/>
              </a:ln>
              <a:solidFill>
                <a:schemeClr val="tx1"/>
              </a:solidFill>
              <a:effectLst/>
              <a:latin typeface="Trebuchet MS" pitchFamily="34" charset="0"/>
              <a:cs typeface="Arial"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535892314"/>
              </p:ext>
            </p:extLst>
          </p:nvPr>
        </p:nvGraphicFramePr>
        <p:xfrm>
          <a:off x="195250" y="3444696"/>
          <a:ext cx="6467500" cy="604318"/>
        </p:xfrm>
        <a:graphic>
          <a:graphicData uri="http://schemas.openxmlformats.org/drawingml/2006/table">
            <a:tbl>
              <a:tblPr/>
              <a:tblGrid>
                <a:gridCol w="1584201">
                  <a:extLst>
                    <a:ext uri="{9D8B030D-6E8A-4147-A177-3AD203B41FA5}">
                      <a16:colId xmlns:a16="http://schemas.microsoft.com/office/drawing/2014/main" val="20000"/>
                    </a:ext>
                  </a:extLst>
                </a:gridCol>
                <a:gridCol w="1002799">
                  <a:extLst>
                    <a:ext uri="{9D8B030D-6E8A-4147-A177-3AD203B41FA5}">
                      <a16:colId xmlns:a16="http://schemas.microsoft.com/office/drawing/2014/main" val="20001"/>
                    </a:ext>
                  </a:extLst>
                </a:gridCol>
                <a:gridCol w="1293500">
                  <a:extLst>
                    <a:ext uri="{9D8B030D-6E8A-4147-A177-3AD203B41FA5}">
                      <a16:colId xmlns:a16="http://schemas.microsoft.com/office/drawing/2014/main" val="20002"/>
                    </a:ext>
                  </a:extLst>
                </a:gridCol>
                <a:gridCol w="1293500">
                  <a:extLst>
                    <a:ext uri="{9D8B030D-6E8A-4147-A177-3AD203B41FA5}">
                      <a16:colId xmlns:a16="http://schemas.microsoft.com/office/drawing/2014/main" val="20003"/>
                    </a:ext>
                  </a:extLst>
                </a:gridCol>
                <a:gridCol w="1293500">
                  <a:extLst>
                    <a:ext uri="{9D8B030D-6E8A-4147-A177-3AD203B41FA5}">
                      <a16:colId xmlns:a16="http://schemas.microsoft.com/office/drawing/2014/main" val="20004"/>
                    </a:ext>
                  </a:extLst>
                </a:gridCol>
              </a:tblGrid>
              <a:tr h="169964">
                <a:tc>
                  <a:txBody>
                    <a:bodyPr/>
                    <a:lstStyle/>
                    <a:p>
                      <a:pPr>
                        <a:spcAft>
                          <a:spcPts val="0"/>
                        </a:spcAft>
                      </a:pPr>
                      <a:r>
                        <a:rPr lang="en-GB" sz="900">
                          <a:solidFill>
                            <a:srgbClr val="000000"/>
                          </a:solidFill>
                          <a:latin typeface="Trebuchet MS"/>
                          <a:ea typeface="Arial Unicode MS"/>
                          <a:cs typeface="Times New Roman"/>
                        </a:rPr>
                        <a:t>Monday</a:t>
                      </a:r>
                      <a:endParaRPr lang="en-GB" sz="90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Trebuchet MS"/>
                          <a:ea typeface="Arial Unicode MS"/>
                          <a:cs typeface="Times New Roman"/>
                        </a:rPr>
                        <a:t>Tuesday</a:t>
                      </a:r>
                      <a:endParaRPr lang="en-GB" sz="90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Trebuchet MS"/>
                          <a:ea typeface="Arial Unicode MS"/>
                          <a:cs typeface="Times New Roman"/>
                        </a:rPr>
                        <a:t>Wednesday </a:t>
                      </a: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Trebuchet MS"/>
                          <a:ea typeface="Arial Unicode MS"/>
                          <a:cs typeface="Times New Roman"/>
                        </a:rPr>
                        <a:t>Thursday</a:t>
                      </a:r>
                      <a:endParaRPr lang="en-GB" sz="90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a:solidFill>
                            <a:srgbClr val="000000"/>
                          </a:solidFill>
                          <a:latin typeface="Trebuchet MS"/>
                          <a:ea typeface="Arial Unicode MS"/>
                          <a:cs typeface="Times New Roman"/>
                        </a:rPr>
                        <a:t>Friday</a:t>
                      </a:r>
                      <a:endParaRPr lang="en-GB" sz="90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34354">
                <a:tc>
                  <a:txBody>
                    <a:bodyPr/>
                    <a:lstStyle/>
                    <a:p>
                      <a:pPr>
                        <a:spcBef>
                          <a:spcPts val="300"/>
                        </a:spcBef>
                        <a:spcAft>
                          <a:spcPts val="300"/>
                        </a:spcAft>
                      </a:pPr>
                      <a:r>
                        <a:rPr lang="en-GB" sz="900" dirty="0">
                          <a:latin typeface="Trebuchet MS"/>
                          <a:ea typeface="Times New Roman"/>
                        </a:rPr>
                        <a:t>Comprehension (Century)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Trebuchet MS"/>
                          <a:ea typeface="Arial Unicode MS"/>
                          <a:cs typeface="Times New Roman"/>
                        </a:rPr>
                        <a:t>Maths (Century)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latin typeface="Trebuchet MS"/>
                        <a:ea typeface="Arial Unicode MS"/>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solidFill>
                            <a:srgbClr val="000000"/>
                          </a:solidFill>
                          <a:latin typeface="Trebuchet MS"/>
                          <a:ea typeface="Arial Unicode MS"/>
                          <a:cs typeface="Times New Roman"/>
                        </a:rPr>
                        <a:t>TTRS</a:t>
                      </a:r>
                    </a:p>
                    <a:p>
                      <a:pPr>
                        <a:spcAft>
                          <a:spcPts val="0"/>
                        </a:spcAft>
                      </a:pPr>
                      <a:endParaRPr lang="en-GB" sz="900" dirty="0">
                        <a:solidFill>
                          <a:srgbClr val="000000"/>
                        </a:solidFill>
                        <a:latin typeface="Helvetica"/>
                        <a:ea typeface="Arial Unicode MS"/>
                        <a:cs typeface="Times New Roman"/>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Trebuchet MS" panose="020B0603020202020204" pitchFamily="34" charset="0"/>
                          <a:ea typeface="Arial Unicode MS"/>
                          <a:cs typeface="Times New Roman"/>
                        </a:rPr>
                        <a:t>Science (Century)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solidFill>
                            <a:srgbClr val="000000"/>
                          </a:solidFill>
                          <a:latin typeface="Trebuchet MS" panose="020B0603020202020204" pitchFamily="34" charset="0"/>
                          <a:ea typeface="Arial Unicode MS"/>
                          <a:cs typeface="Times New Roman"/>
                        </a:rPr>
                        <a:t>Reading</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4" name="Rectangle 2"/>
          <p:cNvSpPr>
            <a:spLocks noChangeArrowheads="1"/>
          </p:cNvSpPr>
          <p:nvPr/>
        </p:nvSpPr>
        <p:spPr bwMode="auto">
          <a:xfrm>
            <a:off x="119062" y="4094201"/>
            <a:ext cx="6619875"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000" b="1"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0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Welcome! We hope that you find all of the information in this pack useful. If you have any questions after reading this Parent Pack or would like to talk to us about the year ahead, please do let us know so that we can arrange a time to meet with you. Other information: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000" b="0" i="0" u="none" strike="noStrike" cap="none" normalizeH="0" baseline="0" dirty="0">
              <a:ln>
                <a:noFill/>
              </a:ln>
              <a:solidFill>
                <a:schemeClr val="tx1"/>
              </a:solidFill>
              <a:effectLst/>
              <a:latin typeface="Trebuchet MS"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000" dirty="0">
                <a:latin typeface="Trebuchet MS" pitchFamily="34" charset="0"/>
                <a:cs typeface="Arial" pitchFamily="34" charset="0"/>
              </a:rPr>
              <a:t>Reading records should be signed every night, to confirm that your child has been heard reading, and they should be returned the next day to the class teacher.</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en-GB" sz="1000" b="0" i="0" u="none" strike="noStrike" cap="none" normalizeH="0" baseline="0" dirty="0">
                <a:ln>
                  <a:noFill/>
                </a:ln>
                <a:solidFill>
                  <a:schemeClr val="tx1"/>
                </a:solidFill>
                <a:effectLst/>
                <a:latin typeface="Trebuchet MS" pitchFamily="34" charset="0"/>
                <a:cs typeface="Arial" pitchFamily="34" charset="0"/>
              </a:rPr>
              <a:t>Library</a:t>
            </a:r>
            <a:r>
              <a:rPr kumimoji="0" lang="en-GB" sz="1000" b="0" i="0" u="none" strike="noStrike" cap="none" normalizeH="0" dirty="0">
                <a:ln>
                  <a:noFill/>
                </a:ln>
                <a:solidFill>
                  <a:schemeClr val="tx1"/>
                </a:solidFill>
                <a:effectLst/>
                <a:latin typeface="Trebuchet MS" pitchFamily="34" charset="0"/>
                <a:cs typeface="Arial" pitchFamily="34" charset="0"/>
              </a:rPr>
              <a:t> books can be changed every day during the childre</a:t>
            </a:r>
            <a:r>
              <a:rPr lang="en-GB" sz="1000" dirty="0">
                <a:latin typeface="Trebuchet MS" pitchFamily="34" charset="0"/>
                <a:cs typeface="Arial" pitchFamily="34" charset="0"/>
              </a:rPr>
              <a:t>n’s lunchtime.</a:t>
            </a:r>
          </a:p>
          <a:p>
            <a:pPr marL="0" marR="0" lvl="0" indent="0" algn="just" defTabSz="914400" rtl="0" eaLnBrk="0" fontAlgn="base" latinLnBrk="0" hangingPunct="0">
              <a:lnSpc>
                <a:spcPct val="100000"/>
              </a:lnSpc>
              <a:spcBef>
                <a:spcPct val="0"/>
              </a:spcBef>
              <a:spcAft>
                <a:spcPct val="0"/>
              </a:spcAft>
              <a:buClrTx/>
              <a:buSzTx/>
              <a:tabLst/>
            </a:pPr>
            <a:endParaRPr lang="en-GB" sz="1000" dirty="0">
              <a:latin typeface="Trebuchet MS" pitchFamily="34" charset="0"/>
              <a:cs typeface="Arial" pitchFamily="34" charset="0"/>
            </a:endParaRPr>
          </a:p>
          <a:p>
            <a:r>
              <a:rPr kumimoji="0" lang="en-GB" sz="1000" b="0" i="0" u="none" strike="noStrike" cap="none" normalizeH="0" baseline="0" dirty="0">
                <a:ln>
                  <a:noFill/>
                </a:ln>
                <a:solidFill>
                  <a:schemeClr val="tx1"/>
                </a:solidFill>
                <a:effectLst/>
                <a:latin typeface="Trebuchet MS" pitchFamily="34" charset="0"/>
                <a:cs typeface="Arial" pitchFamily="34" charset="0"/>
              </a:rPr>
              <a:t>In</a:t>
            </a:r>
            <a:r>
              <a:rPr kumimoji="0" lang="en-GB" sz="1000" b="0" i="0" u="none" strike="noStrike" cap="none" normalizeH="0" dirty="0">
                <a:ln>
                  <a:noFill/>
                </a:ln>
                <a:solidFill>
                  <a:schemeClr val="tx1"/>
                </a:solidFill>
                <a:effectLst/>
                <a:latin typeface="Trebuchet MS" pitchFamily="34" charset="0"/>
                <a:cs typeface="Arial" pitchFamily="34" charset="0"/>
              </a:rPr>
              <a:t> Year 3 children are encouraged to become more independent and to understand that there are consequences for their actions. </a:t>
            </a:r>
            <a:r>
              <a:rPr lang="en-GB" sz="1000" dirty="0">
                <a:latin typeface="Trebuchet MS" pitchFamily="34" charset="0"/>
              </a:rPr>
              <a:t>This means taking on more responsibilities at home with homework and in the classroom with strategies for learning. The children are encouraged to undertake monitor roles in class and organise themselves independently for example for PE, changing reading books and at the end of the day. </a:t>
            </a:r>
          </a:p>
          <a:p>
            <a:r>
              <a:rPr lang="en-GB" sz="1000" dirty="0">
                <a:latin typeface="Trebuchet MS" pitchFamily="34" charset="0"/>
              </a:rPr>
              <a:t> </a:t>
            </a:r>
          </a:p>
          <a:p>
            <a:r>
              <a:rPr lang="en-GB" sz="1000" dirty="0">
                <a:latin typeface="Trebuchet MS" pitchFamily="34" charset="0"/>
              </a:rPr>
              <a:t>The learning day is different in Year 3. We have an extra morning session which means lunch is later and we also lose the afternoon break.  Children will be advised that break and lunch time are the suitable times to go to the toilet.</a:t>
            </a:r>
          </a:p>
          <a:p>
            <a:r>
              <a:rPr lang="en-GB" sz="1000" dirty="0">
                <a:latin typeface="Trebuchet MS" pitchFamily="34" charset="0"/>
              </a:rPr>
              <a:t> </a:t>
            </a:r>
          </a:p>
          <a:p>
            <a:r>
              <a:rPr lang="en-GB" sz="1000" dirty="0">
                <a:latin typeface="Trebuchet MS" pitchFamily="34" charset="0"/>
              </a:rPr>
              <a:t>At the start of Year 3, class rules are decided by the children. We encourage Year 3 children to create their own rules and expectations so that they can develop independence and responsibility.</a:t>
            </a:r>
          </a:p>
          <a:p>
            <a:r>
              <a:rPr lang="en-GB" sz="1000" dirty="0">
                <a:latin typeface="Trebuchet MS" pitchFamily="34" charset="0"/>
              </a:rPr>
              <a:t> </a:t>
            </a:r>
          </a:p>
          <a:p>
            <a:r>
              <a:rPr lang="en-GB" sz="1000" dirty="0">
                <a:latin typeface="Trebuchet MS" pitchFamily="34" charset="0"/>
              </a:rPr>
              <a:t> </a:t>
            </a:r>
          </a:p>
          <a:p>
            <a:pPr marL="0" marR="0" lvl="0" indent="0" algn="just" defTabSz="914400" rtl="0" eaLnBrk="0" fontAlgn="base" latinLnBrk="0" hangingPunct="0">
              <a:lnSpc>
                <a:spcPct val="100000"/>
              </a:lnSpc>
              <a:spcBef>
                <a:spcPct val="0"/>
              </a:spcBef>
              <a:spcAft>
                <a:spcPct val="0"/>
              </a:spcAft>
              <a:buClrTx/>
              <a:buSzTx/>
              <a:tabLst/>
            </a:pPr>
            <a:endParaRPr kumimoji="0" lang="en-GB" sz="1000" b="0" i="0" u="none" strike="noStrike" cap="none" normalizeH="0" baseline="0" dirty="0">
              <a:ln>
                <a:noFill/>
              </a:ln>
              <a:solidFill>
                <a:schemeClr val="tx1"/>
              </a:solidFill>
              <a:effectLst/>
              <a:latin typeface="Trebuchet MS" pitchFamily="34" charset="0"/>
              <a:cs typeface="Arial" pitchFamily="34"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2658455981"/>
              </p:ext>
            </p:extLst>
          </p:nvPr>
        </p:nvGraphicFramePr>
        <p:xfrm>
          <a:off x="390971" y="7445682"/>
          <a:ext cx="6073287" cy="533399"/>
        </p:xfrm>
        <a:graphic>
          <a:graphicData uri="http://schemas.openxmlformats.org/drawingml/2006/table">
            <a:tbl>
              <a:tblPr/>
              <a:tblGrid>
                <a:gridCol w="3054638">
                  <a:extLst>
                    <a:ext uri="{9D8B030D-6E8A-4147-A177-3AD203B41FA5}">
                      <a16:colId xmlns:a16="http://schemas.microsoft.com/office/drawing/2014/main" val="20000"/>
                    </a:ext>
                  </a:extLst>
                </a:gridCol>
                <a:gridCol w="3018649">
                  <a:extLst>
                    <a:ext uri="{9D8B030D-6E8A-4147-A177-3AD203B41FA5}">
                      <a16:colId xmlns:a16="http://schemas.microsoft.com/office/drawing/2014/main" val="20001"/>
                    </a:ext>
                  </a:extLst>
                </a:gridCol>
              </a:tblGrid>
              <a:tr h="140898">
                <a:tc>
                  <a:txBody>
                    <a:bodyPr/>
                    <a:lstStyle/>
                    <a:p>
                      <a:pPr algn="ctr">
                        <a:spcAft>
                          <a:spcPts val="0"/>
                        </a:spcAft>
                      </a:pPr>
                      <a:r>
                        <a:rPr lang="en-GB" sz="900" b="1" dirty="0">
                          <a:latin typeface="Trebuchet MS"/>
                          <a:ea typeface="Times New Roman"/>
                          <a:cs typeface="Times New Roman"/>
                        </a:rPr>
                        <a:t>3E</a:t>
                      </a:r>
                      <a:r>
                        <a:rPr lang="en-GB" sz="900" b="1" baseline="0" dirty="0">
                          <a:latin typeface="Trebuchet MS"/>
                          <a:ea typeface="Times New Roman"/>
                          <a:cs typeface="Times New Roman"/>
                        </a:rPr>
                        <a:t> </a:t>
                      </a:r>
                      <a:r>
                        <a:rPr lang="en-GB" sz="900" b="1" dirty="0">
                          <a:latin typeface="Trebuchet MS"/>
                          <a:ea typeface="Times New Roman"/>
                          <a:cs typeface="Times New Roman"/>
                        </a:rPr>
                        <a:t>Class Teacher</a:t>
                      </a:r>
                      <a:endParaRPr lang="en-GB" sz="90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900" b="1" dirty="0">
                          <a:solidFill>
                            <a:schemeClr val="tx1"/>
                          </a:solidFill>
                          <a:latin typeface="Trebuchet MS"/>
                          <a:ea typeface="Times New Roman"/>
                          <a:cs typeface="Times New Roman"/>
                        </a:rPr>
                        <a:t>3A Class Teacher </a:t>
                      </a:r>
                      <a:endParaRPr lang="en-GB" sz="900" dirty="0">
                        <a:solidFill>
                          <a:schemeClr val="tx1"/>
                        </a:solidFill>
                        <a:latin typeface="Trebuchet MS"/>
                        <a:ea typeface="Times New Roman"/>
                        <a:cs typeface="Times New Roman"/>
                      </a:endParaRPr>
                    </a:p>
                  </a:txBody>
                  <a:tcPr marL="54190" marR="54190" marT="0" marB="0">
                    <a:lnL>
                      <a:noFill/>
                    </a:lnL>
                    <a:lnR>
                      <a:noFill/>
                    </a:lnR>
                    <a:lnT>
                      <a:noFill/>
                    </a:lnT>
                    <a:lnB>
                      <a:noFill/>
                    </a:lnB>
                  </a:tcPr>
                </a:tc>
                <a:extLst>
                  <a:ext uri="{0D108BD9-81ED-4DB2-BD59-A6C34878D82A}">
                    <a16:rowId xmlns:a16="http://schemas.microsoft.com/office/drawing/2014/main" val="10000"/>
                  </a:ext>
                </a:extLst>
              </a:tr>
              <a:tr h="392501">
                <a:tc>
                  <a:txBody>
                    <a:bodyPr/>
                    <a:lstStyle/>
                    <a:p>
                      <a:pPr algn="ctr">
                        <a:spcAft>
                          <a:spcPts val="0"/>
                        </a:spcAft>
                      </a:pPr>
                      <a:r>
                        <a:rPr lang="en-GB" sz="900" b="1" dirty="0">
                          <a:latin typeface="Trebuchet MS"/>
                          <a:ea typeface="Times New Roman"/>
                          <a:cs typeface="Times New Roman"/>
                        </a:rPr>
                        <a:t>Miss Enright</a:t>
                      </a:r>
                      <a:endParaRPr lang="en-GB" sz="900" dirty="0">
                        <a:latin typeface="Trebuchet MS"/>
                        <a:ea typeface="Times New Roman"/>
                        <a:cs typeface="Times New Roman"/>
                      </a:endParaRPr>
                    </a:p>
                    <a:p>
                      <a:pPr algn="ctr">
                        <a:spcAft>
                          <a:spcPts val="0"/>
                        </a:spcAft>
                      </a:pPr>
                      <a:r>
                        <a:rPr lang="en-GB" sz="900" b="1" dirty="0">
                          <a:latin typeface="Trebuchet MS"/>
                          <a:ea typeface="Times New Roman"/>
                          <a:cs typeface="Times New Roman"/>
                        </a:rPr>
                        <a:t>                                                   </a:t>
                      </a:r>
                      <a:endParaRPr lang="en-GB" sz="900" dirty="0">
                        <a:latin typeface="Trebuchet MS" pitchFamily="34" charset="0"/>
                        <a:ea typeface="Times New Roman"/>
                        <a:cs typeface="Times New Roman"/>
                      </a:endParaRPr>
                    </a:p>
                  </a:txBody>
                  <a:tcPr marL="54190" marR="54190" marT="0" marB="0">
                    <a:lnL>
                      <a:noFill/>
                    </a:lnL>
                    <a:lnR>
                      <a:noFill/>
                    </a:lnR>
                    <a:lnT>
                      <a:noFill/>
                    </a:lnT>
                    <a:lnB>
                      <a:noFill/>
                    </a:lnB>
                  </a:tcPr>
                </a:tc>
                <a:tc>
                  <a:txBody>
                    <a:bodyPr/>
                    <a:lstStyle/>
                    <a:p>
                      <a:pPr algn="ctr">
                        <a:spcAft>
                          <a:spcPts val="0"/>
                        </a:spcAft>
                      </a:pPr>
                      <a:r>
                        <a:rPr lang="en-GB" sz="900" b="1" dirty="0">
                          <a:solidFill>
                            <a:schemeClr val="tx1"/>
                          </a:solidFill>
                          <a:latin typeface="Trebuchet MS"/>
                          <a:ea typeface="Times New Roman"/>
                          <a:cs typeface="Times New Roman"/>
                        </a:rPr>
                        <a:t>Mr Anderson</a:t>
                      </a: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graphicFrame>
        <p:nvGraphicFramePr>
          <p:cNvPr id="3" name="Table 2">
            <a:extLst>
              <a:ext uri="{FF2B5EF4-FFF2-40B4-BE49-F238E27FC236}">
                <a16:creationId xmlns:a16="http://schemas.microsoft.com/office/drawing/2014/main" id="{C09425CC-2CEC-44F9-8750-29BDE0D45FED}"/>
              </a:ext>
            </a:extLst>
          </p:cNvPr>
          <p:cNvGraphicFramePr>
            <a:graphicFrameLocks noGrp="1"/>
          </p:cNvGraphicFramePr>
          <p:nvPr>
            <p:extLst>
              <p:ext uri="{D42A27DB-BD31-4B8C-83A1-F6EECF244321}">
                <p14:modId xmlns:p14="http://schemas.microsoft.com/office/powerpoint/2010/main" val="4101880428"/>
              </p:ext>
            </p:extLst>
          </p:nvPr>
        </p:nvGraphicFramePr>
        <p:xfrm>
          <a:off x="2398300" y="7406137"/>
          <a:ext cx="1960427" cy="550964"/>
        </p:xfrm>
        <a:graphic>
          <a:graphicData uri="http://schemas.openxmlformats.org/drawingml/2006/table">
            <a:tbl>
              <a:tblPr/>
              <a:tblGrid>
                <a:gridCol w="1960427">
                  <a:extLst>
                    <a:ext uri="{9D8B030D-6E8A-4147-A177-3AD203B41FA5}">
                      <a16:colId xmlns:a16="http://schemas.microsoft.com/office/drawing/2014/main" val="1290971766"/>
                    </a:ext>
                  </a:extLst>
                </a:gridCol>
              </a:tblGrid>
              <a:tr h="83820">
                <a:tc>
                  <a:txBody>
                    <a:bodyPr/>
                    <a:lstStyle/>
                    <a:p>
                      <a:pPr algn="ctr">
                        <a:spcAft>
                          <a:spcPts val="0"/>
                        </a:spcAft>
                      </a:pPr>
                      <a:r>
                        <a:rPr lang="en-GB" sz="1100" b="1" dirty="0">
                          <a:solidFill>
                            <a:schemeClr val="tx1"/>
                          </a:solidFill>
                          <a:latin typeface="Trebuchet MS" pitchFamily="34" charset="0"/>
                          <a:ea typeface="Times New Roman"/>
                          <a:cs typeface="Times New Roman"/>
                        </a:rPr>
                        <a:t>Phase Leader            </a:t>
                      </a:r>
                      <a:endParaRPr lang="en-GB" sz="1100" dirty="0">
                        <a:solidFill>
                          <a:schemeClr val="tx1"/>
                        </a:solidFill>
                        <a:latin typeface="Trebuchet MS" pitchFamily="34" charset="0"/>
                        <a:ea typeface="Times New Roman"/>
                        <a:cs typeface="Times New Roman"/>
                      </a:endParaRPr>
                    </a:p>
                  </a:txBody>
                  <a:tcPr marL="54190" marR="54190" marT="0" marB="0">
                    <a:lnL>
                      <a:noFill/>
                    </a:lnL>
                    <a:lnR>
                      <a:noFill/>
                    </a:lnR>
                    <a:lnT>
                      <a:noFill/>
                    </a:lnT>
                    <a:lnB>
                      <a:noFill/>
                    </a:lnB>
                  </a:tcPr>
                </a:tc>
                <a:extLst>
                  <a:ext uri="{0D108BD9-81ED-4DB2-BD59-A6C34878D82A}">
                    <a16:rowId xmlns:a16="http://schemas.microsoft.com/office/drawing/2014/main" val="219223137"/>
                  </a:ext>
                </a:extLst>
              </a:tr>
              <a:tr h="383324">
                <a:tc>
                  <a:txBody>
                    <a:bodyPr/>
                    <a:lstStyle/>
                    <a:p>
                      <a:pPr algn="ctr">
                        <a:spcAft>
                          <a:spcPts val="0"/>
                        </a:spcAft>
                      </a:pPr>
                      <a:r>
                        <a:rPr lang="en-GB" sz="1100" b="1" dirty="0">
                          <a:solidFill>
                            <a:schemeClr val="tx1"/>
                          </a:solidFill>
                          <a:latin typeface="Trebuchet MS" pitchFamily="34" charset="0"/>
                          <a:ea typeface="Times New Roman"/>
                          <a:cs typeface="Times New Roman"/>
                        </a:rPr>
                        <a:t>Mr</a:t>
                      </a:r>
                      <a:r>
                        <a:rPr lang="en-GB" sz="1100" b="1" baseline="0" dirty="0">
                          <a:solidFill>
                            <a:schemeClr val="tx1"/>
                          </a:solidFill>
                          <a:latin typeface="Trebuchet MS" pitchFamily="34" charset="0"/>
                          <a:ea typeface="Times New Roman"/>
                          <a:cs typeface="Times New Roman"/>
                        </a:rPr>
                        <a:t> Harman</a:t>
                      </a:r>
                      <a:endParaRPr lang="en-GB" sz="1100" dirty="0">
                        <a:solidFill>
                          <a:schemeClr val="tx1"/>
                        </a:solidFill>
                        <a:latin typeface="Trebuchet MS" pitchFamily="34" charset="0"/>
                        <a:ea typeface="Times New Roman"/>
                        <a:cs typeface="Times New Roman"/>
                      </a:endParaRPr>
                    </a:p>
                  </a:txBody>
                  <a:tcPr marL="54190" marR="54190" marT="0" marB="0">
                    <a:lnL>
                      <a:noFill/>
                    </a:lnL>
                    <a:lnR>
                      <a:noFill/>
                    </a:lnR>
                    <a:lnT>
                      <a:noFill/>
                    </a:lnT>
                    <a:lnB>
                      <a:noFill/>
                    </a:lnB>
                  </a:tcPr>
                </a:tc>
                <a:extLst>
                  <a:ext uri="{0D108BD9-81ED-4DB2-BD59-A6C34878D82A}">
                    <a16:rowId xmlns:a16="http://schemas.microsoft.com/office/drawing/2014/main" val="361132457"/>
                  </a:ext>
                </a:extLst>
              </a:tr>
            </a:tbl>
          </a:graphicData>
        </a:graphic>
      </p:graphicFrame>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3876" y="7824501"/>
            <a:ext cx="877616" cy="1170155"/>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0684" y="7824501"/>
            <a:ext cx="877616" cy="117015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2302" y="7824501"/>
            <a:ext cx="877616" cy="11701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CURRICULUM</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60648" y="1220723"/>
            <a:ext cx="638132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During the course of the year, your child, in addition to English and </a:t>
            </a:r>
            <a:r>
              <a:rPr lang="en-GB" sz="1200" dirty="0">
                <a:latin typeface="Trebuchet MS" pitchFamily="34" charset="0"/>
                <a:ea typeface="Times New Roman" pitchFamily="18" charset="0"/>
                <a:cs typeface="Arial" pitchFamily="34" charset="0"/>
              </a:rPr>
              <a:t>Maths</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will be studying the following subject areas. We hope this information will be of interest and will help you to share the work with your child by providing further reading material, or perhaps arranging a trip to a suitable museum, etc. </a:t>
            </a:r>
            <a:endParaRPr kumimoji="0" lang="en-GB" sz="2000" b="0" i="0" u="none" strike="noStrike" cap="none" normalizeH="0" baseline="0" dirty="0">
              <a:ln>
                <a:noFill/>
              </a:ln>
              <a:solidFill>
                <a:schemeClr val="tx1"/>
              </a:solidFill>
              <a:effectLst/>
              <a:latin typeface="Arial" pitchFamily="34" charset="0"/>
              <a:cs typeface="Arial" pitchFamily="34" charset="0"/>
            </a:endParaRPr>
          </a:p>
        </p:txBody>
      </p:sp>
      <p:sp>
        <p:nvSpPr>
          <p:cNvPr id="9" name="Rectangle 2"/>
          <p:cNvSpPr>
            <a:spLocks noChangeArrowheads="1"/>
          </p:cNvSpPr>
          <p:nvPr/>
        </p:nvSpPr>
        <p:spPr bwMode="auto">
          <a:xfrm>
            <a:off x="201555" y="7076399"/>
            <a:ext cx="645333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200" dirty="0">
                <a:latin typeface="Trebuchet MS" pitchFamily="34" charset="0"/>
                <a:cs typeface="Arial" pitchFamily="34" charset="0"/>
              </a:rPr>
              <a:t>Each year group will take part in Educational visits designed to enhance the children's learning of the curriculum. Visits may change from year to year but last year, Year 3 visited the Living Rainforest and St. Albans. </a:t>
            </a:r>
            <a:endParaRPr kumimoji="0" lang="en-GB" sz="1800" b="0" i="0" u="none" strike="noStrike" cap="none" normalizeH="0" baseline="0" dirty="0">
              <a:ln>
                <a:noFill/>
              </a:ln>
              <a:solidFill>
                <a:schemeClr val="tx1"/>
              </a:solidFill>
              <a:effectLst/>
              <a:latin typeface="Arial" pitchFamily="34" charset="0"/>
              <a:cs typeface="Arial" pitchFamily="34" charset="0"/>
            </a:endParaRPr>
          </a:p>
        </p:txBody>
      </p:sp>
      <p:pic>
        <p:nvPicPr>
          <p:cNvPr id="3" name="Picture 2">
            <a:extLst>
              <a:ext uri="{FF2B5EF4-FFF2-40B4-BE49-F238E27FC236}">
                <a16:creationId xmlns:a16="http://schemas.microsoft.com/office/drawing/2014/main" id="{72332CE0-569D-4102-9BBD-893459BE2E8C}"/>
              </a:ext>
            </a:extLst>
          </p:cNvPr>
          <p:cNvPicPr>
            <a:picLocks noChangeAspect="1"/>
          </p:cNvPicPr>
          <p:nvPr/>
        </p:nvPicPr>
        <p:blipFill>
          <a:blip r:embed="rId2"/>
          <a:stretch>
            <a:fillRect/>
          </a:stretch>
        </p:blipFill>
        <p:spPr>
          <a:xfrm>
            <a:off x="101232" y="2803707"/>
            <a:ext cx="6655535" cy="3536586"/>
          </a:xfrm>
          <a:prstGeom prst="rect">
            <a:avLst/>
          </a:prstGeom>
        </p:spPr>
      </p:pic>
      <p:sp>
        <p:nvSpPr>
          <p:cNvPr id="2" name="Rectangle 1">
            <a:extLst>
              <a:ext uri="{FF2B5EF4-FFF2-40B4-BE49-F238E27FC236}">
                <a16:creationId xmlns:a16="http://schemas.microsoft.com/office/drawing/2014/main" id="{86C99D52-15AF-9290-E8C7-93D6CE51D4E4}"/>
              </a:ext>
            </a:extLst>
          </p:cNvPr>
          <p:cNvSpPr/>
          <p:nvPr/>
        </p:nvSpPr>
        <p:spPr>
          <a:xfrm>
            <a:off x="4699000" y="3327400"/>
            <a:ext cx="994735" cy="279400"/>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The Boy who Grew Dragons – Andy Shepherd</a:t>
            </a:r>
          </a:p>
        </p:txBody>
      </p:sp>
      <p:sp>
        <p:nvSpPr>
          <p:cNvPr id="6" name="Rectangle 5">
            <a:extLst>
              <a:ext uri="{FF2B5EF4-FFF2-40B4-BE49-F238E27FC236}">
                <a16:creationId xmlns:a16="http://schemas.microsoft.com/office/drawing/2014/main" id="{19F87EE7-CD76-D8E6-6F3E-8E6688B05145}"/>
              </a:ext>
            </a:extLst>
          </p:cNvPr>
          <p:cNvSpPr/>
          <p:nvPr/>
        </p:nvSpPr>
        <p:spPr>
          <a:xfrm>
            <a:off x="5732665" y="3327400"/>
            <a:ext cx="979468" cy="279400"/>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The Nothing to See Here Hotel – Steven Butler</a:t>
            </a:r>
          </a:p>
        </p:txBody>
      </p:sp>
      <p:sp>
        <p:nvSpPr>
          <p:cNvPr id="7" name="Rectangle 6">
            <a:extLst>
              <a:ext uri="{FF2B5EF4-FFF2-40B4-BE49-F238E27FC236}">
                <a16:creationId xmlns:a16="http://schemas.microsoft.com/office/drawing/2014/main" id="{42A84548-3380-7E45-166F-DF7D2ECB0BD7}"/>
              </a:ext>
            </a:extLst>
          </p:cNvPr>
          <p:cNvSpPr/>
          <p:nvPr/>
        </p:nvSpPr>
        <p:spPr>
          <a:xfrm>
            <a:off x="752548" y="4027377"/>
            <a:ext cx="938029"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Connecting Computers</a:t>
            </a:r>
          </a:p>
        </p:txBody>
      </p:sp>
      <p:sp>
        <p:nvSpPr>
          <p:cNvPr id="8" name="Rectangle 7">
            <a:extLst>
              <a:ext uri="{FF2B5EF4-FFF2-40B4-BE49-F238E27FC236}">
                <a16:creationId xmlns:a16="http://schemas.microsoft.com/office/drawing/2014/main" id="{31DA872E-584A-E99C-8DAA-8719C5643A25}"/>
              </a:ext>
            </a:extLst>
          </p:cNvPr>
          <p:cNvSpPr/>
          <p:nvPr/>
        </p:nvSpPr>
        <p:spPr>
          <a:xfrm>
            <a:off x="1728971" y="4027377"/>
            <a:ext cx="938029"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Sequencing Sounds - Scratch</a:t>
            </a:r>
          </a:p>
        </p:txBody>
      </p:sp>
      <p:sp>
        <p:nvSpPr>
          <p:cNvPr id="10" name="Rectangle 9">
            <a:extLst>
              <a:ext uri="{FF2B5EF4-FFF2-40B4-BE49-F238E27FC236}">
                <a16:creationId xmlns:a16="http://schemas.microsoft.com/office/drawing/2014/main" id="{77B9A401-A6EA-8D86-A8A3-8577B5C4341C}"/>
              </a:ext>
            </a:extLst>
          </p:cNvPr>
          <p:cNvSpPr/>
          <p:nvPr/>
        </p:nvSpPr>
        <p:spPr>
          <a:xfrm>
            <a:off x="2705394" y="4027376"/>
            <a:ext cx="960530"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Branching Databases</a:t>
            </a:r>
          </a:p>
        </p:txBody>
      </p:sp>
      <p:sp>
        <p:nvSpPr>
          <p:cNvPr id="11" name="Rectangle 10">
            <a:extLst>
              <a:ext uri="{FF2B5EF4-FFF2-40B4-BE49-F238E27FC236}">
                <a16:creationId xmlns:a16="http://schemas.microsoft.com/office/drawing/2014/main" id="{EB0D5AC1-002B-E333-4B97-D510F3D6E793}"/>
              </a:ext>
            </a:extLst>
          </p:cNvPr>
          <p:cNvSpPr/>
          <p:nvPr/>
        </p:nvSpPr>
        <p:spPr>
          <a:xfrm>
            <a:off x="3720211" y="4027375"/>
            <a:ext cx="938029"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Desktop Publishing</a:t>
            </a:r>
          </a:p>
        </p:txBody>
      </p:sp>
      <p:sp>
        <p:nvSpPr>
          <p:cNvPr id="12" name="Rectangle 11">
            <a:extLst>
              <a:ext uri="{FF2B5EF4-FFF2-40B4-BE49-F238E27FC236}">
                <a16:creationId xmlns:a16="http://schemas.microsoft.com/office/drawing/2014/main" id="{A4A925CB-BB28-3F3A-59F2-B1BF61944C90}"/>
              </a:ext>
            </a:extLst>
          </p:cNvPr>
          <p:cNvSpPr/>
          <p:nvPr/>
        </p:nvSpPr>
        <p:spPr>
          <a:xfrm>
            <a:off x="4731080" y="4027375"/>
            <a:ext cx="977570"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Events and Actions - Scratch</a:t>
            </a:r>
          </a:p>
        </p:txBody>
      </p:sp>
      <p:sp>
        <p:nvSpPr>
          <p:cNvPr id="13" name="Rectangle 12">
            <a:extLst>
              <a:ext uri="{FF2B5EF4-FFF2-40B4-BE49-F238E27FC236}">
                <a16:creationId xmlns:a16="http://schemas.microsoft.com/office/drawing/2014/main" id="{90278C2A-429C-E71E-7A55-F543BCCE0BDD}"/>
              </a:ext>
            </a:extLst>
          </p:cNvPr>
          <p:cNvSpPr/>
          <p:nvPr/>
        </p:nvSpPr>
        <p:spPr>
          <a:xfrm>
            <a:off x="5711452" y="4027375"/>
            <a:ext cx="979468"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Animation</a:t>
            </a:r>
          </a:p>
        </p:txBody>
      </p:sp>
      <p:sp>
        <p:nvSpPr>
          <p:cNvPr id="14" name="Rectangle 13">
            <a:extLst>
              <a:ext uri="{FF2B5EF4-FFF2-40B4-BE49-F238E27FC236}">
                <a16:creationId xmlns:a16="http://schemas.microsoft.com/office/drawing/2014/main" id="{1454EC41-66B8-73DC-C556-76E6E7727B80}"/>
              </a:ext>
            </a:extLst>
          </p:cNvPr>
          <p:cNvSpPr/>
          <p:nvPr/>
        </p:nvSpPr>
        <p:spPr>
          <a:xfrm>
            <a:off x="4714091" y="5025063"/>
            <a:ext cx="979468"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Painting with Fabrics – Barbara Shaw</a:t>
            </a:r>
          </a:p>
        </p:txBody>
      </p:sp>
      <p:sp>
        <p:nvSpPr>
          <p:cNvPr id="15" name="Rectangle 14">
            <a:extLst>
              <a:ext uri="{FF2B5EF4-FFF2-40B4-BE49-F238E27FC236}">
                <a16:creationId xmlns:a16="http://schemas.microsoft.com/office/drawing/2014/main" id="{DE4073A8-30BC-1F35-A622-17644D4B307C}"/>
              </a:ext>
            </a:extLst>
          </p:cNvPr>
          <p:cNvSpPr/>
          <p:nvPr/>
        </p:nvSpPr>
        <p:spPr>
          <a:xfrm>
            <a:off x="5732665" y="5025062"/>
            <a:ext cx="960530"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b="1" dirty="0">
              <a:solidFill>
                <a:schemeClr val="tx1"/>
              </a:solidFill>
              <a:latin typeface="Comic Sans MS" panose="030F0702030302020204" pitchFamily="66" charset="0"/>
            </a:endParaRPr>
          </a:p>
        </p:txBody>
      </p:sp>
      <p:sp>
        <p:nvSpPr>
          <p:cNvPr id="16" name="Rectangle 15">
            <a:extLst>
              <a:ext uri="{FF2B5EF4-FFF2-40B4-BE49-F238E27FC236}">
                <a16:creationId xmlns:a16="http://schemas.microsoft.com/office/drawing/2014/main" id="{175BDE93-380C-7D92-A7CF-209565EEF03B}"/>
              </a:ext>
            </a:extLst>
          </p:cNvPr>
          <p:cNvSpPr/>
          <p:nvPr/>
        </p:nvSpPr>
        <p:spPr>
          <a:xfrm>
            <a:off x="5732665" y="4781198"/>
            <a:ext cx="960530"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Pizza Making</a:t>
            </a:r>
          </a:p>
        </p:txBody>
      </p:sp>
      <p:sp>
        <p:nvSpPr>
          <p:cNvPr id="17" name="Rectangle 16">
            <a:extLst>
              <a:ext uri="{FF2B5EF4-FFF2-40B4-BE49-F238E27FC236}">
                <a16:creationId xmlns:a16="http://schemas.microsoft.com/office/drawing/2014/main" id="{49E99A0A-2920-4194-8AC9-2FDCD67C4C7E}"/>
              </a:ext>
            </a:extLst>
          </p:cNvPr>
          <p:cNvSpPr/>
          <p:nvPr/>
        </p:nvSpPr>
        <p:spPr>
          <a:xfrm>
            <a:off x="3720211" y="4781198"/>
            <a:ext cx="960530"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Moving Monsters</a:t>
            </a:r>
          </a:p>
        </p:txBody>
      </p:sp>
      <p:sp>
        <p:nvSpPr>
          <p:cNvPr id="18" name="Rectangle 17">
            <a:extLst>
              <a:ext uri="{FF2B5EF4-FFF2-40B4-BE49-F238E27FC236}">
                <a16:creationId xmlns:a16="http://schemas.microsoft.com/office/drawing/2014/main" id="{38AA27AC-DC8F-61A1-0565-CC1FA8B3721D}"/>
              </a:ext>
            </a:extLst>
          </p:cNvPr>
          <p:cNvSpPr/>
          <p:nvPr/>
        </p:nvSpPr>
        <p:spPr>
          <a:xfrm>
            <a:off x="2713984" y="4779363"/>
            <a:ext cx="960530"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b="1" dirty="0">
              <a:solidFill>
                <a:schemeClr val="tx1"/>
              </a:solidFill>
              <a:latin typeface="Comic Sans MS" panose="030F0702030302020204" pitchFamily="66" charset="0"/>
            </a:endParaRPr>
          </a:p>
        </p:txBody>
      </p:sp>
      <p:sp>
        <p:nvSpPr>
          <p:cNvPr id="19" name="Rectangle 18">
            <a:extLst>
              <a:ext uri="{FF2B5EF4-FFF2-40B4-BE49-F238E27FC236}">
                <a16:creationId xmlns:a16="http://schemas.microsoft.com/office/drawing/2014/main" id="{BFB24ED4-68B2-0BBB-0807-D2BDDACABA88}"/>
              </a:ext>
            </a:extLst>
          </p:cNvPr>
          <p:cNvSpPr/>
          <p:nvPr/>
        </p:nvSpPr>
        <p:spPr>
          <a:xfrm>
            <a:off x="1728920" y="4779363"/>
            <a:ext cx="921492"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Pencil Cases</a:t>
            </a:r>
          </a:p>
        </p:txBody>
      </p:sp>
      <p:sp>
        <p:nvSpPr>
          <p:cNvPr id="20" name="Rectangle 19">
            <a:extLst>
              <a:ext uri="{FF2B5EF4-FFF2-40B4-BE49-F238E27FC236}">
                <a16:creationId xmlns:a16="http://schemas.microsoft.com/office/drawing/2014/main" id="{85B685C4-8E55-2326-40EB-8664CAF4709E}"/>
              </a:ext>
            </a:extLst>
          </p:cNvPr>
          <p:cNvSpPr/>
          <p:nvPr/>
        </p:nvSpPr>
        <p:spPr>
          <a:xfrm>
            <a:off x="769085" y="4776437"/>
            <a:ext cx="921492"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b="1" dirty="0">
              <a:solidFill>
                <a:schemeClr val="tx1"/>
              </a:solidFill>
              <a:latin typeface="Comic Sans MS" panose="030F0702030302020204" pitchFamily="66" charset="0"/>
            </a:endParaRPr>
          </a:p>
        </p:txBody>
      </p:sp>
      <p:sp>
        <p:nvSpPr>
          <p:cNvPr id="21" name="Rectangle 20">
            <a:extLst>
              <a:ext uri="{FF2B5EF4-FFF2-40B4-BE49-F238E27FC236}">
                <a16:creationId xmlns:a16="http://schemas.microsoft.com/office/drawing/2014/main" id="{48942A4E-5CFA-AFBE-06EA-CBFB3121E2F0}"/>
              </a:ext>
            </a:extLst>
          </p:cNvPr>
          <p:cNvSpPr/>
          <p:nvPr/>
        </p:nvSpPr>
        <p:spPr>
          <a:xfrm>
            <a:off x="769085" y="5025062"/>
            <a:ext cx="921492"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Stencilling – Andy Warhol</a:t>
            </a:r>
          </a:p>
        </p:txBody>
      </p:sp>
      <p:sp>
        <p:nvSpPr>
          <p:cNvPr id="22" name="Rectangle 21">
            <a:extLst>
              <a:ext uri="{FF2B5EF4-FFF2-40B4-BE49-F238E27FC236}">
                <a16:creationId xmlns:a16="http://schemas.microsoft.com/office/drawing/2014/main" id="{52A12904-7AA7-DA65-FF66-077671D5B94A}"/>
              </a:ext>
            </a:extLst>
          </p:cNvPr>
          <p:cNvSpPr/>
          <p:nvPr/>
        </p:nvSpPr>
        <p:spPr>
          <a:xfrm>
            <a:off x="1728920" y="5025061"/>
            <a:ext cx="921492"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b="1" dirty="0">
              <a:solidFill>
                <a:schemeClr val="tx1"/>
              </a:solidFill>
              <a:latin typeface="Comic Sans MS" panose="030F0702030302020204" pitchFamily="66" charset="0"/>
            </a:endParaRPr>
          </a:p>
        </p:txBody>
      </p:sp>
      <p:sp>
        <p:nvSpPr>
          <p:cNvPr id="23" name="Rectangle 22">
            <a:extLst>
              <a:ext uri="{FF2B5EF4-FFF2-40B4-BE49-F238E27FC236}">
                <a16:creationId xmlns:a16="http://schemas.microsoft.com/office/drawing/2014/main" id="{BC7FE4D5-F4D7-7B0F-4D35-4F8538360850}"/>
              </a:ext>
            </a:extLst>
          </p:cNvPr>
          <p:cNvSpPr/>
          <p:nvPr/>
        </p:nvSpPr>
        <p:spPr>
          <a:xfrm>
            <a:off x="2712219" y="5022071"/>
            <a:ext cx="960530"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Portraits – Sonia Boyce</a:t>
            </a:r>
          </a:p>
        </p:txBody>
      </p:sp>
      <p:sp>
        <p:nvSpPr>
          <p:cNvPr id="24" name="Rectangle 23">
            <a:extLst>
              <a:ext uri="{FF2B5EF4-FFF2-40B4-BE49-F238E27FC236}">
                <a16:creationId xmlns:a16="http://schemas.microsoft.com/office/drawing/2014/main" id="{2EB5AB2D-AD44-BA81-C233-A4C89ABD4063}"/>
              </a:ext>
            </a:extLst>
          </p:cNvPr>
          <p:cNvSpPr/>
          <p:nvPr/>
        </p:nvSpPr>
        <p:spPr>
          <a:xfrm>
            <a:off x="3714455" y="5022070"/>
            <a:ext cx="960530" cy="204381"/>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b="1" dirty="0">
              <a:solidFill>
                <a:schemeClr val="tx1"/>
              </a:solidFill>
              <a:latin typeface="Comic Sans MS" panose="030F0702030302020204" pitchFamily="66" charset="0"/>
            </a:endParaRPr>
          </a:p>
        </p:txBody>
      </p:sp>
      <p:sp>
        <p:nvSpPr>
          <p:cNvPr id="25" name="Rectangle 24">
            <a:extLst>
              <a:ext uri="{FF2B5EF4-FFF2-40B4-BE49-F238E27FC236}">
                <a16:creationId xmlns:a16="http://schemas.microsoft.com/office/drawing/2014/main" id="{7F9D5C8C-5778-E08F-447C-B38E87ADBA02}"/>
              </a:ext>
            </a:extLst>
          </p:cNvPr>
          <p:cNvSpPr/>
          <p:nvPr/>
        </p:nvSpPr>
        <p:spPr>
          <a:xfrm>
            <a:off x="3707350" y="3327400"/>
            <a:ext cx="967635" cy="279400"/>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Boudica’s Army – Hilary Mckay </a:t>
            </a:r>
          </a:p>
        </p:txBody>
      </p:sp>
      <p:sp>
        <p:nvSpPr>
          <p:cNvPr id="26" name="Rectangle 25">
            <a:extLst>
              <a:ext uri="{FF2B5EF4-FFF2-40B4-BE49-F238E27FC236}">
                <a16:creationId xmlns:a16="http://schemas.microsoft.com/office/drawing/2014/main" id="{5B55A054-5413-77A8-E4FA-FE85E96E4B14}"/>
              </a:ext>
            </a:extLst>
          </p:cNvPr>
          <p:cNvSpPr/>
          <p:nvPr/>
        </p:nvSpPr>
        <p:spPr>
          <a:xfrm>
            <a:off x="2703667" y="3327400"/>
            <a:ext cx="977633" cy="279400"/>
          </a:xfrm>
          <a:prstGeom prst="rect">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b="1" dirty="0">
                <a:solidFill>
                  <a:schemeClr val="tx1"/>
                </a:solidFill>
                <a:latin typeface="Comic Sans MS" panose="030F0702030302020204" pitchFamily="66" charset="0"/>
              </a:rPr>
              <a:t>The Journal of Iliona – Richard Platt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a:solidFill>
                  <a:srgbClr val="FF0000"/>
                </a:solidFill>
                <a:latin typeface="Trebuchet MS" pitchFamily="34" charset="0"/>
                <a:cs typeface="Arial" pitchFamily="34" charset="0"/>
              </a:rPr>
              <a:t>ATTENDANCE AND PUNCTUALITY</a:t>
            </a:r>
            <a:endParaRPr kumimoji="0" lang="en-GB" sz="24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043608"/>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60648" y="1338019"/>
            <a:ext cx="630932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As parents you all have a legal responsibility to make sure that your child attends school every day. If your child is going to be absent from school, please contact the school office on the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first day</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of their absence. This is important, as we will be contacting parents if a child is not at school and no reason has been given.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Regular attendance and punctuality is fundamental to enabling your child to achieve the highest levels of attainment. We ensure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all</a:t>
            </a:r>
            <a:r>
              <a:rPr kumimoji="0" lang="en-GB" sz="1200" b="1" i="0" strike="noStrike" cap="none" normalizeH="0" baseline="0" dirty="0">
                <a:ln>
                  <a:noFill/>
                </a:ln>
                <a:solidFill>
                  <a:schemeClr val="tx1"/>
                </a:solidFill>
                <a:effectLst/>
                <a:latin typeface="Trebuchet MS" pitchFamily="34" charset="0"/>
                <a:ea typeface="Times New Roman" pitchFamily="18" charset="0"/>
                <a:cs typeface="Arial" pitchFamily="34" charset="0"/>
              </a:rPr>
              <a:t>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children are aware of the importance of attendance and punctuality.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GB" sz="1200" dirty="0">
                <a:latin typeface="Trebuchet MS" pitchFamily="34" charset="0"/>
                <a:cs typeface="Arial" pitchFamily="34" charset="0"/>
              </a:rPr>
              <a:t>The attendance target set by the Governing Body for 2023-2024 is 96%. We expect ALL children to achieve this.​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If your child is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too</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unwell to come to school, or has a medical appointment, please contact the school office as soon as possible. To help you, the NHS has compiled a list of guidelines about how long children should be kept off school when they have a common illness.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hlinkClick r:id="rId2"/>
              </a:rPr>
              <a:t>https://www.nhs.uk/Livewell/Yourchildatschool/Pages/Illness.aspx</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Family holidays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should always</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be taken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during the school holidays</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and we will only authorise absence in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very special circumstances</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On these occasions permission </a:t>
            </a:r>
            <a:r>
              <a:rPr kumimoji="0" lang="en-GB" sz="1200" b="1" i="0" u="sng" strike="noStrike" cap="none" normalizeH="0" baseline="0" dirty="0">
                <a:ln>
                  <a:noFill/>
                </a:ln>
                <a:solidFill>
                  <a:schemeClr val="tx1"/>
                </a:solidFill>
                <a:effectLst/>
                <a:latin typeface="Trebuchet MS" pitchFamily="34" charset="0"/>
                <a:ea typeface="Times New Roman" pitchFamily="18" charset="0"/>
                <a:cs typeface="Arial" pitchFamily="34" charset="0"/>
              </a:rPr>
              <a:t>must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be sought in advance from the head teacher. Absence request forms are available from the school office or a letter should be written to the head teacher.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OUR OPEN DOOR POLICY</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260648" y="1075536"/>
            <a:ext cx="6309320"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a:t>
            </a:r>
          </a:p>
          <a:p>
            <a:pPr marL="0" marR="0" lvl="0" indent="0" algn="just" defTabSz="914400" rtl="0" eaLnBrk="1" fontAlgn="base" latinLnBrk="0" hangingPunct="1">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Approach the </a:t>
            </a:r>
            <a:r>
              <a:rPr lang="en-GB" sz="1200" dirty="0">
                <a:latin typeface="Trebuchet MS" pitchFamily="34" charset="0"/>
                <a:cs typeface="Arial" pitchFamily="34" charset="0"/>
              </a:rPr>
              <a:t>c</a:t>
            </a:r>
            <a:r>
              <a:rPr kumimoji="0" lang="en-GB" sz="1200" b="0" i="0" u="none" strike="noStrike" cap="none" normalizeH="0" baseline="0" dirty="0">
                <a:ln>
                  <a:noFill/>
                </a:ln>
                <a:solidFill>
                  <a:schemeClr val="tx1"/>
                </a:solidFill>
                <a:effectLst/>
                <a:latin typeface="Trebuchet MS" pitchFamily="34" charset="0"/>
                <a:cs typeface="Arial" pitchFamily="34" charset="0"/>
              </a:rPr>
              <a:t>lass teacher</a:t>
            </a:r>
          </a:p>
          <a:p>
            <a:pPr lvl="0" algn="just" eaLnBrk="0" fontAlgn="base" hangingPunct="0">
              <a:spcBef>
                <a:spcPct val="0"/>
              </a:spcBef>
              <a:spcAft>
                <a:spcPct val="0"/>
              </a:spcAft>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a member of the middle management team </a:t>
            </a:r>
            <a:r>
              <a:rPr lang="en-GB" sz="1200" dirty="0">
                <a:latin typeface="Trebuchet MS" pitchFamily="34" charset="0"/>
                <a:cs typeface="Arial" pitchFamily="34" charset="0"/>
              </a:rPr>
              <a:t>(KS1 or KS2 Phase Leaders)</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lnSpc>
                <a:spcPct val="100000"/>
              </a:lnSpc>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The Headteacher, Mrs Watson, is always happy to see parents but clearly she will go to the Class Teacher to discuss issues, therefore it makes sense for you to have spoken to the teacher first.</a:t>
            </a:r>
          </a:p>
          <a:p>
            <a:pPr marL="0" marR="0" lvl="0" indent="0" algn="just" defTabSz="914400" rtl="0" eaLnBrk="0" fontAlgn="base" latinLnBrk="0" hangingPunct="0">
              <a:lnSpc>
                <a:spcPct val="100000"/>
              </a:lnSpc>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Contacting the Headteacher if she is not in School</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When the Headteacher is out, your children are always in safe</a:t>
            </a:r>
            <a:r>
              <a:rPr kumimoji="0" lang="en-GB" sz="1200" b="0" i="0" u="none" strike="noStrike" cap="none" normalizeH="0" dirty="0">
                <a:ln>
                  <a:noFill/>
                </a:ln>
                <a:solidFill>
                  <a:schemeClr val="tx1"/>
                </a:solidFill>
                <a:effectLst/>
                <a:latin typeface="Trebuchet MS" pitchFamily="34" charset="0"/>
                <a:ea typeface="Times New Roman" pitchFamily="18" charset="0"/>
                <a:cs typeface="Arial" pitchFamily="34" charset="0"/>
              </a:rPr>
              <a:t>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hands.  If you need an immediate response, please contact the School Office and a member of the senior leadership team will get a response to you as soon as possible.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Complaints and Resolution Procedure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The following is the strategy that is suggested if difficulties arise – we recommend that you use this structure.</a:t>
            </a:r>
          </a:p>
          <a:p>
            <a:pPr marL="0" marR="0" lvl="0" indent="0" algn="just" defTabSz="914400" rtl="0" eaLnBrk="0" fontAlgn="base" latinLnBrk="0" hangingPunct="0">
              <a:lnSpc>
                <a:spcPct val="100000"/>
              </a:lnSpc>
              <a:spcBef>
                <a:spcPct val="0"/>
              </a:spcBef>
              <a:spcAft>
                <a:spcPct val="0"/>
              </a:spcAft>
              <a:buClrTx/>
              <a:buSzTx/>
              <a:buFontTx/>
              <a:buNone/>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the Class 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a member of the senior leadership team</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Talk to the Headteacher</a:t>
            </a: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Make Representations to the Governing Body in writing to:</a:t>
            </a: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Mrs Maggie Young, Chair of Governors</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by e-mail: govs@lentrise.bucks.sch.uk</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or</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 Lent Rise School</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Coulson Way</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Burnham</a:t>
            </a:r>
            <a:b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b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Slough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SL1 7NP</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Char char="•"/>
              <a:tabLst>
                <a:tab pos="269875" algn="l"/>
              </a:tabLst>
            </a:pPr>
            <a:r>
              <a:rPr kumimoji="0" lang="en-GB" sz="1200" b="0" i="0" u="none" strike="noStrike" cap="none" normalizeH="0" baseline="0" dirty="0">
                <a:ln>
                  <a:noFill/>
                </a:ln>
                <a:solidFill>
                  <a:schemeClr val="tx1"/>
                </a:solidFill>
                <a:effectLst/>
                <a:latin typeface="Trebuchet MS" pitchFamily="34" charset="0"/>
                <a:cs typeface="Arial" pitchFamily="34" charset="0"/>
              </a:rPr>
              <a:t>If you are still not satisfied you may wish to put your complaint to the Secretary of State for Education and Skills who can review whether the School has acted reasonably and followed the correct procedures.  The address is Sanctuary Buildings, Great Smith Street, London, SW1 3BT.  </a:t>
            </a:r>
          </a:p>
          <a:p>
            <a:pPr marL="0" marR="0" lvl="0" indent="0" algn="just" defTabSz="914400" rtl="0" eaLnBrk="0" fontAlgn="base" latinLnBrk="0" hangingPunct="0">
              <a:spcBef>
                <a:spcPct val="0"/>
              </a:spcBef>
              <a:spcAft>
                <a:spcPct val="0"/>
              </a:spcAft>
              <a:buClrTx/>
              <a:buSzTx/>
              <a:tabLst>
                <a:tab pos="269875" algn="l"/>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If you would like to read our full Complaints Procedure, please contact the school office for a copy or visit the school website </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hlinkClick r:id="rId2"/>
              </a:rPr>
              <a:t>www.lentriseschool.co.uk</a:t>
            </a:r>
            <a:r>
              <a:rPr kumimoji="0" lang="en-GB" sz="12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spcBef>
                <a:spcPct val="0"/>
              </a:spcBef>
              <a:spcAft>
                <a:spcPct val="0"/>
              </a:spcAft>
              <a:buClrTx/>
              <a:buSzTx/>
              <a:buFontTx/>
              <a:buNone/>
              <a:tabLst>
                <a:tab pos="269875" algn="l"/>
              </a:tabLst>
            </a:pPr>
            <a:r>
              <a:rPr kumimoji="0" lang="en-GB" sz="12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FREE SCHOOL MEALS AND PUPIL PREMIUM FUNDING</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6" y="1291560"/>
            <a:ext cx="6192688"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rebuchet MS" pitchFamily="34" charset="0"/>
                <a:ea typeface="Times New Roman" pitchFamily="18" charset="0"/>
                <a:cs typeface="Arial" pitchFamily="34" charset="0"/>
              </a:rPr>
              <a:t>Do you receive any of the following benefits: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chemeClr val="tx1"/>
                </a:solidFill>
                <a:effectLst/>
                <a:latin typeface="Trebuchet MS" pitchFamily="34" charset="0"/>
                <a:cs typeface="Arial"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FF0000"/>
                </a:solidFill>
                <a:effectLst/>
                <a:latin typeface="Trebuchet MS" pitchFamily="34" charset="0"/>
                <a:ea typeface="Times New Roman" pitchFamily="18" charset="0"/>
                <a:cs typeface="Arial"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a:solidFill>
                <a:srgbClr val="FF0000"/>
              </a:solidFill>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rebuchet MS" pitchFamily="34" charset="0"/>
                <a:ea typeface="Times New Roman" pitchFamily="18" charset="0"/>
                <a:cs typeface="Arial"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rebuchet MS" pitchFamily="34" charset="0"/>
                <a:cs typeface="Arial" pitchFamily="34" charset="0"/>
              </a:rPr>
              <a:t>For the school </a:t>
            </a:r>
          </a:p>
          <a:p>
            <a:pPr lvl="0" eaLnBrk="0" fontAlgn="base" hangingPunct="0">
              <a:spcBef>
                <a:spcPct val="0"/>
              </a:spcBef>
              <a:spcAft>
                <a:spcPct val="0"/>
              </a:spcAft>
            </a:pPr>
            <a:r>
              <a:rPr lang="en-GB" sz="1200">
                <a:latin typeface="Trebuchet MS" pitchFamily="34" charset="0"/>
                <a:cs typeface="Arial" pitchFamily="34" charset="0"/>
              </a:rPr>
              <a:t>	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a:latin typeface="Trebuchet MS" pitchFamily="34" charset="0"/>
                <a:hlinkClick r:id="rId2"/>
              </a:rPr>
              <a:t>https://www.lentriseschool.co.uk/website</a:t>
            </a:r>
            <a:r>
              <a:rPr lang="en-GB" sz="1200">
                <a:latin typeface="Trebuchet MS" pitchFamily="34" charset="0"/>
              </a:rPr>
              <a:t>. </a:t>
            </a:r>
          </a:p>
          <a:p>
            <a:pPr lvl="0" eaLnBrk="0" fontAlgn="base" hangingPunct="0">
              <a:spcBef>
                <a:spcPct val="0"/>
              </a:spcBef>
              <a:spcAft>
                <a:spcPct val="0"/>
              </a:spcAft>
            </a:pPr>
            <a:endParaRPr lang="en-GB" sz="1200">
              <a:latin typeface="Trebuchet MS" pitchFamily="34" charset="0"/>
            </a:endParaRPr>
          </a:p>
          <a:p>
            <a:pPr lvl="0" eaLnBrk="0" fontAlgn="base" hangingPunct="0">
              <a:spcBef>
                <a:spcPct val="0"/>
              </a:spcBef>
              <a:spcAft>
                <a:spcPct val="0"/>
              </a:spcAft>
            </a:pPr>
            <a:r>
              <a:rPr lang="en-GB" sz="1200">
                <a:latin typeface="Trebuchet MS" pitchFamily="34" charset="0"/>
              </a:rPr>
              <a:t>For you </a:t>
            </a:r>
          </a:p>
          <a:p>
            <a:pPr lvl="0" eaLnBrk="0" fontAlgn="base" hangingPunct="0">
              <a:spcBef>
                <a:spcPct val="0"/>
              </a:spcBef>
              <a:spcAft>
                <a:spcPct val="0"/>
              </a:spcAft>
            </a:pPr>
            <a:r>
              <a:rPr lang="en-GB" sz="1200">
                <a:latin typeface="Trebuchet MS" pitchFamily="34" charset="0"/>
              </a:rPr>
              <a:t>	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a:latin typeface="Trebuchet MS" pitchFamily="34" charset="0"/>
            </a:endParaRPr>
          </a:p>
          <a:p>
            <a:pPr lvl="0" eaLnBrk="0" fontAlgn="base" hangingPunct="0">
              <a:spcBef>
                <a:spcPct val="0"/>
              </a:spcBef>
              <a:spcAft>
                <a:spcPct val="0"/>
              </a:spcAft>
            </a:pPr>
            <a:r>
              <a:rPr lang="en-GB" sz="1200">
                <a:latin typeface="Trebuchet MS" pitchFamily="34" charset="0"/>
              </a:rPr>
              <a:t>Signing-up takes less than 5 minutes</a:t>
            </a:r>
          </a:p>
          <a:p>
            <a:pPr lvl="0" eaLnBrk="0" fontAlgn="base" hangingPunct="0">
              <a:spcBef>
                <a:spcPct val="0"/>
              </a:spcBef>
              <a:spcAft>
                <a:spcPct val="0"/>
              </a:spcAft>
            </a:pPr>
            <a:r>
              <a:rPr lang="en-GB" sz="1200">
                <a:latin typeface="Trebuchet MS" pitchFamily="34" charset="0"/>
              </a:rPr>
              <a:t>	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a:latin typeface="Trebuchet MS" pitchFamily="34" charset="0"/>
            </a:endParaRPr>
          </a:p>
          <a:p>
            <a:pPr lvl="0" algn="ctr" eaLnBrk="0" fontAlgn="base" hangingPunct="0">
              <a:spcBef>
                <a:spcPct val="0"/>
              </a:spcBef>
              <a:spcAft>
                <a:spcPct val="0"/>
              </a:spcAft>
            </a:pPr>
            <a:r>
              <a:rPr lang="en-GB" sz="1200">
                <a:solidFill>
                  <a:srgbClr val="FF0000"/>
                </a:solidFill>
                <a:latin typeface="Trebuchet MS" pitchFamily="34" charset="0"/>
              </a:rPr>
              <a:t>All applications are dealt with in confidence.</a:t>
            </a:r>
          </a:p>
          <a:p>
            <a:pPr lvl="0" eaLnBrk="0" fontAlgn="base" hangingPunct="0">
              <a:spcBef>
                <a:spcPct val="0"/>
              </a:spcBef>
              <a:spcAft>
                <a:spcPct val="0"/>
              </a:spcAft>
            </a:pPr>
            <a:r>
              <a:rPr lang="en-GB" sz="1200">
                <a:latin typeface="Trebuchet MS" pitchFamily="34" charset="0"/>
              </a:rPr>
              <a:t>	</a:t>
            </a:r>
          </a:p>
          <a:p>
            <a:pPr lvl="0" eaLnBrk="0" fontAlgn="base" hangingPunct="0">
              <a:spcBef>
                <a:spcPct val="0"/>
              </a:spcBef>
              <a:spcAft>
                <a:spcPct val="0"/>
              </a:spcAft>
            </a:pPr>
            <a:endParaRPr kumimoji="0" lang="en-GB" sz="1200" b="0" i="0" u="none" strike="noStrike" cap="none" normalizeH="0" baseline="0">
              <a:ln>
                <a:noFill/>
              </a:ln>
              <a:solidFill>
                <a:schemeClr val="tx1"/>
              </a:solidFill>
              <a:effectLst/>
              <a:latin typeface="Trebuchet MS" pitchFamily="34" charset="0"/>
              <a:cs typeface="Arial" pitchFamily="34" charset="0"/>
            </a:endParaRPr>
          </a:p>
        </p:txBody>
      </p:sp>
      <p:pic>
        <p:nvPicPr>
          <p:cNvPr id="14" name="Picture 13" descr="C:\Users\schoolsecretary.W2K82226\AppData\Local\Microsoft\Windows\Temporary Internet Files\Content.IE5\MUQRYTYY\MC900437095[1].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672" y="4860033"/>
            <a:ext cx="720080" cy="792088"/>
          </a:xfrm>
          <a:prstGeom prst="rect">
            <a:avLst/>
          </a:prstGeom>
          <a:noFill/>
          <a:ln>
            <a:noFill/>
          </a:ln>
        </p:spPr>
      </p:pic>
      <p:pic>
        <p:nvPicPr>
          <p:cNvPr id="15" name="Picture 14" descr="C:\Users\schoolsecretary.W2K82226\AppData\Local\Microsoft\Windows\Temporary Internet Files\Content.IE5\ERGCQX2F\MC900437041[1].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4664" y="6145629"/>
            <a:ext cx="730627" cy="802635"/>
          </a:xfrm>
          <a:prstGeom prst="rect">
            <a:avLst/>
          </a:prstGeom>
          <a:noFill/>
          <a:ln>
            <a:noFill/>
          </a:ln>
        </p:spPr>
      </p:pic>
      <p:pic>
        <p:nvPicPr>
          <p:cNvPr id="16" name="Picture 15" descr="C:\Users\schoolsecretary.W2K82226\AppData\Local\Microsoft\Windows\Temporary Internet Files\Content.IE5\MUQRYTYY\MC900431586[1].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664" y="7524328"/>
            <a:ext cx="792088" cy="7920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0" y="-571500"/>
            <a:ext cx="18288000" cy="10287000"/>
          </a:xfrm>
          <a:prstGeom prst="rect">
            <a:avLst/>
          </a:prstGeom>
        </p:spPr>
      </p:pic>
    </p:spTree>
    <p:extLst>
      <p:ext uri="{BB962C8B-B14F-4D97-AF65-F5344CB8AC3E}">
        <p14:creationId xmlns:p14="http://schemas.microsoft.com/office/powerpoint/2010/main" val="3201698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0" y="-395654"/>
            <a:ext cx="18288000" cy="10287000"/>
          </a:xfrm>
          <a:prstGeom prst="rect">
            <a:avLst/>
          </a:prstGeom>
        </p:spPr>
      </p:pic>
    </p:spTree>
    <p:extLst>
      <p:ext uri="{BB962C8B-B14F-4D97-AF65-F5344CB8AC3E}">
        <p14:creationId xmlns:p14="http://schemas.microsoft.com/office/powerpoint/2010/main" val="24430259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1" ma:contentTypeDescription="Create a new document." ma:contentTypeScope="" ma:versionID="f9590e0b06d5be67ae3b0ead29dbb221">
  <xsd:schema xmlns:xsd="http://www.w3.org/2001/XMLSchema" xmlns:xs="http://www.w3.org/2001/XMLSchema" xmlns:p="http://schemas.microsoft.com/office/2006/metadata/properties" xmlns:ns2="e09d7e67-2c89-4a82-b064-15c58d415fdd" xmlns:ns3="ee017583-9929-48b6-a040-67954c603aab" targetNamespace="http://schemas.microsoft.com/office/2006/metadata/properties" ma:root="true" ma:fieldsID="6e08b5c1297cf299a9c16d90be257550" ns2:_="" ns3:_="">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FileHash xmlns="e09d7e67-2c89-4a82-b064-15c58d415fdd">1f9afe0df38104e0dc6587988b1729cb17a2a453</FileHash>
    <TaxCatchAll xmlns="ee017583-9929-48b6-a040-67954c603aab" xsi:nil="true"/>
    <CloudMigratorVersion xmlns="e09d7e67-2c89-4a82-b064-15c58d415fdd">3.25.1.6670</CloudMigratorVersion>
    <UniqueSourceRef xmlns="e09d7e67-2c89-4a82-b064-15c58d415fdd" xsi:nil="true"/>
    <CloudMigratorOriginId xmlns="e09d7e67-2c89-4a82-b064-15c58d415fdd">\\LEN-SVR1\D$\RMDelivery\RMStaff\Staff Resources\Planning Y3\2022-2023\Year 3 Parent Pack.pptx_/sites/RM_StaffResources</CloudMigratorOriginId>
    <lcf76f155ced4ddcb4097134ff3c332f xmlns="e09d7e67-2c89-4a82-b064-15c58d415fdd">
      <Terms xmlns="http://schemas.microsoft.com/office/infopath/2007/PartnerControls"/>
    </lcf76f155ced4ddcb4097134ff3c332f>
    <MediaLengthInSeconds xmlns="e09d7e67-2c89-4a82-b064-15c58d415fdd" xsi:nil="true"/>
    <_Flow_SignoffStatus xmlns="e09d7e67-2c89-4a82-b064-15c58d415fd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23B36C-A8F3-4A1F-ADA9-086F0E4B4E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9d7e67-2c89-4a82-b064-15c58d415fdd"/>
    <ds:schemaRef ds:uri="ee017583-9929-48b6-a040-67954c603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563F64-FA1F-43D7-A2F8-1241FBE0A27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schemas.microsoft.com/office/2006/metadata/properties"/>
    <ds:schemaRef ds:uri="http://purl.org/dc/elements/1.1/"/>
    <ds:schemaRef ds:uri="e09d7e67-2c89-4a82-b064-15c58d415fdd"/>
    <ds:schemaRef ds:uri="ee017583-9929-48b6-a040-67954c603aab"/>
    <ds:schemaRef ds:uri="http://www.w3.org/XML/1998/namespace"/>
    <ds:schemaRef ds:uri="http://purl.org/dc/dcmitype/"/>
  </ds:schemaRefs>
</ds:datastoreItem>
</file>

<file path=customXml/itemProps3.xml><?xml version="1.0" encoding="utf-8"?>
<ds:datastoreItem xmlns:ds="http://schemas.openxmlformats.org/officeDocument/2006/customXml" ds:itemID="{C8E144C7-69EE-41EF-83FA-827C829AD3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1377</TotalTime>
  <Words>2830</Words>
  <Application>Microsoft Office PowerPoint</Application>
  <PresentationFormat>On-screen Show (4:3)</PresentationFormat>
  <Paragraphs>241</Paragraphs>
  <Slides>11</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Arial</vt:lpstr>
      <vt:lpstr>Arial Unicode MS</vt:lpstr>
      <vt:lpstr>Calibri</vt:lpstr>
      <vt:lpstr>Comic Sans MS</vt:lpstr>
      <vt:lpstr>Helvetica</vt:lpstr>
      <vt:lpstr>Segoe UI</vt:lpstr>
      <vt:lpstr>Segoe UI Historic</vt:lpstr>
      <vt:lpstr>Segoe UI Light</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Toni O'Leary</cp:lastModifiedBy>
  <cp:revision>27</cp:revision>
  <dcterms:created xsi:type="dcterms:W3CDTF">2019-06-07T09:50:52Z</dcterms:created>
  <dcterms:modified xsi:type="dcterms:W3CDTF">2023-09-06T11:44:54Z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Order">
    <vt:r8>9668300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ies>
</file>