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8" r:id="rId3"/>
    <p:sldId id="259" r:id="rId4"/>
    <p:sldId id="260" r:id="rId5"/>
    <p:sldId id="261" r:id="rId6"/>
    <p:sldId id="262" r:id="rId7"/>
    <p:sldId id="263" r:id="rId8"/>
    <p:sldId id="272" r:id="rId9"/>
    <p:sldId id="273" r:id="rId10"/>
    <p:sldId id="266" r:id="rId11"/>
    <p:sldId id="267" r:id="rId12"/>
    <p:sldId id="268" r:id="rId13"/>
    <p:sldId id="269" r:id="rId14"/>
    <p:sldId id="270" r:id="rId15"/>
    <p:sldId id="271" r:id="rId16"/>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3228" y="-84"/>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852742-20DC-4D32-ABF1-18B29D4CC147}" type="datetimeFigureOut">
              <a:rPr lang="en-GB" smtClean="0"/>
              <a:pPr/>
              <a:t>26/07/2019</a:t>
            </a:fld>
            <a:endParaRPr lang="en-GB"/>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737EDB-06A5-4E2D-BAB0-58DD420DCDDB}"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2470ED1-BA44-40F0-B990-9822D35609F9}" type="slidenum">
              <a:rPr lang="en-GB" smtClean="0"/>
              <a:pPr/>
              <a:t>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23D05CF-84E3-466A-9B09-7BB18648B9DE}" type="datetimeFigureOut">
              <a:rPr lang="en-GB" smtClean="0"/>
              <a:pPr/>
              <a:t>26/07/2019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513BD3-2F6B-4660-BEE5-461A7A8BA78E}"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23D05CF-84E3-466A-9B09-7BB18648B9DE}" type="datetimeFigureOut">
              <a:rPr lang="en-GB" smtClean="0"/>
              <a:pPr/>
              <a:t>26/07/2019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513BD3-2F6B-4660-BEE5-461A7A8BA78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23D05CF-84E3-466A-9B09-7BB18648B9DE}" type="datetimeFigureOut">
              <a:rPr lang="en-GB" smtClean="0"/>
              <a:pPr/>
              <a:t>26/07/2019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513BD3-2F6B-4660-BEE5-461A7A8BA78E}"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23D05CF-84E3-466A-9B09-7BB18648B9DE}" type="datetimeFigureOut">
              <a:rPr lang="en-GB" smtClean="0"/>
              <a:pPr/>
              <a:t>26/07/2019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513BD3-2F6B-4660-BEE5-461A7A8BA78E}"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3D05CF-84E3-466A-9B09-7BB18648B9DE}" type="datetimeFigureOut">
              <a:rPr lang="en-GB" smtClean="0"/>
              <a:pPr/>
              <a:t>26/07/2019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513BD3-2F6B-4660-BEE5-461A7A8BA78E}"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23D05CF-84E3-466A-9B09-7BB18648B9DE}" type="datetimeFigureOut">
              <a:rPr lang="en-GB" smtClean="0"/>
              <a:pPr/>
              <a:t>26/07/2019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513BD3-2F6B-4660-BEE5-461A7A8BA78E}"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23D05CF-84E3-466A-9B09-7BB18648B9DE}" type="datetimeFigureOut">
              <a:rPr lang="en-GB" smtClean="0"/>
              <a:pPr/>
              <a:t>26/07/2019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7513BD3-2F6B-4660-BEE5-461A7A8BA78E}"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23D05CF-84E3-466A-9B09-7BB18648B9DE}" type="datetimeFigureOut">
              <a:rPr lang="en-GB" smtClean="0"/>
              <a:pPr/>
              <a:t>26/07/2019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7513BD3-2F6B-4660-BEE5-461A7A8BA78E}"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3D05CF-84E3-466A-9B09-7BB18648B9DE}" type="datetimeFigureOut">
              <a:rPr lang="en-GB" smtClean="0"/>
              <a:pPr/>
              <a:t>26/07/2019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7513BD3-2F6B-4660-BEE5-461A7A8BA78E}"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3D05CF-84E3-466A-9B09-7BB18648B9DE}" type="datetimeFigureOut">
              <a:rPr lang="en-GB" smtClean="0"/>
              <a:pPr/>
              <a:t>26/07/2019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513BD3-2F6B-4660-BEE5-461A7A8BA78E}"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3D05CF-84E3-466A-9B09-7BB18648B9DE}" type="datetimeFigureOut">
              <a:rPr lang="en-GB" smtClean="0"/>
              <a:pPr/>
              <a:t>26/07/2019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513BD3-2F6B-4660-BEE5-461A7A8BA78E}"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223D05CF-84E3-466A-9B09-7BB18648B9DE}" type="datetimeFigureOut">
              <a:rPr lang="en-GB" smtClean="0"/>
              <a:pPr/>
              <a:t>26/07/2019</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67513BD3-2F6B-4660-BEE5-461A7A8BA78E}"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ffice@lentrise.bucks.sch.uk"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hyperlink" Target="http://www.lentrise.bucks.sch.u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gov.uk/education/data-collection-and-censuses-for-schools"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irms.org.uk/page/SchoolsToolkit"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v.uk/government/publications/national-pupil-database-user-guide-and-supporting-information" TargetMode="External"/><Relationship Id="rId2" Type="http://schemas.openxmlformats.org/officeDocument/2006/relationships/hyperlink" Target="https://www.gov.uk/education/data-collection-and-censuses-for-schools" TargetMode="External"/><Relationship Id="rId1" Type="http://schemas.openxmlformats.org/officeDocument/2006/relationships/slideLayout" Target="../slideLayouts/slideLayout7.xml"/><Relationship Id="rId5" Type="http://schemas.openxmlformats.org/officeDocument/2006/relationships/hyperlink" Target="https://www.gov.uk/government/publications/national-pupil-database-requests-received" TargetMode="External"/><Relationship Id="rId4" Type="http://schemas.openxmlformats.org/officeDocument/2006/relationships/hyperlink" Target="https://www.gov.uk/data-protection-how-we-collect-and-share-research-data"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ico.org.uk/concerns/" TargetMode="External"/><Relationship Id="rId2" Type="http://schemas.openxmlformats.org/officeDocument/2006/relationships/hyperlink" Target="https://www.gov.uk/contact-dfe" TargetMode="External"/><Relationship Id="rId1" Type="http://schemas.openxmlformats.org/officeDocument/2006/relationships/slideLayout" Target="../slideLayouts/slideLayout7.xml"/><Relationship Id="rId4" Type="http://schemas.openxmlformats.org/officeDocument/2006/relationships/hyperlink" Target="mailto:dpo@turniton.co.uk"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mailto:dpo@turniton.co.uk"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nhs.uk/Livewell/Yourchildatschool/Pages/Illness.asp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lentrise.bucks.sch.u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lentriseschool.co.uk/website"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for mugs.jpg"/>
          <p:cNvPicPr/>
          <p:nvPr/>
        </p:nvPicPr>
        <p:blipFill>
          <a:blip r:embed="rId2" cstate="print"/>
          <a:srcRect/>
          <a:stretch>
            <a:fillRect/>
          </a:stretch>
        </p:blipFill>
        <p:spPr bwMode="auto">
          <a:xfrm>
            <a:off x="260649" y="179512"/>
            <a:ext cx="1368152" cy="1584176"/>
          </a:xfrm>
          <a:prstGeom prst="rect">
            <a:avLst/>
          </a:prstGeom>
          <a:noFill/>
        </p:spPr>
      </p:pic>
      <p:sp>
        <p:nvSpPr>
          <p:cNvPr id="5" name="Rectangle 2"/>
          <p:cNvSpPr>
            <a:spLocks noChangeArrowheads="1"/>
          </p:cNvSpPr>
          <p:nvPr/>
        </p:nvSpPr>
        <p:spPr bwMode="auto">
          <a:xfrm>
            <a:off x="1916832" y="323528"/>
            <a:ext cx="4470400" cy="130968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3600" b="1" dirty="0" smtClean="0">
                <a:solidFill>
                  <a:srgbClr val="FF0000"/>
                </a:solidFill>
                <a:latin typeface="Trebuchet MS" pitchFamily="34" charset="0"/>
                <a:cs typeface="Arial" pitchFamily="34" charset="0"/>
              </a:rPr>
              <a:t>YEAR FOUR  PARENT PACK</a:t>
            </a:r>
            <a:endParaRPr kumimoji="0" lang="en-US" sz="3200" b="0" u="none" strike="noStrike" cap="none" normalizeH="0" baseline="0" dirty="0" smtClean="0">
              <a:ln>
                <a:noFill/>
              </a:ln>
              <a:solidFill>
                <a:schemeClr val="tx1"/>
              </a:solidFill>
              <a:effectLst/>
              <a:latin typeface="Arial" pitchFamily="34" charset="0"/>
              <a:cs typeface="Arial" pitchFamily="34" charset="0"/>
            </a:endParaRPr>
          </a:p>
        </p:txBody>
      </p:sp>
      <p:cxnSp>
        <p:nvCxnSpPr>
          <p:cNvPr id="6" name="AutoShape 3"/>
          <p:cNvCxnSpPr>
            <a:cxnSpLocks noChangeShapeType="1"/>
          </p:cNvCxnSpPr>
          <p:nvPr/>
        </p:nvCxnSpPr>
        <p:spPr bwMode="auto">
          <a:xfrm flipH="1">
            <a:off x="1844824" y="1526853"/>
            <a:ext cx="4838700" cy="0"/>
          </a:xfrm>
          <a:prstGeom prst="straightConnector1">
            <a:avLst/>
          </a:prstGeom>
          <a:noFill/>
          <a:ln w="76200">
            <a:solidFill>
              <a:srgbClr val="FF0000"/>
            </a:solidFill>
            <a:round/>
            <a:headEnd/>
            <a:tailEnd/>
          </a:ln>
        </p:spPr>
      </p:cxnSp>
      <p:sp>
        <p:nvSpPr>
          <p:cNvPr id="7" name="TextBox 6"/>
          <p:cNvSpPr txBox="1"/>
          <p:nvPr/>
        </p:nvSpPr>
        <p:spPr>
          <a:xfrm>
            <a:off x="692696" y="7004590"/>
            <a:ext cx="5544616" cy="1569660"/>
          </a:xfrm>
          <a:prstGeom prst="rect">
            <a:avLst/>
          </a:prstGeom>
          <a:noFill/>
        </p:spPr>
        <p:txBody>
          <a:bodyPr wrap="square" rtlCol="0">
            <a:spAutoFit/>
          </a:bodyPr>
          <a:lstStyle/>
          <a:p>
            <a:pPr algn="ctr"/>
            <a:r>
              <a:rPr lang="en-GB" sz="1200" b="1" dirty="0" smtClean="0">
                <a:latin typeface="Trebuchet MS" pitchFamily="34" charset="0"/>
              </a:rPr>
              <a:t>Lent Rise School</a:t>
            </a:r>
          </a:p>
          <a:p>
            <a:pPr algn="ctr"/>
            <a:r>
              <a:rPr lang="en-GB" sz="1200" dirty="0" smtClean="0">
                <a:latin typeface="Trebuchet MS" pitchFamily="34" charset="0"/>
              </a:rPr>
              <a:t>Coulson Way, Burnham, Slough, SL17NP</a:t>
            </a:r>
          </a:p>
          <a:p>
            <a:pPr algn="ctr"/>
            <a:endParaRPr lang="en-GB" sz="1200" dirty="0" smtClean="0">
              <a:latin typeface="Trebuchet MS" pitchFamily="34" charset="0"/>
            </a:endParaRPr>
          </a:p>
          <a:p>
            <a:pPr algn="ctr"/>
            <a:r>
              <a:rPr lang="en-GB" sz="1200" dirty="0" smtClean="0">
                <a:latin typeface="Trebuchet MS" pitchFamily="34" charset="0"/>
              </a:rPr>
              <a:t>Headteacher : Mrs J Watson</a:t>
            </a:r>
          </a:p>
          <a:p>
            <a:pPr algn="ctr"/>
            <a:endParaRPr lang="en-GB" sz="1200" dirty="0" smtClean="0">
              <a:latin typeface="Trebuchet MS" pitchFamily="34" charset="0"/>
            </a:endParaRPr>
          </a:p>
          <a:p>
            <a:pPr algn="ctr"/>
            <a:r>
              <a:rPr lang="en-GB" sz="1200" dirty="0" smtClean="0">
                <a:latin typeface="Trebuchet MS" pitchFamily="34" charset="0"/>
              </a:rPr>
              <a:t>Telephone : 01628 662913</a:t>
            </a:r>
            <a:endParaRPr lang="en-GB" sz="1200" dirty="0" smtClean="0">
              <a:latin typeface="Trebuchet MS" pitchFamily="34" charset="0"/>
              <a:hlinkClick r:id="rId3"/>
            </a:endParaRPr>
          </a:p>
          <a:p>
            <a:pPr algn="ctr"/>
            <a:r>
              <a:rPr lang="en-GB" sz="1200" dirty="0" smtClean="0">
                <a:latin typeface="Trebuchet MS" pitchFamily="34" charset="0"/>
                <a:hlinkClick r:id="rId3"/>
              </a:rPr>
              <a:t>office@lentrise.bucks.sch.uk</a:t>
            </a:r>
            <a:endParaRPr lang="en-GB" sz="1200" dirty="0" smtClean="0">
              <a:latin typeface="Trebuchet MS" pitchFamily="34" charset="0"/>
            </a:endParaRPr>
          </a:p>
          <a:p>
            <a:pPr algn="ctr"/>
            <a:r>
              <a:rPr lang="en-GB" sz="1200" dirty="0" smtClean="0">
                <a:latin typeface="Trebuchet MS" pitchFamily="34" charset="0"/>
              </a:rPr>
              <a:t>www.lentriseschool.com</a:t>
            </a:r>
            <a:endParaRPr lang="en-GB" sz="1400" dirty="0">
              <a:latin typeface="Trebuchet MS" pitchFamily="34" charset="0"/>
            </a:endParaRPr>
          </a:p>
        </p:txBody>
      </p:sp>
      <p:pic>
        <p:nvPicPr>
          <p:cNvPr id="8" name="Picture 7" descr="2.jpg"/>
          <p:cNvPicPr>
            <a:picLocks noChangeAspect="1"/>
          </p:cNvPicPr>
          <p:nvPr/>
        </p:nvPicPr>
        <p:blipFill>
          <a:blip r:embed="rId4" cstate="print"/>
          <a:stretch>
            <a:fillRect/>
          </a:stretch>
        </p:blipFill>
        <p:spPr>
          <a:xfrm>
            <a:off x="448072" y="2272680"/>
            <a:ext cx="5933256" cy="395550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smtClean="0">
                <a:solidFill>
                  <a:srgbClr val="FF0000"/>
                </a:solidFill>
                <a:latin typeface="Trebuchet MS" pitchFamily="34" charset="0"/>
                <a:cs typeface="Arial" pitchFamily="34" charset="0"/>
              </a:rPr>
              <a:t>SAFEGUARDING</a:t>
            </a:r>
            <a:endParaRPr kumimoji="0" lang="en-GB" sz="2800" b="1" i="0" u="none" strike="noStrike" cap="none" normalizeH="0" baseline="0" dirty="0" smtClean="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26625" name="Rectangle 1"/>
          <p:cNvSpPr>
            <a:spLocks noChangeArrowheads="1"/>
          </p:cNvSpPr>
          <p:nvPr/>
        </p:nvSpPr>
        <p:spPr bwMode="auto">
          <a:xfrm>
            <a:off x="260648" y="1619954"/>
            <a:ext cx="630932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1200" b="1" dirty="0" smtClean="0">
                <a:latin typeface="Trebuchet MS" pitchFamily="34" charset="0"/>
                <a:ea typeface="Times New Roman" pitchFamily="18" charset="0"/>
                <a:cs typeface="Arial" pitchFamily="34" charset="0"/>
              </a:rPr>
              <a:t>“</a:t>
            </a:r>
            <a:r>
              <a:rPr lang="en-GB" sz="1200" dirty="0" smtClean="0">
                <a:latin typeface="Trebuchet MS" pitchFamily="34" charset="0"/>
                <a:ea typeface="Times New Roman" pitchFamily="18" charset="0"/>
                <a:cs typeface="Arial" pitchFamily="34" charset="0"/>
              </a:rPr>
              <a:t>At this school, the health, safety and well-being of every child are our paramount concern. We listen to our pupils and take seriously what they tell us. Our aim is for children to enjoy their time as pupils in this school. We want to work in partnership with you to help your child achieve their full potential and make a positive contribution.</a:t>
            </a:r>
          </a:p>
          <a:p>
            <a:pPr lvl="0" algn="just" fontAlgn="base">
              <a:spcBef>
                <a:spcPct val="0"/>
              </a:spcBef>
              <a:spcAft>
                <a:spcPct val="0"/>
              </a:spcAft>
            </a:pPr>
            <a:r>
              <a:rPr lang="en-GB" sz="1200" dirty="0" smtClean="0">
                <a:latin typeface="Trebuchet MS" pitchFamily="34" charset="0"/>
                <a:ea typeface="Times New Roman" pitchFamily="18" charset="0"/>
                <a:cs typeface="Arial" pitchFamily="34" charset="0"/>
              </a:rPr>
              <a:t> </a:t>
            </a:r>
            <a:endParaRPr lang="en-GB" sz="400" dirty="0" smtClean="0">
              <a:latin typeface="Arial" pitchFamily="34" charset="0"/>
              <a:cs typeface="Arial" pitchFamily="34" charset="0"/>
            </a:endParaRPr>
          </a:p>
          <a:p>
            <a:pPr lvl="0" algn="just" eaLnBrk="0" fontAlgn="base" hangingPunct="0">
              <a:spcBef>
                <a:spcPct val="0"/>
              </a:spcBef>
              <a:spcAft>
                <a:spcPct val="0"/>
              </a:spcAft>
            </a:pPr>
            <a:r>
              <a:rPr lang="en-GB" sz="1200" dirty="0" smtClean="0">
                <a:latin typeface="Trebuchet MS" pitchFamily="34" charset="0"/>
                <a:ea typeface="Times New Roman" pitchFamily="18" charset="0"/>
                <a:cs typeface="Arial" pitchFamily="34" charset="0"/>
              </a:rPr>
              <a:t>To promote a safe environment for pupils, our selection and recruitment policy includes all checks on staff and regular volunteers’ suitability, including Criminal Records Bureau checks, as recommended by Buckinghamshire County Council in accordance with current legislation. </a:t>
            </a:r>
          </a:p>
          <a:p>
            <a:pPr lvl="0" algn="just" eaLnBrk="0" fontAlgn="base" hangingPunct="0">
              <a:spcBef>
                <a:spcPct val="0"/>
              </a:spcBef>
              <a:spcAft>
                <a:spcPct val="0"/>
              </a:spcAft>
            </a:pPr>
            <a:endParaRPr lang="en-GB" sz="400" dirty="0" smtClean="0">
              <a:latin typeface="Arial" pitchFamily="34" charset="0"/>
              <a:cs typeface="Arial" pitchFamily="34" charset="0"/>
            </a:endParaRPr>
          </a:p>
          <a:p>
            <a:pPr lvl="0" algn="just" eaLnBrk="0" fontAlgn="base" hangingPunct="0">
              <a:spcBef>
                <a:spcPct val="0"/>
              </a:spcBef>
              <a:spcAft>
                <a:spcPct val="0"/>
              </a:spcAft>
            </a:pPr>
            <a:r>
              <a:rPr lang="en-GB" sz="1200" dirty="0" smtClean="0">
                <a:latin typeface="Trebuchet MS" pitchFamily="34" charset="0"/>
                <a:ea typeface="Times New Roman" pitchFamily="18" charset="0"/>
                <a:cs typeface="Arial" pitchFamily="34" charset="0"/>
              </a:rPr>
              <a:t>In accordance with our responsibilities under section 175/157 of the Education Act 2002 and “Keeping Children Safe in Education“ Sept 2019. There are two trained Designated Safeguarding Leads, the Headteacher Mrs J Watson and the Deputy Headteacher Mrs R Small, this ensures there is a DSL on duty at all times.   It is their responsibility to ensure that all staff in contact with children receive child protection awareness training on a regular basis.</a:t>
            </a:r>
          </a:p>
          <a:p>
            <a:pPr lvl="0" algn="just" eaLnBrk="0" fontAlgn="base" hangingPunct="0">
              <a:spcBef>
                <a:spcPct val="0"/>
              </a:spcBef>
              <a:spcAft>
                <a:spcPct val="0"/>
              </a:spcAft>
            </a:pPr>
            <a:endParaRPr lang="en-GB" sz="400" dirty="0" smtClean="0">
              <a:latin typeface="Arial" pitchFamily="34" charset="0"/>
              <a:cs typeface="Arial" pitchFamily="34" charset="0"/>
            </a:endParaRPr>
          </a:p>
          <a:p>
            <a:pPr lvl="0" algn="just" eaLnBrk="0" fontAlgn="base" hangingPunct="0">
              <a:spcBef>
                <a:spcPct val="0"/>
              </a:spcBef>
              <a:spcAft>
                <a:spcPct val="0"/>
              </a:spcAft>
            </a:pPr>
            <a:r>
              <a:rPr lang="en-GB" sz="1200" dirty="0" smtClean="0">
                <a:latin typeface="Trebuchet MS" pitchFamily="34" charset="0"/>
                <a:ea typeface="Times New Roman" pitchFamily="18" charset="0"/>
                <a:cs typeface="Arial" pitchFamily="34" charset="0"/>
              </a:rPr>
              <a:t>Occasions do arise when our concern about a child means  we have to consult other agencies.  Whilst we would always aim to work in partnership with parents there may be exceptions to this when concerns are raised for the protection of a child.</a:t>
            </a:r>
          </a:p>
          <a:p>
            <a:pPr lvl="0" algn="just" eaLnBrk="0" fontAlgn="base" hangingPunct="0">
              <a:spcBef>
                <a:spcPct val="0"/>
              </a:spcBef>
              <a:spcAft>
                <a:spcPct val="0"/>
              </a:spcAft>
            </a:pPr>
            <a:endParaRPr lang="en-GB" sz="400" dirty="0" smtClean="0">
              <a:latin typeface="Arial" pitchFamily="34" charset="0"/>
              <a:cs typeface="Arial" pitchFamily="34" charset="0"/>
            </a:endParaRPr>
          </a:p>
          <a:p>
            <a:pPr lvl="0" algn="just" eaLnBrk="0" fontAlgn="base" hangingPunct="0">
              <a:spcBef>
                <a:spcPct val="0"/>
              </a:spcBef>
              <a:spcAft>
                <a:spcPct val="0"/>
              </a:spcAft>
            </a:pPr>
            <a:r>
              <a:rPr lang="en-GB" sz="1200" dirty="0" smtClean="0">
                <a:latin typeface="Trebuchet MS" pitchFamily="34" charset="0"/>
                <a:ea typeface="Times New Roman" pitchFamily="18" charset="0"/>
                <a:cs typeface="Arial" pitchFamily="34" charset="0"/>
              </a:rPr>
              <a:t>On very rare occasions Social Care, whilst undertaking an investigation under s47 of the Children Act 1989, may want to speak to a child without a parents’ knowledge.   This would be a decision made in collaboration with partner agencies and would only be done in situations where a child might be at immediate risk.  To gain consent at this point may increase the level of risk to the child or cause evidence of a crime to be lost.</a:t>
            </a:r>
          </a:p>
          <a:p>
            <a:pPr lvl="0" algn="just" eaLnBrk="0" fontAlgn="base" hangingPunct="0">
              <a:spcBef>
                <a:spcPct val="0"/>
              </a:spcBef>
              <a:spcAft>
                <a:spcPct val="0"/>
              </a:spcAft>
            </a:pPr>
            <a:endParaRPr lang="en-GB" sz="400" dirty="0" smtClean="0">
              <a:latin typeface="Arial" pitchFamily="34" charset="0"/>
              <a:cs typeface="Arial" pitchFamily="34" charset="0"/>
            </a:endParaRPr>
          </a:p>
          <a:p>
            <a:pPr lvl="0" algn="just" eaLnBrk="0" fontAlgn="base" hangingPunct="0">
              <a:spcBef>
                <a:spcPct val="0"/>
              </a:spcBef>
              <a:spcAft>
                <a:spcPct val="0"/>
              </a:spcAft>
            </a:pPr>
            <a:r>
              <a:rPr lang="en-GB" sz="1200" dirty="0" smtClean="0">
                <a:latin typeface="Trebuchet MS" pitchFamily="34" charset="0"/>
                <a:ea typeface="Times New Roman" pitchFamily="18" charset="0"/>
                <a:cs typeface="Arial" pitchFamily="34" charset="0"/>
              </a:rPr>
              <a:t>The procedures, which we follow, have been laid down by the Local Safeguarding Children’s Board, and the school has adopted a Child Protection Policy in line with this for the safety of all. If you want to know more about our procedures, please speak to the Headteacher, Mrs J Watson or your child’s class teacher: the Policy can be found on the school’s website </a:t>
            </a:r>
            <a:r>
              <a:rPr lang="en-GB" sz="1200" dirty="0" smtClean="0">
                <a:latin typeface="Trebuchet MS" pitchFamily="34" charset="0"/>
                <a:ea typeface="Times New Roman" pitchFamily="18" charset="0"/>
                <a:cs typeface="Arial" pitchFamily="34" charset="0"/>
                <a:hlinkClick r:id="rId2"/>
              </a:rPr>
              <a:t>www.lentrise.bucks.sch.uk</a:t>
            </a:r>
            <a:r>
              <a:rPr lang="en-GB" sz="1200" dirty="0" smtClean="0">
                <a:latin typeface="Trebuchet MS" pitchFamily="34" charset="0"/>
                <a:ea typeface="Times New Roman" pitchFamily="18" charset="0"/>
                <a:cs typeface="Arial" pitchFamily="34" charset="0"/>
              </a:rPr>
              <a:t> </a:t>
            </a:r>
            <a:endParaRPr lang="en-GB" sz="400" dirty="0" smtClean="0">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000" b="1" dirty="0" smtClean="0">
                <a:solidFill>
                  <a:srgbClr val="FF0000"/>
                </a:solidFill>
                <a:latin typeface="Trebuchet MS" pitchFamily="34" charset="0"/>
                <a:cs typeface="Arial" pitchFamily="34" charset="0"/>
              </a:rPr>
              <a:t>PRIVACY POLICY/NOTICE                     PUPILS AND PARENTS                               MAY 2018</a:t>
            </a:r>
          </a:p>
        </p:txBody>
      </p:sp>
      <p:cxnSp>
        <p:nvCxnSpPr>
          <p:cNvPr id="3" name="AutoShape 3"/>
          <p:cNvCxnSpPr>
            <a:cxnSpLocks noChangeShapeType="1"/>
          </p:cNvCxnSpPr>
          <p:nvPr/>
        </p:nvCxnSpPr>
        <p:spPr bwMode="auto">
          <a:xfrm flipH="1">
            <a:off x="1844824" y="1259632"/>
            <a:ext cx="4838700" cy="0"/>
          </a:xfrm>
          <a:prstGeom prst="straightConnector1">
            <a:avLst/>
          </a:prstGeom>
          <a:noFill/>
          <a:ln w="76200">
            <a:solidFill>
              <a:srgbClr val="FF0000"/>
            </a:solidFill>
            <a:round/>
            <a:headEnd/>
            <a:tailEnd/>
          </a:ln>
        </p:spPr>
      </p:cxnSp>
      <p:sp>
        <p:nvSpPr>
          <p:cNvPr id="39937" name="Rectangle 1"/>
          <p:cNvSpPr>
            <a:spLocks noChangeArrowheads="1"/>
          </p:cNvSpPr>
          <p:nvPr/>
        </p:nvSpPr>
        <p:spPr bwMode="auto">
          <a:xfrm>
            <a:off x="-99392" y="1619672"/>
            <a:ext cx="6552728" cy="7066677"/>
          </a:xfrm>
          <a:prstGeom prst="rect">
            <a:avLst/>
          </a:prstGeom>
          <a:noFill/>
          <a:ln w="9525">
            <a:noFill/>
            <a:miter lim="800000"/>
            <a:headEnd/>
            <a:tailEnd/>
          </a:ln>
          <a:effectLst/>
        </p:spPr>
        <p:txBody>
          <a:bodyPr vert="horz" wrap="square" lIns="612582" tIns="45720" rIns="91440" bIns="3174"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rPr>
              <a:t>Privacy Notice (How we use pupil information)</a:t>
            </a: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rPr>
              <a:t>The categories of pupil information that we collect, hold and share include:</a:t>
            </a: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Personal information (such as name, unique pupil number and address)</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Characteristics (such as ethnicity, language, nationality, country of birth and free school meal eligibility)</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Attendance information (such as sessions attended, number of absences and absence reasons)</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Assessment information</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Relevant medical information</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Special educational needs information</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Exclusion and behavioural information</a:t>
            </a:r>
          </a:p>
          <a:p>
            <a:pPr marL="0" marR="0" lvl="0" indent="0" algn="just" defTabSz="914400" rtl="0" eaLnBrk="0" fontAlgn="base" latinLnBrk="0" hangingPunct="0">
              <a:lnSpc>
                <a:spcPct val="100000"/>
              </a:lnSpc>
              <a:spcBef>
                <a:spcPct val="0"/>
              </a:spcBef>
              <a:spcAft>
                <a:spcPct val="0"/>
              </a:spcAft>
              <a:buClrTx/>
              <a:buSzTx/>
              <a:tabLst>
                <a:tab pos="457200" algn="l"/>
              </a:tabLst>
            </a:pPr>
            <a:endPar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rPr>
              <a:t>Why we collect and use this information</a:t>
            </a: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We use the pupil data:</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to support pupil learning</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to monitor and report on pupil progress</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to provide appropriate pastoral care</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to assess the quality of our services</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for safeguarding and child protection</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to comply with the law regarding data sharing</a:t>
            </a:r>
            <a:endPar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rPr>
              <a:t>The lawful basis on which we use this information</a:t>
            </a: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en-GB" sz="1200" b="0" i="0" u="none" strike="noStrike" cap="none" normalizeH="0" baseline="0" dirty="0" smtClean="0">
              <a:ln>
                <a:noFill/>
              </a:ln>
              <a:effectLst/>
              <a:latin typeface="Trebuchet MS" pitchFamily="34" charset="0"/>
              <a:ea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Arial" pitchFamily="34" charset="0"/>
              </a:rPr>
              <a:t>We collect and use pupil information under departmental censuses and the Education Act 1996, for more information on the school census process and requirements see:</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Arial" pitchFamily="34" charset="0"/>
                <a:hlinkClick r:id="rId2"/>
              </a:rPr>
              <a:t>https://www.gov.uk/education/data-collection-and-censuses-for-schools</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Arial" pitchFamily="34" charset="0"/>
              </a:rPr>
              <a:t>We collect and process data under the following legal basis for processing:</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Arial" pitchFamily="34" charset="0"/>
              </a:rPr>
              <a:t>Article 6 (GDPR)</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Arial" pitchFamily="34" charset="0"/>
              </a:rPr>
              <a:t>1. the data subject has given consent to the processing of his or her personal data for one or more specific purposes;</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Arial" pitchFamily="34" charset="0"/>
              </a:rPr>
              <a:t>2. processing is necessary for compliance with a legal obligation to which the controller is subject;</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Article 9 (GDPR)</a:t>
            </a:r>
            <a:endParaRPr kumimoji="0" lang="en-GB" sz="1200" b="0" i="0" u="none" strike="noStrike" cap="none" normalizeH="0" baseline="0" dirty="0" smtClean="0">
              <a:ln>
                <a:noFill/>
              </a:ln>
              <a:effectLst/>
              <a:latin typeface="Trebuchet MS"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0648" y="323528"/>
            <a:ext cx="6264696" cy="8352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buFont typeface="Arial" pitchFamily="34" charset="0"/>
              <a:buChar char="•"/>
            </a:pPr>
            <a:r>
              <a:rPr lang="en-GB" sz="1200" dirty="0" smtClean="0">
                <a:solidFill>
                  <a:schemeClr val="tx1"/>
                </a:solidFill>
                <a:latin typeface="Trebuchet MS" pitchFamily="34" charset="0"/>
                <a:ea typeface="Trebuchet MS" pitchFamily="34" charset="0"/>
                <a:cs typeface="Arial" pitchFamily="34" charset="0"/>
              </a:rPr>
              <a:t>the data subject has given explicit consent to the processing of their personal data for one or more specified purposes, except where Union or Member State law provide that the prohibition referred to in paragraph 1 may not be lifted by the data subject</a:t>
            </a:r>
          </a:p>
          <a:p>
            <a:pPr lvl="0" algn="just" fontAlgn="base">
              <a:spcBef>
                <a:spcPct val="0"/>
              </a:spcBef>
              <a:spcAft>
                <a:spcPct val="0"/>
              </a:spcAft>
            </a:pP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b="1" dirty="0" smtClean="0">
                <a:solidFill>
                  <a:schemeClr val="tx1"/>
                </a:solidFill>
                <a:latin typeface="Trebuchet MS" pitchFamily="34" charset="0"/>
                <a:ea typeface="Trebuchet MS" pitchFamily="34" charset="0"/>
                <a:cs typeface="Trebuchet MS" pitchFamily="34" charset="0"/>
              </a:rPr>
              <a:t>Collecting pupil information</a:t>
            </a:r>
          </a:p>
          <a:p>
            <a:pPr lvl="0" algn="just" eaLnBrk="0" fontAlgn="base" hangingPunct="0">
              <a:spcBef>
                <a:spcPct val="0"/>
              </a:spcBef>
              <a:spcAft>
                <a:spcPct val="0"/>
              </a:spcAft>
              <a:buFontTx/>
              <a:buChar char="•"/>
            </a:pP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Whilst the majority of pupil information you provide to us is mandatory, some of it is provided to us on a voluntary basis. In order to comply with the General Data Protection Regulation, we will inform you whether you are required to provide certain pupil information to us or if you have a choice in this.</a:t>
            </a: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 </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b="1" dirty="0" smtClean="0">
                <a:solidFill>
                  <a:schemeClr val="tx1"/>
                </a:solidFill>
                <a:latin typeface="Trebuchet MS" pitchFamily="34" charset="0"/>
                <a:ea typeface="Trebuchet MS" pitchFamily="34" charset="0"/>
                <a:cs typeface="Trebuchet MS" pitchFamily="34" charset="0"/>
              </a:rPr>
              <a:t>Storing pupil data</a:t>
            </a:r>
          </a:p>
          <a:p>
            <a:pPr lvl="0" algn="just" eaLnBrk="0" fontAlgn="base" hangingPunct="0">
              <a:spcBef>
                <a:spcPct val="0"/>
              </a:spcBef>
              <a:spcAft>
                <a:spcPct val="0"/>
              </a:spcAft>
            </a:pPr>
            <a:endParaRPr lang="en-GB" sz="1200" b="1" dirty="0" smtClean="0">
              <a:solidFill>
                <a:schemeClr val="tx1"/>
              </a:solidFill>
              <a:latin typeface="Trebuchet MS" pitchFamily="34" charset="0"/>
              <a:ea typeface="Trebuchet MS" pitchFamily="34" charset="0"/>
              <a:cs typeface="Trebuchet MS"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We hold pupil data in line with IRMS (Information records management service) guidelines. Please see the following document for full details on data storage including time scales. </a:t>
            </a:r>
            <a:r>
              <a:rPr lang="en-GB" sz="1200" dirty="0" smtClean="0">
                <a:solidFill>
                  <a:schemeClr val="tx1"/>
                </a:solidFill>
                <a:latin typeface="Trebuchet MS" pitchFamily="34" charset="0"/>
                <a:ea typeface="Trebuchet MS" pitchFamily="34" charset="0"/>
                <a:cs typeface="Trebuchet MS" pitchFamily="34" charset="0"/>
                <a:hlinkClick r:id="rId2"/>
              </a:rPr>
              <a:t>http://irms.org.uk/page/SchoolsToolkit</a:t>
            </a:r>
            <a:endParaRPr lang="en-GB" sz="1200" dirty="0" smtClean="0">
              <a:solidFill>
                <a:schemeClr val="tx1"/>
              </a:solidFill>
              <a:latin typeface="Trebuchet MS" pitchFamily="34" charset="0"/>
              <a:ea typeface="Trebuchet MS" pitchFamily="34" charset="0"/>
              <a:cs typeface="Trebuchet MS" pitchFamily="34" charset="0"/>
            </a:endParaRPr>
          </a:p>
          <a:p>
            <a:pPr lvl="0" algn="just" eaLnBrk="0" fontAlgn="base" hangingPunct="0">
              <a:spcBef>
                <a:spcPct val="0"/>
              </a:spcBef>
              <a:spcAft>
                <a:spcPct val="0"/>
              </a:spcAft>
            </a:pP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b="1" dirty="0" smtClean="0">
                <a:solidFill>
                  <a:schemeClr val="tx1"/>
                </a:solidFill>
                <a:latin typeface="Trebuchet MS" pitchFamily="34" charset="0"/>
                <a:ea typeface="Trebuchet MS" pitchFamily="34" charset="0"/>
                <a:cs typeface="Trebuchet MS" pitchFamily="34" charset="0"/>
              </a:rPr>
              <a:t>Who we share pupil information with</a:t>
            </a:r>
          </a:p>
          <a:p>
            <a:pPr lvl="0" algn="just" eaLnBrk="0" fontAlgn="base" hangingPunct="0">
              <a:spcBef>
                <a:spcPct val="0"/>
              </a:spcBef>
              <a:spcAft>
                <a:spcPct val="0"/>
              </a:spcAft>
            </a:pPr>
            <a:endParaRPr lang="en-GB" sz="1200" b="1" dirty="0" smtClean="0">
              <a:solidFill>
                <a:schemeClr val="tx1"/>
              </a:solidFill>
              <a:latin typeface="Trebuchet MS" pitchFamily="34" charset="0"/>
              <a:ea typeface="Trebuchet MS" pitchFamily="34" charset="0"/>
              <a:cs typeface="Trebuchet MS"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We routinely share pupil information with:</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buFontTx/>
              <a:buChar char="•"/>
            </a:pPr>
            <a:r>
              <a:rPr lang="en-GB" sz="1200" dirty="0" smtClean="0">
                <a:solidFill>
                  <a:schemeClr val="tx1"/>
                </a:solidFill>
                <a:latin typeface="Trebuchet MS" pitchFamily="34" charset="0"/>
                <a:ea typeface="Trebuchet MS" pitchFamily="34" charset="0"/>
                <a:cs typeface="Trebuchet MS" pitchFamily="34" charset="0"/>
              </a:rPr>
              <a:t>schools that the pupil’s attend after leaving us</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buFontTx/>
              <a:buChar char="•"/>
            </a:pPr>
            <a:r>
              <a:rPr lang="en-GB" sz="1200" dirty="0" smtClean="0">
                <a:solidFill>
                  <a:schemeClr val="tx1"/>
                </a:solidFill>
                <a:latin typeface="Trebuchet MS" pitchFamily="34" charset="0"/>
                <a:ea typeface="Trebuchet MS" pitchFamily="34" charset="0"/>
                <a:cs typeface="Trebuchet MS" pitchFamily="34" charset="0"/>
              </a:rPr>
              <a:t>our local authority</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buFontTx/>
              <a:buChar char="•"/>
            </a:pPr>
            <a:r>
              <a:rPr lang="en-GB" sz="1200" dirty="0" smtClean="0">
                <a:solidFill>
                  <a:schemeClr val="tx1"/>
                </a:solidFill>
                <a:latin typeface="Trebuchet MS" pitchFamily="34" charset="0"/>
                <a:ea typeface="Trebuchet MS" pitchFamily="34" charset="0"/>
                <a:cs typeface="Trebuchet MS" pitchFamily="34" charset="0"/>
              </a:rPr>
              <a:t>the Department for Education (</a:t>
            </a:r>
            <a:r>
              <a:rPr lang="en-GB" sz="1200" dirty="0" err="1" smtClean="0">
                <a:solidFill>
                  <a:schemeClr val="tx1"/>
                </a:solidFill>
                <a:latin typeface="Trebuchet MS" pitchFamily="34" charset="0"/>
                <a:ea typeface="Trebuchet MS" pitchFamily="34" charset="0"/>
                <a:cs typeface="Trebuchet MS" pitchFamily="34" charset="0"/>
              </a:rPr>
              <a:t>DfE</a:t>
            </a:r>
            <a:r>
              <a:rPr lang="en-GB" sz="1200" dirty="0" smtClean="0">
                <a:solidFill>
                  <a:schemeClr val="tx1"/>
                </a:solidFill>
                <a:latin typeface="Trebuchet MS" pitchFamily="34" charset="0"/>
                <a:ea typeface="Trebuchet MS" pitchFamily="34" charset="0"/>
                <a:cs typeface="Trebuchet MS" pitchFamily="34" charset="0"/>
              </a:rPr>
              <a:t>) </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buFontTx/>
              <a:buChar char="•"/>
            </a:pPr>
            <a:r>
              <a:rPr lang="en-GB" sz="1200" dirty="0" smtClean="0">
                <a:solidFill>
                  <a:schemeClr val="tx1"/>
                </a:solidFill>
                <a:latin typeface="Trebuchet MS" pitchFamily="34" charset="0"/>
                <a:ea typeface="Trebuchet MS" pitchFamily="34" charset="0"/>
                <a:cs typeface="Arial" pitchFamily="34" charset="0"/>
              </a:rPr>
              <a:t>agencies including the School Nurse and the NHS</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buFontTx/>
              <a:buChar char="•"/>
            </a:pPr>
            <a:r>
              <a:rPr lang="en-GB" sz="1200" dirty="0" smtClean="0">
                <a:solidFill>
                  <a:schemeClr val="tx1"/>
                </a:solidFill>
                <a:latin typeface="Trebuchet MS" pitchFamily="34" charset="0"/>
                <a:ea typeface="Trebuchet MS" pitchFamily="34" charset="0"/>
                <a:cs typeface="Arial" pitchFamily="34" charset="0"/>
              </a:rPr>
              <a:t>academy trust if applicable</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buFontTx/>
              <a:buChar char="•"/>
            </a:pPr>
            <a:r>
              <a:rPr lang="en-GB" sz="1200" dirty="0" smtClean="0">
                <a:solidFill>
                  <a:schemeClr val="tx1"/>
                </a:solidFill>
                <a:latin typeface="Trebuchet MS" pitchFamily="34" charset="0"/>
                <a:ea typeface="Trebuchet MS" pitchFamily="34" charset="0"/>
                <a:cs typeface="Arial" pitchFamily="34" charset="0"/>
              </a:rPr>
              <a:t>curriculum resources (all web resources are checked, and minimal details are shared with online teaching resources)</a:t>
            </a:r>
          </a:p>
          <a:p>
            <a:pPr lvl="0" algn="just" eaLnBrk="0" fontAlgn="base" hangingPunct="0">
              <a:spcBef>
                <a:spcPct val="0"/>
              </a:spcBef>
              <a:spcAft>
                <a:spcPct val="0"/>
              </a:spcAft>
            </a:pPr>
            <a:endParaRPr lang="en-GB" sz="1200" b="1" dirty="0" smtClean="0">
              <a:solidFill>
                <a:schemeClr val="tx1"/>
              </a:solidFill>
              <a:latin typeface="Trebuchet MS" pitchFamily="34" charset="0"/>
              <a:ea typeface="Trebuchet MS" pitchFamily="34" charset="0"/>
              <a:cs typeface="Trebuchet MS" pitchFamily="34" charset="0"/>
            </a:endParaRPr>
          </a:p>
          <a:p>
            <a:pPr lvl="0" algn="just" eaLnBrk="0" fontAlgn="base" hangingPunct="0">
              <a:spcBef>
                <a:spcPct val="0"/>
              </a:spcBef>
              <a:spcAft>
                <a:spcPct val="0"/>
              </a:spcAft>
            </a:pPr>
            <a:r>
              <a:rPr lang="en-GB" sz="1200" b="1" dirty="0" smtClean="0">
                <a:solidFill>
                  <a:schemeClr val="tx1"/>
                </a:solidFill>
                <a:latin typeface="Trebuchet MS" pitchFamily="34" charset="0"/>
                <a:ea typeface="Trebuchet MS" pitchFamily="34" charset="0"/>
                <a:cs typeface="Trebuchet MS" pitchFamily="34" charset="0"/>
              </a:rPr>
              <a:t>Why we share pupil information</a:t>
            </a:r>
          </a:p>
          <a:p>
            <a:pPr lvl="0" algn="just" eaLnBrk="0" fontAlgn="base" hangingPunct="0">
              <a:spcBef>
                <a:spcPct val="0"/>
              </a:spcBef>
              <a:spcAft>
                <a:spcPct val="0"/>
              </a:spcAft>
            </a:pPr>
            <a:endParaRPr lang="en-GB" sz="1200" b="1" dirty="0" smtClean="0">
              <a:solidFill>
                <a:schemeClr val="tx1"/>
              </a:solidFill>
              <a:latin typeface="Trebuchet MS" pitchFamily="34" charset="0"/>
              <a:ea typeface="Trebuchet MS" pitchFamily="34" charset="0"/>
              <a:cs typeface="Trebuchet MS"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We do not share information about our pupils with anyone without consent unless the law and our policies allow us to do so.</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We share pupils’ data with the Department for Education (</a:t>
            </a:r>
            <a:r>
              <a:rPr lang="en-GB" sz="1200" dirty="0" err="1" smtClean="0">
                <a:solidFill>
                  <a:schemeClr val="tx1"/>
                </a:solidFill>
                <a:latin typeface="Trebuchet MS" pitchFamily="34" charset="0"/>
                <a:ea typeface="Trebuchet MS" pitchFamily="34" charset="0"/>
                <a:cs typeface="Trebuchet MS" pitchFamily="34" charset="0"/>
              </a:rPr>
              <a:t>DfE</a:t>
            </a:r>
            <a:r>
              <a:rPr lang="en-GB" sz="1200" dirty="0" smtClean="0">
                <a:solidFill>
                  <a:schemeClr val="tx1"/>
                </a:solidFill>
                <a:latin typeface="Trebuchet MS" pitchFamily="34" charset="0"/>
                <a:ea typeface="Trebuchet MS" pitchFamily="34" charset="0"/>
                <a:cs typeface="Trebuchet MS" pitchFamily="34" charset="0"/>
              </a:rPr>
              <a:t>) on a statutory basis. This data sharing underpins school funding and educational attainment policy and monitoring.</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We are required to share information about our pupils with the (</a:t>
            </a:r>
            <a:r>
              <a:rPr lang="en-GB" sz="1200" dirty="0" err="1" smtClean="0">
                <a:solidFill>
                  <a:schemeClr val="tx1"/>
                </a:solidFill>
                <a:latin typeface="Trebuchet MS" pitchFamily="34" charset="0"/>
                <a:ea typeface="Trebuchet MS" pitchFamily="34" charset="0"/>
                <a:cs typeface="Trebuchet MS" pitchFamily="34" charset="0"/>
              </a:rPr>
              <a:t>DfE</a:t>
            </a:r>
            <a:r>
              <a:rPr lang="en-GB" sz="1200" dirty="0" smtClean="0">
                <a:solidFill>
                  <a:schemeClr val="tx1"/>
                </a:solidFill>
                <a:latin typeface="Trebuchet MS" pitchFamily="34" charset="0"/>
                <a:ea typeface="Trebuchet MS" pitchFamily="34" charset="0"/>
                <a:cs typeface="Trebuchet MS" pitchFamily="34" charset="0"/>
              </a:rPr>
              <a:t>) under regulation 5 of The Education (Information About Individual Pupils) (England) Regulations 2013.</a:t>
            </a:r>
            <a:endParaRPr lang="en-GB" sz="1200" dirty="0" smtClean="0">
              <a:solidFill>
                <a:schemeClr val="tx1"/>
              </a:solidFill>
              <a:latin typeface="Trebuchet MS" pitchFamily="34" charset="0"/>
              <a:cs typeface="Arial" pitchFamily="34" charset="0"/>
            </a:endParaRPr>
          </a:p>
          <a:p>
            <a:pPr algn="ctr"/>
            <a:endParaRPr lang="en-GB" sz="1200"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0648" y="323528"/>
            <a:ext cx="6264696" cy="8568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r>
              <a:rPr lang="en-GB" sz="1200" b="1" dirty="0" smtClean="0">
                <a:solidFill>
                  <a:schemeClr val="tx1"/>
                </a:solidFill>
                <a:latin typeface="Trebuchet MS" pitchFamily="34" charset="0"/>
                <a:ea typeface="Trebuchet MS" pitchFamily="34" charset="0"/>
                <a:cs typeface="Trebuchet MS" pitchFamily="34" charset="0"/>
              </a:rPr>
              <a:t>Data collection requirements:</a:t>
            </a:r>
          </a:p>
          <a:p>
            <a:pPr lvl="0" algn="just" fontAlgn="base">
              <a:spcBef>
                <a:spcPct val="0"/>
              </a:spcBef>
              <a:spcAft>
                <a:spcPct val="0"/>
              </a:spcAft>
            </a:pPr>
            <a:endParaRPr lang="en-GB" sz="1200" b="1" dirty="0" smtClean="0">
              <a:solidFill>
                <a:schemeClr val="tx1"/>
              </a:solidFill>
              <a:latin typeface="Trebuchet MS" pitchFamily="34" charset="0"/>
              <a:ea typeface="Trebuchet MS" pitchFamily="34" charset="0"/>
              <a:cs typeface="Trebuchet MS"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To find out more about the data collection requirements placed on us by the Department for Education (for example; via the school census) go to </a:t>
            </a:r>
            <a:r>
              <a:rPr lang="en-GB" sz="1200" dirty="0" smtClean="0">
                <a:solidFill>
                  <a:schemeClr val="tx1"/>
                </a:solidFill>
                <a:latin typeface="Trebuchet MS" pitchFamily="34" charset="0"/>
                <a:ea typeface="Trebuchet MS" pitchFamily="34" charset="0"/>
                <a:cs typeface="Trebuchet MS" pitchFamily="34" charset="0"/>
                <a:hlinkClick r:id="rId2"/>
              </a:rPr>
              <a:t>https://www.gov.uk/education/data-collection-and-censuses-for-schools</a:t>
            </a:r>
            <a:r>
              <a:rPr lang="en-GB" sz="1200" dirty="0" smtClean="0">
                <a:solidFill>
                  <a:schemeClr val="tx1"/>
                </a:solidFill>
                <a:latin typeface="Trebuchet MS" pitchFamily="34" charset="0"/>
                <a:ea typeface="Trebuchet MS" pitchFamily="34" charset="0"/>
                <a:cs typeface="Trebuchet MS" pitchFamily="34" charset="0"/>
              </a:rPr>
              <a:t>.</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endParaRPr lang="en-GB" sz="1200" b="1" dirty="0" smtClean="0">
              <a:solidFill>
                <a:schemeClr val="tx1"/>
              </a:solidFill>
              <a:latin typeface="Trebuchet MS" pitchFamily="34" charset="0"/>
              <a:ea typeface="Trebuchet MS" pitchFamily="34" charset="0"/>
              <a:cs typeface="Trebuchet MS" pitchFamily="34" charset="0"/>
            </a:endParaRPr>
          </a:p>
          <a:p>
            <a:pPr lvl="0" algn="just" eaLnBrk="0" fontAlgn="base" hangingPunct="0">
              <a:spcBef>
                <a:spcPct val="0"/>
              </a:spcBef>
              <a:spcAft>
                <a:spcPct val="0"/>
              </a:spcAft>
            </a:pPr>
            <a:r>
              <a:rPr lang="en-GB" sz="1200" b="1" dirty="0" smtClean="0">
                <a:solidFill>
                  <a:schemeClr val="tx1"/>
                </a:solidFill>
                <a:latin typeface="Trebuchet MS" pitchFamily="34" charset="0"/>
                <a:ea typeface="Trebuchet MS" pitchFamily="34" charset="0"/>
                <a:cs typeface="Trebuchet MS" pitchFamily="34" charset="0"/>
              </a:rPr>
              <a:t>The National Pupil Database (NPD)</a:t>
            </a:r>
          </a:p>
          <a:p>
            <a:pPr lvl="0" algn="just" eaLnBrk="0" fontAlgn="base" hangingPunct="0">
              <a:spcBef>
                <a:spcPct val="0"/>
              </a:spcBef>
              <a:spcAft>
                <a:spcPct val="0"/>
              </a:spcAft>
            </a:pP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The NPD is owned and managed by the Department for Education and contains information about pupils in schools in England. It provides invaluable evidence on educational performance to inform independent research, as well as studies commissioned by the Department. It is held in electronic format for statistical purposes. This information is securely collected from a range of sources including schools, local authorities and awarding bodies. </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We are required by law, to provide information about our pupils to the </a:t>
            </a:r>
            <a:r>
              <a:rPr lang="en-GB" sz="1200" dirty="0" err="1" smtClean="0">
                <a:solidFill>
                  <a:schemeClr val="tx1"/>
                </a:solidFill>
                <a:latin typeface="Trebuchet MS" pitchFamily="34" charset="0"/>
                <a:ea typeface="Trebuchet MS" pitchFamily="34" charset="0"/>
                <a:cs typeface="Trebuchet MS" pitchFamily="34" charset="0"/>
              </a:rPr>
              <a:t>DfE</a:t>
            </a:r>
            <a:r>
              <a:rPr lang="en-GB" sz="1200" dirty="0" smtClean="0">
                <a:solidFill>
                  <a:schemeClr val="tx1"/>
                </a:solidFill>
                <a:latin typeface="Trebuchet MS" pitchFamily="34" charset="0"/>
                <a:ea typeface="Trebuchet MS" pitchFamily="34" charset="0"/>
                <a:cs typeface="Trebuchet MS" pitchFamily="34" charset="0"/>
              </a:rPr>
              <a:t> as part of statutory data collections such as the school census and early years’ census. Some of this information is then stored in the NPD. The law that allows this is the Education (Information About Individual Pupils) (England) Regulations 2013.</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To find out more about the NPD, go to </a:t>
            </a:r>
            <a:r>
              <a:rPr lang="en-GB" sz="1200" dirty="0" smtClean="0">
                <a:solidFill>
                  <a:schemeClr val="tx1"/>
                </a:solidFill>
                <a:latin typeface="Trebuchet MS" pitchFamily="34" charset="0"/>
                <a:ea typeface="Trebuchet MS" pitchFamily="34" charset="0"/>
                <a:cs typeface="Trebuchet MS" pitchFamily="34" charset="0"/>
                <a:hlinkClick r:id="rId3"/>
              </a:rPr>
              <a:t>https://www.gov.uk/government/publications/national-pupil-database-user-guide-and-supporting-information</a:t>
            </a:r>
            <a:r>
              <a:rPr lang="en-GB" sz="1200" dirty="0" smtClean="0">
                <a:solidFill>
                  <a:schemeClr val="tx1"/>
                </a:solidFill>
                <a:latin typeface="Trebuchet MS" pitchFamily="34" charset="0"/>
                <a:ea typeface="Trebuchet MS" pitchFamily="34" charset="0"/>
                <a:cs typeface="Trebuchet MS" pitchFamily="34" charset="0"/>
              </a:rPr>
              <a:t>.</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endParaRPr lang="en-GB" sz="1200" dirty="0" smtClean="0">
              <a:solidFill>
                <a:schemeClr val="tx1"/>
              </a:solidFill>
              <a:latin typeface="Trebuchet MS" pitchFamily="34" charset="0"/>
              <a:ea typeface="Trebuchet MS" pitchFamily="34" charset="0"/>
              <a:cs typeface="Trebuchet MS"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The department may share information about our pupils from the NPD with third parties who promote the education or well-being of children in England by:</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conducting research or analysis</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producing statistics</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providing information, advice or guidance</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endParaRPr lang="en-GB" sz="1200" dirty="0" smtClean="0">
              <a:solidFill>
                <a:schemeClr val="tx1"/>
              </a:solidFill>
              <a:latin typeface="Trebuchet MS" pitchFamily="34" charset="0"/>
              <a:ea typeface="Trebuchet MS" pitchFamily="34" charset="0"/>
              <a:cs typeface="Trebuchet MS"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The Department has robust processes in place to ensure the confidentiality of our data is maintained and there are stringent controls in place regarding access and use of the data. Decisions on whether </a:t>
            </a:r>
            <a:r>
              <a:rPr lang="en-GB" sz="1200" dirty="0" err="1" smtClean="0">
                <a:solidFill>
                  <a:schemeClr val="tx1"/>
                </a:solidFill>
                <a:latin typeface="Trebuchet MS" pitchFamily="34" charset="0"/>
                <a:ea typeface="Trebuchet MS" pitchFamily="34" charset="0"/>
                <a:cs typeface="Trebuchet MS" pitchFamily="34" charset="0"/>
              </a:rPr>
              <a:t>DfE</a:t>
            </a:r>
            <a:r>
              <a:rPr lang="en-GB" sz="1200" dirty="0" smtClean="0">
                <a:solidFill>
                  <a:schemeClr val="tx1"/>
                </a:solidFill>
                <a:latin typeface="Trebuchet MS" pitchFamily="34" charset="0"/>
                <a:ea typeface="Trebuchet MS" pitchFamily="34" charset="0"/>
                <a:cs typeface="Trebuchet MS" pitchFamily="34" charset="0"/>
              </a:rPr>
              <a:t> releases data to third parties are subject to a strict approval process and based on a detailed assessment of:</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who is requesting the data</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the purpose for which it is required</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the level and sensitivity of data requested: and </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the arrangements in place to store and handle the data </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endParaRPr lang="en-GB" sz="1200" dirty="0" smtClean="0">
              <a:solidFill>
                <a:schemeClr val="tx1"/>
              </a:solidFill>
              <a:latin typeface="Trebuchet MS" pitchFamily="34" charset="0"/>
              <a:ea typeface="Trebuchet MS" pitchFamily="34" charset="0"/>
              <a:cs typeface="Trebuchet MS"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To be granted access to pupil information, organisations must comply with strict terms and conditions covering the confidentiality and handling of the data, security arrangements and retention and use of the data.</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For more information about the department’s data sharing process, please visit: </a:t>
            </a:r>
            <a:r>
              <a:rPr lang="en-GB" sz="1200" dirty="0" smtClean="0">
                <a:solidFill>
                  <a:schemeClr val="tx1"/>
                </a:solidFill>
                <a:latin typeface="Trebuchet MS" pitchFamily="34" charset="0"/>
                <a:ea typeface="Trebuchet MS" pitchFamily="34" charset="0"/>
                <a:cs typeface="Trebuchet MS" pitchFamily="34" charset="0"/>
                <a:hlinkClick r:id="rId4" tooltip="Data protection: how we collect and share research data"/>
              </a:rPr>
              <a:t>https://www.gov.uk/data-protection-how-we-collect-and-share-research-data</a:t>
            </a:r>
            <a:r>
              <a:rPr lang="en-GB" sz="1200" dirty="0" smtClean="0">
                <a:solidFill>
                  <a:schemeClr val="tx1"/>
                </a:solidFill>
                <a:latin typeface="Trebuchet MS" pitchFamily="34" charset="0"/>
                <a:ea typeface="Trebuchet MS" pitchFamily="34" charset="0"/>
                <a:cs typeface="Trebuchet MS" pitchFamily="34" charset="0"/>
              </a:rPr>
              <a:t> </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For information about which organisations the department has provided pupil information, (and for which project), please visit the following website: </a:t>
            </a:r>
            <a:r>
              <a:rPr lang="en-GB" sz="1200" dirty="0" smtClean="0">
                <a:solidFill>
                  <a:schemeClr val="tx1"/>
                </a:solidFill>
                <a:latin typeface="Trebuchet MS" pitchFamily="34" charset="0"/>
                <a:ea typeface="Trebuchet MS" pitchFamily="34" charset="0"/>
                <a:cs typeface="Trebuchet MS" pitchFamily="34" charset="0"/>
                <a:hlinkClick r:id="rId5"/>
              </a:rPr>
              <a:t>https://www.gov.uk/government/publications/national-pupil-database-requests-received</a:t>
            </a:r>
            <a:endParaRPr lang="en-GB" sz="1200" dirty="0" smtClean="0">
              <a:solidFill>
                <a:schemeClr val="tx1"/>
              </a:solidFill>
              <a:latin typeface="Trebuchet MS" pitchFamily="34" charset="0"/>
              <a:cs typeface="Arial" pitchFamily="34" charset="0"/>
            </a:endParaRPr>
          </a:p>
          <a:p>
            <a:pPr algn="ctr"/>
            <a:endParaRPr lang="en-GB" sz="1200" dirty="0">
              <a:solidFill>
                <a:schemeClr val="tx1"/>
              </a:solidFill>
              <a:latin typeface="Trebuchet MS"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0648" y="395536"/>
            <a:ext cx="6264696" cy="8352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hangingPunct="0"/>
            <a:r>
              <a:rPr lang="en-GB" sz="1200" dirty="0" smtClean="0">
                <a:solidFill>
                  <a:schemeClr val="tx1"/>
                </a:solidFill>
                <a:latin typeface="Trebuchet MS" pitchFamily="34" charset="0"/>
              </a:rPr>
              <a:t>To contact the </a:t>
            </a:r>
            <a:r>
              <a:rPr lang="en-GB" sz="1200" dirty="0" err="1" smtClean="0">
                <a:solidFill>
                  <a:schemeClr val="tx1"/>
                </a:solidFill>
                <a:latin typeface="Trebuchet MS" pitchFamily="34" charset="0"/>
              </a:rPr>
              <a:t>DfE</a:t>
            </a:r>
            <a:r>
              <a:rPr lang="en-GB" sz="1200" dirty="0" smtClean="0">
                <a:solidFill>
                  <a:schemeClr val="tx1"/>
                </a:solidFill>
                <a:latin typeface="Trebuchet MS" pitchFamily="34" charset="0"/>
              </a:rPr>
              <a:t>: </a:t>
            </a:r>
            <a:r>
              <a:rPr lang="en-GB" sz="1200" u="sng" dirty="0" smtClean="0">
                <a:solidFill>
                  <a:schemeClr val="tx1"/>
                </a:solidFill>
                <a:latin typeface="Trebuchet MS" pitchFamily="34" charset="0"/>
                <a:hlinkClick r:id="rId2"/>
              </a:rPr>
              <a:t>https://www.gov.uk/contact-dfe</a:t>
            </a:r>
            <a:endParaRPr lang="en-GB" sz="1200" u="sng" dirty="0" smtClean="0">
              <a:solidFill>
                <a:schemeClr val="tx1"/>
              </a:solidFill>
              <a:latin typeface="Trebuchet MS" pitchFamily="34" charset="0"/>
            </a:endParaRPr>
          </a:p>
          <a:p>
            <a:pPr algn="just" fontAlgn="base" hangingPunct="0"/>
            <a:endParaRPr lang="en-GB" sz="1200" dirty="0" smtClean="0">
              <a:solidFill>
                <a:schemeClr val="tx1"/>
              </a:solidFill>
              <a:latin typeface="Trebuchet MS" pitchFamily="34" charset="0"/>
            </a:endParaRPr>
          </a:p>
          <a:p>
            <a:pPr algn="just"/>
            <a:r>
              <a:rPr lang="en-GB" sz="1200" b="1" dirty="0" smtClean="0">
                <a:solidFill>
                  <a:schemeClr val="tx1"/>
                </a:solidFill>
                <a:latin typeface="Trebuchet MS" pitchFamily="34" charset="0"/>
              </a:rPr>
              <a:t>Keeping your personal information secure</a:t>
            </a:r>
          </a:p>
          <a:p>
            <a:pPr algn="just"/>
            <a:endParaRPr lang="en-GB" sz="1200" dirty="0" smtClean="0">
              <a:solidFill>
                <a:schemeClr val="tx1"/>
              </a:solidFill>
              <a:latin typeface="Trebuchet MS" pitchFamily="34" charset="0"/>
            </a:endParaRPr>
          </a:p>
          <a:p>
            <a:pPr algn="just"/>
            <a:r>
              <a:rPr lang="en-GB" sz="1200" dirty="0" smtClean="0">
                <a:solidFill>
                  <a:schemeClr val="tx1"/>
                </a:solidFill>
                <a:latin typeface="Trebuchet MS" pitchFamily="34" charset="0"/>
              </a:rPr>
              <a:t>We have appropriate security measures in place to prevent personal information from being accidentally lost, or used or accessed in an unauthorised way. We limit access to your personal information to those who have a genuine need to know it. Those processing your information will do so only in an authorised manner and are subject to a duty of confidentiality.</a:t>
            </a:r>
          </a:p>
          <a:p>
            <a:pPr algn="just"/>
            <a:endParaRPr lang="en-GB" sz="1200" dirty="0" smtClean="0">
              <a:solidFill>
                <a:schemeClr val="tx1"/>
              </a:solidFill>
              <a:latin typeface="Trebuchet MS" pitchFamily="34" charset="0"/>
            </a:endParaRPr>
          </a:p>
          <a:p>
            <a:pPr algn="just"/>
            <a:r>
              <a:rPr lang="en-GB" sz="1200" dirty="0" smtClean="0">
                <a:solidFill>
                  <a:schemeClr val="tx1"/>
                </a:solidFill>
                <a:latin typeface="Trebuchet MS" pitchFamily="34" charset="0"/>
              </a:rPr>
              <a:t>We also have procedures in place to deal with any suspected data security breach. We will notify you and any applicable regulator of a suspected data security breach where we are legally required to do so.</a:t>
            </a:r>
          </a:p>
          <a:p>
            <a:pPr algn="just"/>
            <a:endParaRPr lang="en-GB" sz="1200" dirty="0" smtClean="0">
              <a:solidFill>
                <a:schemeClr val="tx1"/>
              </a:solidFill>
              <a:latin typeface="Trebuchet MS" pitchFamily="34" charset="0"/>
            </a:endParaRPr>
          </a:p>
          <a:p>
            <a:pPr algn="just"/>
            <a:r>
              <a:rPr lang="en-GB" sz="1200" b="1" dirty="0" smtClean="0">
                <a:solidFill>
                  <a:schemeClr val="tx1"/>
                </a:solidFill>
                <a:latin typeface="Trebuchet MS" pitchFamily="34" charset="0"/>
              </a:rPr>
              <a:t>Requesting access to your personal data</a:t>
            </a:r>
          </a:p>
          <a:p>
            <a:pPr algn="just"/>
            <a:r>
              <a:rPr lang="en-GB" sz="1200" dirty="0" smtClean="0">
                <a:solidFill>
                  <a:schemeClr val="tx1"/>
                </a:solidFill>
                <a:latin typeface="Trebuchet MS" pitchFamily="34" charset="0"/>
              </a:rPr>
              <a:t> </a:t>
            </a:r>
          </a:p>
          <a:p>
            <a:pPr algn="just"/>
            <a:r>
              <a:rPr lang="en-GB" sz="1200" dirty="0" smtClean="0">
                <a:solidFill>
                  <a:schemeClr val="tx1"/>
                </a:solidFill>
                <a:latin typeface="Trebuchet MS" pitchFamily="34" charset="0"/>
              </a:rPr>
              <a:t>Under data protection legislation, parents and pupils have the right to request access to information about them that we hold. To make a request for your personal information or be given access to your child’s educational records. In the first instance please contact the school lead below.</a:t>
            </a:r>
          </a:p>
          <a:p>
            <a:pPr algn="just"/>
            <a:endParaRPr lang="en-GB" sz="1200" dirty="0" smtClean="0">
              <a:solidFill>
                <a:schemeClr val="tx1"/>
              </a:solidFill>
              <a:latin typeface="Trebuchet MS" pitchFamily="34" charset="0"/>
            </a:endParaRPr>
          </a:p>
          <a:p>
            <a:pPr algn="just"/>
            <a:r>
              <a:rPr lang="en-GB" sz="1200" dirty="0" smtClean="0">
                <a:solidFill>
                  <a:schemeClr val="tx1"/>
                </a:solidFill>
                <a:latin typeface="Trebuchet MS" pitchFamily="34" charset="0"/>
              </a:rPr>
              <a:t> </a:t>
            </a:r>
          </a:p>
          <a:p>
            <a:pPr algn="just"/>
            <a:endParaRPr lang="en-GB" sz="1200" dirty="0" smtClean="0">
              <a:solidFill>
                <a:schemeClr val="tx1"/>
              </a:solidFill>
              <a:latin typeface="Trebuchet MS" pitchFamily="34" charset="0"/>
            </a:endParaRPr>
          </a:p>
          <a:p>
            <a:pPr algn="just"/>
            <a:endParaRPr lang="en-GB" sz="1200" dirty="0" smtClean="0">
              <a:solidFill>
                <a:schemeClr val="tx1"/>
              </a:solidFill>
              <a:latin typeface="Trebuchet MS" pitchFamily="34" charset="0"/>
            </a:endParaRPr>
          </a:p>
          <a:p>
            <a:pPr algn="just"/>
            <a:endParaRPr lang="en-GB" sz="1200" dirty="0" smtClean="0">
              <a:solidFill>
                <a:schemeClr val="tx1"/>
              </a:solidFill>
              <a:latin typeface="Trebuchet MS" pitchFamily="34" charset="0"/>
            </a:endParaRPr>
          </a:p>
          <a:p>
            <a:pPr algn="just"/>
            <a:endParaRPr lang="en-GB" sz="1200" dirty="0" smtClean="0">
              <a:solidFill>
                <a:schemeClr val="tx1"/>
              </a:solidFill>
              <a:latin typeface="Trebuchet MS" pitchFamily="34" charset="0"/>
            </a:endParaRPr>
          </a:p>
          <a:p>
            <a:pPr algn="just"/>
            <a:endParaRPr lang="en-GB" sz="1200" dirty="0" smtClean="0">
              <a:solidFill>
                <a:schemeClr val="tx1"/>
              </a:solidFill>
              <a:latin typeface="Trebuchet MS" pitchFamily="34" charset="0"/>
            </a:endParaRPr>
          </a:p>
          <a:p>
            <a:pPr algn="just"/>
            <a:r>
              <a:rPr lang="en-GB" sz="1200" dirty="0" smtClean="0">
                <a:solidFill>
                  <a:schemeClr val="tx1"/>
                </a:solidFill>
                <a:latin typeface="Trebuchet MS" pitchFamily="34" charset="0"/>
              </a:rPr>
              <a:t> </a:t>
            </a:r>
          </a:p>
          <a:p>
            <a:pPr algn="just"/>
            <a:endParaRPr lang="en-GB" sz="1200" dirty="0" smtClean="0">
              <a:solidFill>
                <a:schemeClr val="tx1"/>
              </a:solidFill>
              <a:latin typeface="Trebuchet MS" pitchFamily="34" charset="0"/>
            </a:endParaRPr>
          </a:p>
          <a:p>
            <a:pPr algn="just"/>
            <a:endParaRPr lang="en-GB" sz="1200" dirty="0" smtClean="0">
              <a:solidFill>
                <a:schemeClr val="tx1"/>
              </a:solidFill>
              <a:latin typeface="Trebuchet MS" pitchFamily="34" charset="0"/>
            </a:endParaRPr>
          </a:p>
          <a:p>
            <a:pPr algn="just"/>
            <a:r>
              <a:rPr lang="en-GB" sz="1200" dirty="0" smtClean="0">
                <a:solidFill>
                  <a:schemeClr val="tx1"/>
                </a:solidFill>
                <a:latin typeface="Trebuchet MS" pitchFamily="34" charset="0"/>
              </a:rPr>
              <a:t>You also have the right to:</a:t>
            </a:r>
          </a:p>
          <a:p>
            <a:pPr lvl="0" algn="just">
              <a:buFont typeface="Arial" pitchFamily="34" charset="0"/>
              <a:buChar char="•"/>
            </a:pPr>
            <a:r>
              <a:rPr lang="en-GB" sz="1200" dirty="0" smtClean="0">
                <a:solidFill>
                  <a:schemeClr val="tx1"/>
                </a:solidFill>
                <a:latin typeface="Trebuchet MS" pitchFamily="34" charset="0"/>
              </a:rPr>
              <a:t>object to processing of personal data that is likely to cause, or is causing, damage or distress</a:t>
            </a:r>
          </a:p>
          <a:p>
            <a:pPr lvl="0" algn="just">
              <a:buFont typeface="Arial" pitchFamily="34" charset="0"/>
              <a:buChar char="•"/>
            </a:pPr>
            <a:r>
              <a:rPr lang="en-GB" sz="1200" dirty="0" smtClean="0">
                <a:solidFill>
                  <a:schemeClr val="tx1"/>
                </a:solidFill>
                <a:latin typeface="Trebuchet MS" pitchFamily="34" charset="0"/>
              </a:rPr>
              <a:t>prevent processing for the purpose of direct marketing</a:t>
            </a:r>
          </a:p>
          <a:p>
            <a:pPr lvl="0" algn="just">
              <a:buFont typeface="Arial" pitchFamily="34" charset="0"/>
              <a:buChar char="•"/>
            </a:pPr>
            <a:r>
              <a:rPr lang="en-GB" sz="1200" dirty="0" smtClean="0">
                <a:solidFill>
                  <a:schemeClr val="tx1"/>
                </a:solidFill>
                <a:latin typeface="Trebuchet MS" pitchFamily="34" charset="0"/>
              </a:rPr>
              <a:t>object to decisions being taken by automated means</a:t>
            </a:r>
          </a:p>
          <a:p>
            <a:pPr lvl="0" algn="just">
              <a:buFont typeface="Arial" pitchFamily="34" charset="0"/>
              <a:buChar char="•"/>
            </a:pPr>
            <a:r>
              <a:rPr lang="en-GB" sz="1200" dirty="0" smtClean="0">
                <a:solidFill>
                  <a:schemeClr val="tx1"/>
                </a:solidFill>
                <a:latin typeface="Trebuchet MS" pitchFamily="34" charset="0"/>
              </a:rPr>
              <a:t>in certain circumstances, have inaccurate personal data rectified, blocked, erased or destroyed; and</a:t>
            </a:r>
          </a:p>
          <a:p>
            <a:pPr lvl="0" algn="just">
              <a:buFont typeface="Arial" pitchFamily="34" charset="0"/>
              <a:buChar char="•"/>
            </a:pPr>
            <a:r>
              <a:rPr lang="en-GB" sz="1200" dirty="0" smtClean="0">
                <a:solidFill>
                  <a:schemeClr val="tx1"/>
                </a:solidFill>
                <a:latin typeface="Trebuchet MS" pitchFamily="34" charset="0"/>
              </a:rPr>
              <a:t>claim compensation for damages caused by a breach of the Data Protection regulations </a:t>
            </a:r>
          </a:p>
          <a:p>
            <a:pPr algn="just"/>
            <a:endParaRPr lang="en-GB" sz="1200" dirty="0" smtClean="0">
              <a:solidFill>
                <a:schemeClr val="tx1"/>
              </a:solidFill>
              <a:latin typeface="Trebuchet MS" pitchFamily="34" charset="0"/>
            </a:endParaRPr>
          </a:p>
          <a:p>
            <a:pPr algn="just"/>
            <a:r>
              <a:rPr lang="en-GB" sz="1200" dirty="0" smtClean="0">
                <a:solidFill>
                  <a:schemeClr val="tx1"/>
                </a:solidFill>
                <a:latin typeface="Trebuchet MS" pitchFamily="34" charset="0"/>
              </a:rPr>
              <a:t>If you have a concern about the way we are collecting or using your personal data, we request that you raise your concern with us in the first instance. Alternatively, you can contact the Information Commissioner’s Office at </a:t>
            </a:r>
            <a:r>
              <a:rPr lang="en-GB" sz="1200" u="sng" dirty="0" smtClean="0">
                <a:solidFill>
                  <a:schemeClr val="tx1"/>
                </a:solidFill>
                <a:latin typeface="Trebuchet MS" pitchFamily="34" charset="0"/>
                <a:hlinkClick r:id="rId3"/>
              </a:rPr>
              <a:t>https://ico.org.uk/concerns/</a:t>
            </a:r>
            <a:endParaRPr lang="en-GB" sz="1200" dirty="0" smtClean="0">
              <a:solidFill>
                <a:schemeClr val="tx1"/>
              </a:solidFill>
              <a:latin typeface="Trebuchet MS" pitchFamily="34" charset="0"/>
            </a:endParaRPr>
          </a:p>
          <a:p>
            <a:pPr algn="just"/>
            <a:endParaRPr lang="en-GB" sz="1200" dirty="0">
              <a:solidFill>
                <a:schemeClr val="tx1"/>
              </a:solidFill>
              <a:latin typeface="Trebuchet MS" pitchFamily="34" charset="0"/>
            </a:endParaRPr>
          </a:p>
        </p:txBody>
      </p:sp>
      <p:graphicFrame>
        <p:nvGraphicFramePr>
          <p:cNvPr id="3" name="Table 2"/>
          <p:cNvGraphicFramePr>
            <a:graphicFrameLocks noGrp="1"/>
          </p:cNvGraphicFramePr>
          <p:nvPr/>
        </p:nvGraphicFramePr>
        <p:xfrm>
          <a:off x="404664" y="4572000"/>
          <a:ext cx="6048672" cy="1198880"/>
        </p:xfrm>
        <a:graphic>
          <a:graphicData uri="http://schemas.openxmlformats.org/drawingml/2006/table">
            <a:tbl>
              <a:tblPr firstRow="1" bandRow="1">
                <a:tableStyleId>{5C22544A-7EE6-4342-B048-85BDC9FD1C3A}</a:tableStyleId>
              </a:tblPr>
              <a:tblGrid>
                <a:gridCol w="1296144"/>
                <a:gridCol w="1008112"/>
                <a:gridCol w="2232248"/>
                <a:gridCol w="1512168"/>
              </a:tblGrid>
              <a:tr h="370840">
                <a:tc>
                  <a:txBody>
                    <a:bodyPr/>
                    <a:lstStyle/>
                    <a:p>
                      <a:r>
                        <a:rPr lang="en-GB" sz="1200" dirty="0" smtClean="0">
                          <a:solidFill>
                            <a:schemeClr val="tx1"/>
                          </a:solidFill>
                          <a:latin typeface="Trebuchet MS" pitchFamily="34" charset="0"/>
                        </a:rPr>
                        <a:t>Position </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Name </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Email</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Phone</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GB" sz="1200" dirty="0" smtClean="0">
                          <a:solidFill>
                            <a:schemeClr val="tx1"/>
                          </a:solidFill>
                          <a:latin typeface="Trebuchet MS" pitchFamily="34" charset="0"/>
                        </a:rPr>
                        <a:t>School Lead</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Jill Watson</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dpo@lentrise.bucks.sch.uk</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01628 662913</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GB" sz="1200" dirty="0" smtClean="0">
                          <a:solidFill>
                            <a:schemeClr val="tx1"/>
                          </a:solidFill>
                          <a:latin typeface="Trebuchet MS" pitchFamily="34" charset="0"/>
                        </a:rPr>
                        <a:t>Data Protection Officer </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Turn</a:t>
                      </a:r>
                      <a:r>
                        <a:rPr lang="en-GB" sz="1200" baseline="0" dirty="0" smtClean="0">
                          <a:solidFill>
                            <a:schemeClr val="tx1"/>
                          </a:solidFill>
                          <a:latin typeface="Trebuchet MS" pitchFamily="34" charset="0"/>
                        </a:rPr>
                        <a:t> IT on</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hlinkClick r:id="rId4"/>
                        </a:rPr>
                        <a:t>dpo@turniton.co.uk</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01865 597620 (option 3 – GDPR)</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27384" y="35496"/>
            <a:ext cx="6408712" cy="7620675"/>
          </a:xfrm>
          <a:prstGeom prst="rect">
            <a:avLst/>
          </a:prstGeom>
          <a:noFill/>
          <a:ln w="9525">
            <a:noFill/>
            <a:miter lim="800000"/>
            <a:headEnd/>
            <a:tailEnd/>
          </a:ln>
          <a:effectLst/>
        </p:spPr>
        <p:txBody>
          <a:bodyPr vert="horz" wrap="square" lIns="612582" tIns="45720" rIns="91440" bIns="3174"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rPr>
              <a:t>Other policies which may reference this privacy notice</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This Privacy Notice also applies in addition to the School's other relevant terms and conditions and policies, including: </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any contract between the School and its staff or the parents of students;</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the School's policy on taking, storing and using images of students;</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the School’s policy on the use of CCTV;</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the School’s retention of records policy, (IRMS template);</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the School's safeguarding and pastoral </a:t>
            </a:r>
            <a:r>
              <a:rPr kumimoji="0" lang="en-GB" sz="1200" b="0" i="0" u="none" strike="noStrike" cap="none" normalizeH="0" baseline="0" dirty="0" err="1" smtClean="0">
                <a:ln>
                  <a:noFill/>
                </a:ln>
                <a:effectLst/>
                <a:latin typeface="Trebuchet MS" pitchFamily="34" charset="0"/>
                <a:ea typeface="Trebuchet MS" pitchFamily="34" charset="0"/>
                <a:cs typeface="Trebuchet MS" pitchFamily="34" charset="0"/>
              </a:rPr>
              <a:t>policy;www.lentrise.bucks.sch.uk</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 the School’s Health and Safety policy, including how concerns or incidents are recorded; </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the School's IT policies, including its Acceptable Use policy, On-line Safety policy;</a:t>
            </a:r>
          </a:p>
          <a:p>
            <a:pPr marL="0" marR="0" lvl="0" indent="0" algn="just" defTabSz="914400" rtl="0" eaLnBrk="0" fontAlgn="base" latinLnBrk="0" hangingPunct="0">
              <a:lnSpc>
                <a:spcPct val="100000"/>
              </a:lnSpc>
              <a:spcBef>
                <a:spcPct val="0"/>
              </a:spcBef>
              <a:spcAft>
                <a:spcPct val="0"/>
              </a:spcAft>
              <a:buClrTx/>
              <a:buSzTx/>
              <a:tabLst/>
            </a:pPr>
            <a:endPar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endParaRPr>
          </a:p>
          <a:p>
            <a:pPr marL="0" marR="0" lvl="0" indent="0" algn="just" defTabSz="914400" rtl="0" eaLnBrk="0" fontAlgn="base" latinLnBrk="0" hangingPunct="0">
              <a:lnSpc>
                <a:spcPct val="100000"/>
              </a:lnSpc>
              <a:spcBef>
                <a:spcPct val="0"/>
              </a:spcBef>
              <a:spcAft>
                <a:spcPct val="0"/>
              </a:spcAft>
              <a:buClrTx/>
              <a:buSzTx/>
              <a:tabLst/>
            </a:pPr>
            <a:endPar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rPr>
              <a:t>Contact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If you would like to discuss anything in this privacy notice, in the first instance please contact the School Lead below: </a:t>
            </a:r>
          </a:p>
          <a:p>
            <a:pPr marL="0" marR="0" lvl="0" indent="0" algn="just" defTabSz="914400" rtl="0" eaLnBrk="0" fontAlgn="base" latinLnBrk="0" hangingPunct="0">
              <a:lnSpc>
                <a:spcPct val="100000"/>
              </a:lnSpc>
              <a:spcBef>
                <a:spcPct val="0"/>
              </a:spcBef>
              <a:spcAft>
                <a:spcPct val="0"/>
              </a:spcAft>
              <a:buClrTx/>
              <a:buSzTx/>
              <a:buFontTx/>
              <a:buNone/>
              <a:tabLst/>
            </a:pPr>
            <a:endParaRPr lang="en-GB" sz="1200" dirty="0" smtClean="0">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GB" sz="1200" dirty="0" smtClean="0">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GB" sz="1200" dirty="0" smtClean="0">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GB" sz="1200" dirty="0" smtClean="0">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GB" sz="1200" dirty="0" smtClean="0">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effectLst/>
              <a:latin typeface="Trebuchet MS" pitchFamily="34" charset="0"/>
              <a:cs typeface="Arial" pitchFamily="34" charset="0"/>
            </a:endParaRPr>
          </a:p>
          <a:p>
            <a:pPr algn="just" fontAlgn="base" hangingPunct="0"/>
            <a:r>
              <a:rPr lang="en-GB" sz="1200" b="1" dirty="0" smtClean="0">
                <a:latin typeface="Trebuchet MS" pitchFamily="34" charset="0"/>
              </a:rPr>
              <a:t>Policy update information (policy number GDPR-103b)</a:t>
            </a:r>
            <a:endParaRPr lang="en-GB" sz="1200" dirty="0" smtClean="0">
              <a:latin typeface="Trebuchet MS" pitchFamily="34" charset="0"/>
            </a:endParaRPr>
          </a:p>
          <a:p>
            <a:pPr algn="just" fontAlgn="base" hangingPunct="0"/>
            <a:r>
              <a:rPr lang="en-GB" sz="1200" dirty="0" smtClean="0">
                <a:latin typeface="Trebuchet MS" pitchFamily="34" charset="0"/>
              </a:rPr>
              <a:t> </a:t>
            </a:r>
          </a:p>
          <a:p>
            <a:pPr algn="just" fontAlgn="base" hangingPunct="0"/>
            <a:r>
              <a:rPr lang="en-GB" sz="1200" dirty="0" smtClean="0">
                <a:latin typeface="Trebuchet MS" pitchFamily="34" charset="0"/>
              </a:rPr>
              <a:t>This policy is reviewed annually and updated in line with data protection legislation.</a:t>
            </a:r>
          </a:p>
          <a:p>
            <a:pPr algn="just" fontAlgn="base" hangingPunct="0"/>
            <a:r>
              <a:rPr lang="en-GB" sz="1200" dirty="0" smtClean="0">
                <a:latin typeface="Trebuchet MS" pitchFamily="34" charset="0"/>
              </a:rPr>
              <a:t> </a:t>
            </a:r>
          </a:p>
          <a:p>
            <a:pPr algn="just" fontAlgn="base" hangingPunct="0"/>
            <a:r>
              <a:rPr lang="en-GB" sz="1200" dirty="0" smtClean="0">
                <a:latin typeface="Trebuchet MS" pitchFamily="34" charset="0"/>
              </a:rPr>
              <a:t>Policy review information</a:t>
            </a:r>
          </a:p>
          <a:p>
            <a:pPr marL="0" marR="0" lvl="0" indent="0" algn="just" defTabSz="914400" rtl="0" eaLnBrk="0" fontAlgn="base" latinLnBrk="0" hangingPunct="0">
              <a:lnSpc>
                <a:spcPct val="100000"/>
              </a:lnSpc>
              <a:spcBef>
                <a:spcPct val="0"/>
              </a:spcBef>
              <a:spcAft>
                <a:spcPct val="0"/>
              </a:spcAft>
              <a:buClrTx/>
              <a:buSzTx/>
              <a:buFontTx/>
              <a:buNone/>
              <a:tabLst/>
            </a:pPr>
            <a:endParaRPr lang="en-GB" sz="1200" dirty="0" smtClean="0">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GB" sz="1200" dirty="0" smtClean="0">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GB" sz="1200" dirty="0" smtClean="0">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effectLst/>
                <a:latin typeface="Trebuchet MS" pitchFamily="34" charset="0"/>
                <a:cs typeface="Arial" pitchFamily="34" charset="0"/>
              </a:rPr>
              <a:t>Policy update information</a:t>
            </a:r>
          </a:p>
        </p:txBody>
      </p:sp>
      <p:graphicFrame>
        <p:nvGraphicFramePr>
          <p:cNvPr id="3" name="Table 2"/>
          <p:cNvGraphicFramePr>
            <a:graphicFrameLocks noGrp="1"/>
          </p:cNvGraphicFramePr>
          <p:nvPr/>
        </p:nvGraphicFramePr>
        <p:xfrm>
          <a:off x="404664" y="3635896"/>
          <a:ext cx="6048672" cy="1198880"/>
        </p:xfrm>
        <a:graphic>
          <a:graphicData uri="http://schemas.openxmlformats.org/drawingml/2006/table">
            <a:tbl>
              <a:tblPr firstRow="1" bandRow="1">
                <a:tableStyleId>{5C22544A-7EE6-4342-B048-85BDC9FD1C3A}</a:tableStyleId>
              </a:tblPr>
              <a:tblGrid>
                <a:gridCol w="1296144"/>
                <a:gridCol w="1008112"/>
                <a:gridCol w="2232248"/>
                <a:gridCol w="1512168"/>
              </a:tblGrid>
              <a:tr h="370840">
                <a:tc>
                  <a:txBody>
                    <a:bodyPr/>
                    <a:lstStyle/>
                    <a:p>
                      <a:r>
                        <a:rPr lang="en-GB" sz="1200" dirty="0" smtClean="0">
                          <a:solidFill>
                            <a:schemeClr val="tx1"/>
                          </a:solidFill>
                          <a:latin typeface="Trebuchet MS" pitchFamily="34" charset="0"/>
                        </a:rPr>
                        <a:t>Position </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Name </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Email</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Phone</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GB" sz="1200" dirty="0" smtClean="0">
                          <a:solidFill>
                            <a:schemeClr val="tx1"/>
                          </a:solidFill>
                          <a:latin typeface="Trebuchet MS" pitchFamily="34" charset="0"/>
                        </a:rPr>
                        <a:t>School Lead</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Jill Watson</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dpo@lentrise.bucks.sch.uk</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01628 662913</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GB" sz="1200" dirty="0" smtClean="0">
                          <a:solidFill>
                            <a:schemeClr val="tx1"/>
                          </a:solidFill>
                          <a:latin typeface="Trebuchet MS" pitchFamily="34" charset="0"/>
                        </a:rPr>
                        <a:t>Data Protection Officer </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Turn</a:t>
                      </a:r>
                      <a:r>
                        <a:rPr lang="en-GB" sz="1200" baseline="0" dirty="0" smtClean="0">
                          <a:solidFill>
                            <a:schemeClr val="tx1"/>
                          </a:solidFill>
                          <a:latin typeface="Trebuchet MS" pitchFamily="34" charset="0"/>
                        </a:rPr>
                        <a:t> IT on</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hlinkClick r:id="rId2"/>
                        </a:rPr>
                        <a:t>dpo@turniton.co.uk</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01865 597620 (option 3 – GDPR)</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5" name="Table 4"/>
          <p:cNvGraphicFramePr>
            <a:graphicFrameLocks noGrp="1"/>
          </p:cNvGraphicFramePr>
          <p:nvPr/>
        </p:nvGraphicFramePr>
        <p:xfrm>
          <a:off x="1196752" y="6516216"/>
          <a:ext cx="4572000" cy="741680"/>
        </p:xfrm>
        <a:graphic>
          <a:graphicData uri="http://schemas.openxmlformats.org/drawingml/2006/table">
            <a:tbl>
              <a:tblPr firstRow="1" bandRow="1">
                <a:tableStyleId>{5C22544A-7EE6-4342-B048-85BDC9FD1C3A}</a:tableStyleId>
              </a:tblPr>
              <a:tblGrid>
                <a:gridCol w="2286000"/>
                <a:gridCol w="2286000"/>
              </a:tblGrid>
              <a:tr h="370840">
                <a:tc>
                  <a:txBody>
                    <a:bodyPr/>
                    <a:lstStyle/>
                    <a:p>
                      <a:r>
                        <a:rPr lang="en-GB" sz="1200" dirty="0" smtClean="0">
                          <a:solidFill>
                            <a:schemeClr val="tx1"/>
                          </a:solidFill>
                          <a:latin typeface="Trebuchet MS" pitchFamily="34" charset="0"/>
                        </a:rPr>
                        <a:t>Review Date </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latin typeface="Trebuchet MS" pitchFamily="34" charset="0"/>
                        </a:rPr>
                        <a:t>Reviewed</a:t>
                      </a:r>
                      <a:r>
                        <a:rPr lang="en-GB" sz="1200" baseline="0" dirty="0" smtClean="0">
                          <a:solidFill>
                            <a:schemeClr val="tx1"/>
                          </a:solidFill>
                          <a:latin typeface="Trebuchet MS" pitchFamily="34" charset="0"/>
                        </a:rPr>
                        <a:t> by</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GB" sz="1200" dirty="0" smtClean="0">
                          <a:solidFill>
                            <a:schemeClr val="tx1"/>
                          </a:solidFill>
                          <a:latin typeface="Trebuchet MS" pitchFamily="34" charset="0"/>
                        </a:rPr>
                        <a:t>02-05-2018</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latin typeface="Trebuchet MS" pitchFamily="34" charset="0"/>
                        </a:rPr>
                        <a:t>Turn</a:t>
                      </a:r>
                      <a:r>
                        <a:rPr lang="en-GB" sz="1200" baseline="0" dirty="0" smtClean="0">
                          <a:solidFill>
                            <a:schemeClr val="tx1"/>
                          </a:solidFill>
                          <a:latin typeface="Trebuchet MS" pitchFamily="34" charset="0"/>
                        </a:rPr>
                        <a:t> IT on</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7" name="Table 6"/>
          <p:cNvGraphicFramePr>
            <a:graphicFrameLocks noGrp="1"/>
          </p:cNvGraphicFramePr>
          <p:nvPr/>
        </p:nvGraphicFramePr>
        <p:xfrm>
          <a:off x="692696" y="7812360"/>
          <a:ext cx="5616624" cy="1112520"/>
        </p:xfrm>
        <a:graphic>
          <a:graphicData uri="http://schemas.openxmlformats.org/drawingml/2006/table">
            <a:tbl>
              <a:tblPr firstRow="1" bandRow="1">
                <a:tableStyleId>{5C22544A-7EE6-4342-B048-85BDC9FD1C3A}</a:tableStyleId>
              </a:tblPr>
              <a:tblGrid>
                <a:gridCol w="1404156"/>
                <a:gridCol w="1404156"/>
                <a:gridCol w="1800200"/>
                <a:gridCol w="1008112"/>
              </a:tblGrid>
              <a:tr h="370840">
                <a:tc>
                  <a:txBody>
                    <a:bodyPr/>
                    <a:lstStyle/>
                    <a:p>
                      <a:r>
                        <a:rPr lang="en-GB" sz="1200" dirty="0" smtClean="0">
                          <a:solidFill>
                            <a:schemeClr val="tx1"/>
                          </a:solidFill>
                          <a:latin typeface="Trebuchet MS" pitchFamily="34" charset="0"/>
                        </a:rPr>
                        <a:t>Review Date </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latin typeface="Trebuchet MS" pitchFamily="34" charset="0"/>
                        </a:rPr>
                        <a:t>Revision</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latin typeface="Trebuchet MS" pitchFamily="34" charset="0"/>
                        </a:rPr>
                        <a:t>Description on change</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latin typeface="Trebuchet MS" pitchFamily="34" charset="0"/>
                        </a:rPr>
                        <a:t>By</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GB" sz="1200" dirty="0" smtClean="0">
                          <a:solidFill>
                            <a:schemeClr val="tx1"/>
                          </a:solidFill>
                          <a:latin typeface="Trebuchet MS" pitchFamily="34" charset="0"/>
                        </a:rPr>
                        <a:t>02-05-2018</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latin typeface="Trebuchet MS" pitchFamily="34" charset="0"/>
                        </a:rPr>
                        <a:t>1.00</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latin typeface="Trebuchet MS" pitchFamily="34" charset="0"/>
                        </a:rPr>
                        <a:t>Draft</a:t>
                      </a:r>
                      <a:r>
                        <a:rPr lang="en-GB" sz="1200" baseline="0" dirty="0" smtClean="0">
                          <a:solidFill>
                            <a:schemeClr val="tx1"/>
                          </a:solidFill>
                          <a:latin typeface="Trebuchet MS" pitchFamily="34" charset="0"/>
                        </a:rPr>
                        <a:t> release</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latin typeface="Trebuchet MS" pitchFamily="34" charset="0"/>
                        </a:rPr>
                        <a:t>Turn IT on</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GB" sz="1200" dirty="0" smtClean="0">
                          <a:solidFill>
                            <a:schemeClr val="tx1"/>
                          </a:solidFill>
                          <a:latin typeface="Trebuchet MS" pitchFamily="34" charset="0"/>
                        </a:rPr>
                        <a:t>03-05-2018</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latin typeface="Trebuchet MS" pitchFamily="34" charset="0"/>
                        </a:rPr>
                        <a:t>1.00</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latin typeface="Trebuchet MS" pitchFamily="34" charset="0"/>
                        </a:rPr>
                        <a:t>Full release</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smtClean="0">
                <a:solidFill>
                  <a:srgbClr val="FF0000"/>
                </a:solidFill>
                <a:latin typeface="Trebuchet MS" pitchFamily="34" charset="0"/>
                <a:cs typeface="Arial" pitchFamily="34" charset="0"/>
              </a:rPr>
              <a:t>CONTENTS</a:t>
            </a:r>
            <a:endParaRPr kumimoji="0" lang="en-GB" sz="2800" b="1" i="0" u="none" strike="noStrike" cap="none" normalizeH="0" baseline="0" dirty="0" smtClean="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graphicFrame>
        <p:nvGraphicFramePr>
          <p:cNvPr id="6" name="Table 5"/>
          <p:cNvGraphicFramePr>
            <a:graphicFrameLocks noGrp="1"/>
          </p:cNvGraphicFramePr>
          <p:nvPr/>
        </p:nvGraphicFramePr>
        <p:xfrm>
          <a:off x="476672" y="1259632"/>
          <a:ext cx="5976664" cy="1436799"/>
        </p:xfrm>
        <a:graphic>
          <a:graphicData uri="http://schemas.openxmlformats.org/drawingml/2006/table">
            <a:tbl>
              <a:tblPr/>
              <a:tblGrid>
                <a:gridCol w="4399873"/>
                <a:gridCol w="1576791"/>
              </a:tblGrid>
              <a:tr h="205257">
                <a:tc>
                  <a:txBody>
                    <a:bodyPr/>
                    <a:lstStyle/>
                    <a:p>
                      <a:pPr>
                        <a:spcBef>
                          <a:spcPts val="400"/>
                        </a:spcBef>
                        <a:spcAft>
                          <a:spcPts val="400"/>
                        </a:spcAft>
                      </a:pPr>
                      <a:r>
                        <a:rPr lang="en-GB" sz="1200" dirty="0">
                          <a:latin typeface="Trebuchet MS"/>
                          <a:ea typeface="Times New Roman"/>
                          <a:cs typeface="Times New Roman"/>
                        </a:rPr>
                        <a:t>Year </a:t>
                      </a:r>
                      <a:r>
                        <a:rPr lang="en-GB" sz="1200" dirty="0" smtClean="0">
                          <a:latin typeface="Trebuchet MS"/>
                          <a:ea typeface="Times New Roman"/>
                          <a:cs typeface="Times New Roman"/>
                        </a:rPr>
                        <a:t>4 </a:t>
                      </a:r>
                      <a:r>
                        <a:rPr lang="en-GB" sz="1200" dirty="0">
                          <a:latin typeface="Trebuchet MS"/>
                          <a:ea typeface="Times New Roman"/>
                          <a:cs typeface="Times New Roman"/>
                        </a:rPr>
                        <a:t>Information</a:t>
                      </a:r>
                      <a:endParaRPr lang="en-GB" sz="1200" dirty="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a:latin typeface="Trebuchet MS"/>
                          <a:ea typeface="Times New Roman"/>
                          <a:cs typeface="Times New Roman"/>
                        </a:rPr>
                        <a:t>3</a:t>
                      </a:r>
                      <a:endParaRPr lang="en-GB" sz="1200">
                        <a:latin typeface="Times New Roman"/>
                        <a:ea typeface="Times New Roman"/>
                        <a:cs typeface="Times New Roman"/>
                      </a:endParaRPr>
                    </a:p>
                  </a:txBody>
                  <a:tcPr marL="55838" marR="55838" marT="0" marB="0">
                    <a:lnL>
                      <a:noFill/>
                    </a:lnL>
                    <a:lnR>
                      <a:noFill/>
                    </a:lnR>
                    <a:lnT>
                      <a:noFill/>
                    </a:lnT>
                    <a:lnB>
                      <a:noFill/>
                    </a:lnB>
                  </a:tcPr>
                </a:tc>
              </a:tr>
              <a:tr h="205257">
                <a:tc>
                  <a:txBody>
                    <a:bodyPr/>
                    <a:lstStyle/>
                    <a:p>
                      <a:pPr>
                        <a:spcBef>
                          <a:spcPts val="400"/>
                        </a:spcBef>
                        <a:spcAft>
                          <a:spcPts val="400"/>
                        </a:spcAft>
                      </a:pPr>
                      <a:r>
                        <a:rPr lang="en-GB" sz="1200" dirty="0">
                          <a:latin typeface="Trebuchet MS"/>
                          <a:ea typeface="Times New Roman"/>
                          <a:cs typeface="Times New Roman"/>
                        </a:rPr>
                        <a:t>Curriculum </a:t>
                      </a:r>
                      <a:endParaRPr lang="en-GB" sz="1200" dirty="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a:latin typeface="Trebuchet MS"/>
                          <a:ea typeface="Times New Roman"/>
                          <a:cs typeface="Times New Roman"/>
                        </a:rPr>
                        <a:t>4</a:t>
                      </a:r>
                      <a:endParaRPr lang="en-GB" sz="1200">
                        <a:latin typeface="Times New Roman"/>
                        <a:ea typeface="Times New Roman"/>
                        <a:cs typeface="Times New Roman"/>
                      </a:endParaRPr>
                    </a:p>
                  </a:txBody>
                  <a:tcPr marL="55838" marR="55838" marT="0" marB="0">
                    <a:lnL>
                      <a:noFill/>
                    </a:lnL>
                    <a:lnR>
                      <a:noFill/>
                    </a:lnR>
                    <a:lnT>
                      <a:noFill/>
                    </a:lnT>
                    <a:lnB>
                      <a:noFill/>
                    </a:lnB>
                  </a:tcPr>
                </a:tc>
              </a:tr>
              <a:tr h="205257">
                <a:tc>
                  <a:txBody>
                    <a:bodyPr/>
                    <a:lstStyle/>
                    <a:p>
                      <a:pPr>
                        <a:spcBef>
                          <a:spcPts val="400"/>
                        </a:spcBef>
                        <a:spcAft>
                          <a:spcPts val="400"/>
                        </a:spcAft>
                      </a:pPr>
                      <a:r>
                        <a:rPr lang="en-GB" sz="1200" dirty="0">
                          <a:latin typeface="Trebuchet MS"/>
                          <a:ea typeface="Times New Roman"/>
                          <a:cs typeface="Times New Roman"/>
                        </a:rPr>
                        <a:t>Attendance and punctuality</a:t>
                      </a:r>
                      <a:endParaRPr lang="en-GB" sz="1200" dirty="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dirty="0" smtClean="0">
                          <a:latin typeface="Trebuchet MS"/>
                          <a:ea typeface="Times New Roman"/>
                          <a:cs typeface="Times New Roman"/>
                        </a:rPr>
                        <a:t>5</a:t>
                      </a:r>
                      <a:endParaRPr lang="en-GB" sz="1200" dirty="0">
                        <a:latin typeface="Times New Roman"/>
                        <a:ea typeface="Times New Roman"/>
                        <a:cs typeface="Times New Roman"/>
                      </a:endParaRPr>
                    </a:p>
                  </a:txBody>
                  <a:tcPr marL="55838" marR="55838" marT="0" marB="0">
                    <a:lnL>
                      <a:noFill/>
                    </a:lnL>
                    <a:lnR>
                      <a:noFill/>
                    </a:lnR>
                    <a:lnT>
                      <a:noFill/>
                    </a:lnT>
                    <a:lnB>
                      <a:noFill/>
                    </a:lnB>
                  </a:tcPr>
                </a:tc>
              </a:tr>
              <a:tr h="205257">
                <a:tc>
                  <a:txBody>
                    <a:bodyPr/>
                    <a:lstStyle/>
                    <a:p>
                      <a:pPr>
                        <a:spcBef>
                          <a:spcPts val="400"/>
                        </a:spcBef>
                        <a:spcAft>
                          <a:spcPts val="400"/>
                        </a:spcAft>
                      </a:pPr>
                      <a:r>
                        <a:rPr lang="en-GB" sz="1200" dirty="0">
                          <a:latin typeface="Trebuchet MS"/>
                          <a:ea typeface="Times New Roman"/>
                          <a:cs typeface="Times New Roman"/>
                        </a:rPr>
                        <a:t>Our Open Door Policy</a:t>
                      </a:r>
                      <a:endParaRPr lang="en-GB" sz="1200" dirty="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dirty="0" smtClean="0">
                          <a:latin typeface="Trebuchet MS"/>
                          <a:ea typeface="Times New Roman"/>
                          <a:cs typeface="Times New Roman"/>
                        </a:rPr>
                        <a:t>6</a:t>
                      </a:r>
                      <a:endParaRPr lang="en-GB" sz="1200" dirty="0">
                        <a:latin typeface="Times New Roman"/>
                        <a:ea typeface="Times New Roman"/>
                        <a:cs typeface="Times New Roman"/>
                      </a:endParaRPr>
                    </a:p>
                  </a:txBody>
                  <a:tcPr marL="55838" marR="55838" marT="0" marB="0">
                    <a:lnL>
                      <a:noFill/>
                    </a:lnL>
                    <a:lnR>
                      <a:noFill/>
                    </a:lnR>
                    <a:lnT>
                      <a:noFill/>
                    </a:lnT>
                    <a:lnB>
                      <a:noFill/>
                    </a:lnB>
                  </a:tcPr>
                </a:tc>
              </a:tr>
              <a:tr h="205257">
                <a:tc>
                  <a:txBody>
                    <a:bodyPr/>
                    <a:lstStyle/>
                    <a:p>
                      <a:pPr>
                        <a:spcBef>
                          <a:spcPts val="400"/>
                        </a:spcBef>
                        <a:spcAft>
                          <a:spcPts val="400"/>
                        </a:spcAft>
                      </a:pPr>
                      <a:r>
                        <a:rPr lang="en-GB" sz="1200" dirty="0">
                          <a:latin typeface="Trebuchet MS"/>
                          <a:ea typeface="Times New Roman"/>
                          <a:cs typeface="Times New Roman"/>
                        </a:rPr>
                        <a:t>Free School Meals and Pupil Premium Funding</a:t>
                      </a:r>
                      <a:endParaRPr lang="en-GB" sz="1200" dirty="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dirty="0" smtClean="0">
                          <a:latin typeface="Trebuchet MS"/>
                          <a:ea typeface="Times New Roman"/>
                          <a:cs typeface="Times New Roman"/>
                        </a:rPr>
                        <a:t>7</a:t>
                      </a:r>
                      <a:endParaRPr lang="en-GB" sz="1200" dirty="0">
                        <a:latin typeface="Times New Roman"/>
                        <a:ea typeface="Times New Roman"/>
                        <a:cs typeface="Times New Roman"/>
                      </a:endParaRPr>
                    </a:p>
                  </a:txBody>
                  <a:tcPr marL="55838" marR="55838" marT="0" marB="0">
                    <a:lnL>
                      <a:noFill/>
                    </a:lnL>
                    <a:lnR>
                      <a:noFill/>
                    </a:lnR>
                    <a:lnT>
                      <a:noFill/>
                    </a:lnT>
                    <a:lnB>
                      <a:noFill/>
                    </a:lnB>
                  </a:tcPr>
                </a:tc>
              </a:tr>
              <a:tr h="205257">
                <a:tc>
                  <a:txBody>
                    <a:bodyPr/>
                    <a:lstStyle/>
                    <a:p>
                      <a:pPr>
                        <a:spcBef>
                          <a:spcPts val="400"/>
                        </a:spcBef>
                        <a:spcAft>
                          <a:spcPts val="400"/>
                        </a:spcAft>
                      </a:pPr>
                      <a:r>
                        <a:rPr lang="en-GB" sz="1200" dirty="0">
                          <a:latin typeface="Trebuchet MS"/>
                          <a:ea typeface="Times New Roman"/>
                          <a:cs typeface="Times New Roman"/>
                        </a:rPr>
                        <a:t>Safeguarding Information </a:t>
                      </a:r>
                      <a:endParaRPr lang="en-GB" sz="1200" dirty="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dirty="0" smtClean="0">
                          <a:latin typeface="Trebuchet MS"/>
                          <a:ea typeface="Times New Roman"/>
                          <a:cs typeface="Times New Roman"/>
                        </a:rPr>
                        <a:t>10</a:t>
                      </a:r>
                      <a:endParaRPr lang="en-GB" sz="1200" dirty="0">
                        <a:latin typeface="Times New Roman"/>
                        <a:ea typeface="Times New Roman"/>
                        <a:cs typeface="Times New Roman"/>
                      </a:endParaRPr>
                    </a:p>
                  </a:txBody>
                  <a:tcPr marL="55838" marR="55838" marT="0" marB="0">
                    <a:lnL>
                      <a:noFill/>
                    </a:lnL>
                    <a:lnR>
                      <a:noFill/>
                    </a:lnR>
                    <a:lnT>
                      <a:noFill/>
                    </a:lnT>
                    <a:lnB>
                      <a:noFill/>
                    </a:lnB>
                  </a:tcPr>
                </a:tc>
              </a:tr>
              <a:tr h="205257">
                <a:tc>
                  <a:txBody>
                    <a:bodyPr/>
                    <a:lstStyle/>
                    <a:p>
                      <a:pPr>
                        <a:spcBef>
                          <a:spcPts val="400"/>
                        </a:spcBef>
                        <a:spcAft>
                          <a:spcPts val="400"/>
                        </a:spcAft>
                      </a:pPr>
                      <a:r>
                        <a:rPr lang="en-GB" sz="1200" dirty="0">
                          <a:latin typeface="Trebuchet MS"/>
                          <a:ea typeface="Times New Roman"/>
                          <a:cs typeface="Times New Roman"/>
                        </a:rPr>
                        <a:t>Privacy/ Data Protection Notice</a:t>
                      </a:r>
                      <a:endParaRPr lang="en-GB" sz="1200" dirty="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dirty="0" smtClean="0">
                          <a:latin typeface="Trebuchet MS"/>
                          <a:ea typeface="Times New Roman"/>
                          <a:cs typeface="Times New Roman"/>
                        </a:rPr>
                        <a:t>11</a:t>
                      </a:r>
                      <a:endParaRPr lang="en-GB" sz="1200" dirty="0">
                        <a:latin typeface="Times New Roman"/>
                        <a:ea typeface="Times New Roman"/>
                        <a:cs typeface="Times New Roman"/>
                      </a:endParaRPr>
                    </a:p>
                  </a:txBody>
                  <a:tcPr marL="55838" marR="55838" marT="0" marB="0">
                    <a:lnL>
                      <a:noFill/>
                    </a:lnL>
                    <a:lnR>
                      <a:noFill/>
                    </a:lnR>
                    <a:lnT>
                      <a:noFill/>
                    </a:lnT>
                    <a:lnB>
                      <a:noFill/>
                    </a:lnB>
                  </a:tcPr>
                </a:tc>
              </a:tr>
            </a:tbl>
          </a:graphicData>
        </a:graphic>
      </p:graphicFrame>
      <p:sp>
        <p:nvSpPr>
          <p:cNvPr id="7" name="Rectangle 2"/>
          <p:cNvSpPr>
            <a:spLocks noChangeArrowheads="1"/>
          </p:cNvSpPr>
          <p:nvPr/>
        </p:nvSpPr>
        <p:spPr bwMode="auto">
          <a:xfrm>
            <a:off x="1902668" y="3478336"/>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000" b="1" dirty="0" smtClean="0">
                <a:solidFill>
                  <a:srgbClr val="FF0000"/>
                </a:solidFill>
                <a:latin typeface="Trebuchet MS" pitchFamily="34" charset="0"/>
                <a:cs typeface="Arial" pitchFamily="34" charset="0"/>
              </a:rPr>
              <a:t>USEFUL INFORMATION TO BE FOUND ON THE SCHOOL’S WEBSITE</a:t>
            </a:r>
            <a:endParaRPr kumimoji="0" lang="en-GB" sz="2000" b="1" i="0" u="none" strike="noStrike" cap="none" normalizeH="0" baseline="0" dirty="0" smtClean="0">
              <a:ln>
                <a:noFill/>
              </a:ln>
              <a:solidFill>
                <a:srgbClr val="FF0000"/>
              </a:solidFill>
              <a:effectLst/>
              <a:latin typeface="Trebuchet MS" pitchFamily="34" charset="0"/>
              <a:cs typeface="Arial" pitchFamily="34" charset="0"/>
            </a:endParaRPr>
          </a:p>
        </p:txBody>
      </p:sp>
      <p:cxnSp>
        <p:nvCxnSpPr>
          <p:cNvPr id="8" name="AutoShape 3"/>
          <p:cNvCxnSpPr>
            <a:cxnSpLocks noChangeShapeType="1"/>
          </p:cNvCxnSpPr>
          <p:nvPr/>
        </p:nvCxnSpPr>
        <p:spPr bwMode="auto">
          <a:xfrm flipH="1">
            <a:off x="1830660" y="4211960"/>
            <a:ext cx="4838700" cy="0"/>
          </a:xfrm>
          <a:prstGeom prst="straightConnector1">
            <a:avLst/>
          </a:prstGeom>
          <a:noFill/>
          <a:ln w="76200">
            <a:solidFill>
              <a:srgbClr val="FF0000"/>
            </a:solidFill>
            <a:round/>
            <a:headEnd/>
            <a:tailEnd/>
          </a:ln>
        </p:spPr>
      </p:cxnSp>
      <p:graphicFrame>
        <p:nvGraphicFramePr>
          <p:cNvPr id="9" name="Table 8"/>
          <p:cNvGraphicFramePr>
            <a:graphicFrameLocks noGrp="1"/>
          </p:cNvGraphicFramePr>
          <p:nvPr/>
        </p:nvGraphicFramePr>
        <p:xfrm>
          <a:off x="548680" y="4139952"/>
          <a:ext cx="4208780" cy="3017520"/>
        </p:xfrm>
        <a:graphic>
          <a:graphicData uri="http://schemas.openxmlformats.org/drawingml/2006/table">
            <a:tbl>
              <a:tblPr/>
              <a:tblGrid>
                <a:gridCol w="4208780"/>
              </a:tblGrid>
              <a:tr h="0">
                <a:tc>
                  <a:txBody>
                    <a:bodyPr/>
                    <a:lstStyle/>
                    <a:p>
                      <a:pPr>
                        <a:lnSpc>
                          <a:spcPct val="150000"/>
                        </a:lnSpc>
                        <a:spcBef>
                          <a:spcPts val="400"/>
                        </a:spcBef>
                        <a:spcAft>
                          <a:spcPts val="400"/>
                        </a:spcAft>
                      </a:pPr>
                      <a:endParaRPr lang="en-GB" sz="1200" dirty="0">
                        <a:latin typeface="Trebuchet MS"/>
                        <a:ea typeface="Times New Roman"/>
                        <a:cs typeface="Times New Roman"/>
                      </a:endParaRPr>
                    </a:p>
                  </a:txBody>
                  <a:tcPr marL="68580" marR="68580" marT="0" marB="0">
                    <a:lnL>
                      <a:noFill/>
                    </a:lnL>
                    <a:lnR>
                      <a:noFill/>
                    </a:lnR>
                    <a:lnT>
                      <a:noFill/>
                    </a:lnT>
                    <a:lnB>
                      <a:noFill/>
                    </a:lnB>
                  </a:tcPr>
                </a:tc>
              </a:tr>
              <a:tr h="0">
                <a:tc>
                  <a:txBody>
                    <a:bodyPr/>
                    <a:lstStyle/>
                    <a:p>
                      <a:pPr>
                        <a:lnSpc>
                          <a:spcPct val="150000"/>
                        </a:lnSpc>
                        <a:spcBef>
                          <a:spcPts val="400"/>
                        </a:spcBef>
                        <a:spcAft>
                          <a:spcPts val="400"/>
                        </a:spcAft>
                      </a:pPr>
                      <a:r>
                        <a:rPr lang="en-GB" sz="1200" dirty="0">
                          <a:latin typeface="Trebuchet MS"/>
                          <a:ea typeface="Times New Roman"/>
                          <a:cs typeface="Times New Roman"/>
                        </a:rPr>
                        <a:t>Term Dates</a:t>
                      </a:r>
                      <a:endParaRPr lang="en-GB" sz="1200" dirty="0">
                        <a:latin typeface="Times New Roman"/>
                        <a:ea typeface="Times New Roman"/>
                        <a:cs typeface="Times New Roman"/>
                      </a:endParaRPr>
                    </a:p>
                  </a:txBody>
                  <a:tcPr marL="68580" marR="68580" marT="0" marB="0">
                    <a:lnL>
                      <a:noFill/>
                    </a:lnL>
                    <a:lnR>
                      <a:noFill/>
                    </a:lnR>
                    <a:lnT>
                      <a:noFill/>
                    </a:lnT>
                    <a:lnB>
                      <a:noFill/>
                    </a:lnB>
                  </a:tcPr>
                </a:tc>
              </a:tr>
              <a:tr h="0">
                <a:tc>
                  <a:txBody>
                    <a:bodyPr/>
                    <a:lstStyle/>
                    <a:p>
                      <a:pPr>
                        <a:lnSpc>
                          <a:spcPct val="150000"/>
                        </a:lnSpc>
                        <a:spcBef>
                          <a:spcPts val="400"/>
                        </a:spcBef>
                        <a:spcAft>
                          <a:spcPts val="400"/>
                        </a:spcAft>
                      </a:pPr>
                      <a:r>
                        <a:rPr lang="en-GB" sz="1200" dirty="0">
                          <a:latin typeface="Trebuchet MS"/>
                          <a:ea typeface="Times New Roman"/>
                          <a:cs typeface="Times New Roman"/>
                        </a:rPr>
                        <a:t>Curriculum</a:t>
                      </a:r>
                      <a:endParaRPr lang="en-GB" sz="1200" dirty="0">
                        <a:latin typeface="Times New Roman"/>
                        <a:ea typeface="Times New Roman"/>
                        <a:cs typeface="Times New Roman"/>
                      </a:endParaRPr>
                    </a:p>
                  </a:txBody>
                  <a:tcPr marL="68580" marR="68580" marT="0" marB="0">
                    <a:lnL>
                      <a:noFill/>
                    </a:lnL>
                    <a:lnR>
                      <a:noFill/>
                    </a:lnR>
                    <a:lnT>
                      <a:noFill/>
                    </a:lnT>
                    <a:lnB>
                      <a:noFill/>
                    </a:lnB>
                  </a:tcPr>
                </a:tc>
              </a:tr>
              <a:tr h="0">
                <a:tc>
                  <a:txBody>
                    <a:bodyPr/>
                    <a:lstStyle/>
                    <a:p>
                      <a:pPr>
                        <a:lnSpc>
                          <a:spcPct val="150000"/>
                        </a:lnSpc>
                        <a:spcBef>
                          <a:spcPts val="400"/>
                        </a:spcBef>
                        <a:spcAft>
                          <a:spcPts val="400"/>
                        </a:spcAft>
                      </a:pPr>
                      <a:r>
                        <a:rPr lang="en-GB" sz="1200" dirty="0">
                          <a:latin typeface="Trebuchet MS"/>
                          <a:ea typeface="Times New Roman"/>
                          <a:cs typeface="Times New Roman"/>
                        </a:rPr>
                        <a:t>Homework Policy</a:t>
                      </a:r>
                      <a:endParaRPr lang="en-GB" sz="1200" dirty="0">
                        <a:latin typeface="Times New Roman"/>
                        <a:ea typeface="Times New Roman"/>
                        <a:cs typeface="Times New Roman"/>
                      </a:endParaRPr>
                    </a:p>
                  </a:txBody>
                  <a:tcPr marL="68580" marR="68580" marT="0" marB="0">
                    <a:lnL>
                      <a:noFill/>
                    </a:lnL>
                    <a:lnR>
                      <a:noFill/>
                    </a:lnR>
                    <a:lnT>
                      <a:noFill/>
                    </a:lnT>
                    <a:lnB>
                      <a:noFill/>
                    </a:lnB>
                  </a:tcPr>
                </a:tc>
              </a:tr>
              <a:tr h="0">
                <a:tc>
                  <a:txBody>
                    <a:bodyPr/>
                    <a:lstStyle/>
                    <a:p>
                      <a:pPr>
                        <a:lnSpc>
                          <a:spcPct val="150000"/>
                        </a:lnSpc>
                        <a:spcBef>
                          <a:spcPts val="400"/>
                        </a:spcBef>
                        <a:spcAft>
                          <a:spcPts val="400"/>
                        </a:spcAft>
                      </a:pPr>
                      <a:r>
                        <a:rPr lang="en-GB" sz="1200" dirty="0">
                          <a:latin typeface="Trebuchet MS"/>
                          <a:ea typeface="Times New Roman"/>
                          <a:cs typeface="Times New Roman"/>
                        </a:rPr>
                        <a:t>How you can Help with Writing</a:t>
                      </a:r>
                      <a:endParaRPr lang="en-GB" sz="1200" dirty="0">
                        <a:latin typeface="Times New Roman"/>
                        <a:ea typeface="Times New Roman"/>
                        <a:cs typeface="Times New Roman"/>
                      </a:endParaRPr>
                    </a:p>
                  </a:txBody>
                  <a:tcPr marL="68580" marR="68580" marT="0" marB="0">
                    <a:lnL>
                      <a:noFill/>
                    </a:lnL>
                    <a:lnR>
                      <a:noFill/>
                    </a:lnR>
                    <a:lnT>
                      <a:noFill/>
                    </a:lnT>
                    <a:lnB>
                      <a:noFill/>
                    </a:lnB>
                  </a:tcPr>
                </a:tc>
              </a:tr>
              <a:tr h="0">
                <a:tc>
                  <a:txBody>
                    <a:bodyPr/>
                    <a:lstStyle/>
                    <a:p>
                      <a:pPr>
                        <a:lnSpc>
                          <a:spcPct val="150000"/>
                        </a:lnSpc>
                        <a:spcBef>
                          <a:spcPts val="400"/>
                        </a:spcBef>
                        <a:spcAft>
                          <a:spcPts val="400"/>
                        </a:spcAft>
                      </a:pPr>
                      <a:r>
                        <a:rPr lang="en-GB" sz="1200" dirty="0">
                          <a:latin typeface="Trebuchet MS"/>
                          <a:ea typeface="Times New Roman"/>
                          <a:cs typeface="Times New Roman"/>
                        </a:rPr>
                        <a:t>How to Help at Home</a:t>
                      </a:r>
                      <a:endParaRPr lang="en-GB" sz="1200" dirty="0">
                        <a:latin typeface="Times New Roman"/>
                        <a:ea typeface="Times New Roman"/>
                        <a:cs typeface="Times New Roman"/>
                      </a:endParaRPr>
                    </a:p>
                  </a:txBody>
                  <a:tcPr marL="68580" marR="68580" marT="0" marB="0">
                    <a:lnL>
                      <a:noFill/>
                    </a:lnL>
                    <a:lnR>
                      <a:noFill/>
                    </a:lnR>
                    <a:lnT>
                      <a:noFill/>
                    </a:lnT>
                    <a:lnB>
                      <a:noFill/>
                    </a:lnB>
                  </a:tcPr>
                </a:tc>
              </a:tr>
              <a:tr h="0">
                <a:tc>
                  <a:txBody>
                    <a:bodyPr/>
                    <a:lstStyle/>
                    <a:p>
                      <a:pPr>
                        <a:lnSpc>
                          <a:spcPct val="150000"/>
                        </a:lnSpc>
                        <a:spcBef>
                          <a:spcPts val="400"/>
                        </a:spcBef>
                        <a:spcAft>
                          <a:spcPts val="400"/>
                        </a:spcAft>
                      </a:pPr>
                      <a:r>
                        <a:rPr lang="en-GB" sz="1200" dirty="0">
                          <a:latin typeface="Trebuchet MS"/>
                          <a:ea typeface="Times New Roman"/>
                          <a:cs typeface="Times New Roman"/>
                        </a:rPr>
                        <a:t>Teacher Assessment using Target Tracker</a:t>
                      </a:r>
                      <a:endParaRPr lang="en-GB" sz="1200" dirty="0">
                        <a:latin typeface="Times New Roman"/>
                        <a:ea typeface="Times New Roman"/>
                        <a:cs typeface="Times New Roman"/>
                      </a:endParaRPr>
                    </a:p>
                  </a:txBody>
                  <a:tcPr marL="68580" marR="68580" marT="0" marB="0">
                    <a:lnL>
                      <a:noFill/>
                    </a:lnL>
                    <a:lnR>
                      <a:noFill/>
                    </a:lnR>
                    <a:lnT>
                      <a:noFill/>
                    </a:lnT>
                    <a:lnB>
                      <a:noFill/>
                    </a:lnB>
                  </a:tcPr>
                </a:tc>
              </a:tr>
              <a:tr h="0">
                <a:tc>
                  <a:txBody>
                    <a:bodyPr/>
                    <a:lstStyle/>
                    <a:p>
                      <a:pPr>
                        <a:lnSpc>
                          <a:spcPct val="150000"/>
                        </a:lnSpc>
                        <a:spcBef>
                          <a:spcPts val="400"/>
                        </a:spcBef>
                        <a:spcAft>
                          <a:spcPts val="400"/>
                        </a:spcAft>
                      </a:pPr>
                      <a:r>
                        <a:rPr lang="en-GB" sz="1200" dirty="0">
                          <a:latin typeface="Trebuchet MS"/>
                          <a:ea typeface="Times New Roman"/>
                          <a:cs typeface="Times New Roman"/>
                        </a:rPr>
                        <a:t>Registration</a:t>
                      </a:r>
                      <a:endParaRPr lang="en-GB" sz="1200" dirty="0">
                        <a:latin typeface="Times New Roman"/>
                        <a:ea typeface="Times New Roman"/>
                        <a:cs typeface="Times New Roman"/>
                      </a:endParaRPr>
                    </a:p>
                  </a:txBody>
                  <a:tcPr marL="68580" marR="68580" marT="0" marB="0">
                    <a:lnL>
                      <a:noFill/>
                    </a:lnL>
                    <a:lnR>
                      <a:noFill/>
                    </a:lnR>
                    <a:lnT>
                      <a:noFill/>
                    </a:lnT>
                    <a:lnB>
                      <a:noFill/>
                    </a:lnB>
                  </a:tcPr>
                </a:tc>
              </a:tr>
              <a:tr h="0">
                <a:tc>
                  <a:txBody>
                    <a:bodyPr/>
                    <a:lstStyle/>
                    <a:p>
                      <a:pPr>
                        <a:lnSpc>
                          <a:spcPct val="150000"/>
                        </a:lnSpc>
                        <a:spcBef>
                          <a:spcPts val="400"/>
                        </a:spcBef>
                        <a:spcAft>
                          <a:spcPts val="400"/>
                        </a:spcAft>
                      </a:pPr>
                      <a:r>
                        <a:rPr lang="en-GB" sz="1200" dirty="0">
                          <a:latin typeface="Trebuchet MS"/>
                          <a:ea typeface="Times New Roman"/>
                          <a:cs typeface="Times New Roman"/>
                        </a:rPr>
                        <a:t>School Uniform</a:t>
                      </a:r>
                      <a:endParaRPr lang="en-GB" sz="1200" dirty="0">
                        <a:latin typeface="Times New Roman"/>
                        <a:ea typeface="Times New Roman"/>
                        <a:cs typeface="Times New Roman"/>
                      </a:endParaRPr>
                    </a:p>
                  </a:txBody>
                  <a:tcPr marL="68580" marR="68580" marT="0" marB="0">
                    <a:lnL>
                      <a:noFill/>
                    </a:lnL>
                    <a:lnR>
                      <a:noFill/>
                    </a:lnR>
                    <a:lnT>
                      <a:noFill/>
                    </a:lnT>
                    <a:lnB>
                      <a:noFill/>
                    </a:lnB>
                  </a:tcPr>
                </a:tc>
              </a:tr>
              <a:tr h="0">
                <a:tc>
                  <a:txBody>
                    <a:bodyPr/>
                    <a:lstStyle/>
                    <a:p>
                      <a:pPr>
                        <a:lnSpc>
                          <a:spcPct val="150000"/>
                        </a:lnSpc>
                        <a:spcBef>
                          <a:spcPts val="400"/>
                        </a:spcBef>
                        <a:spcAft>
                          <a:spcPts val="400"/>
                        </a:spcAft>
                      </a:pPr>
                      <a:r>
                        <a:rPr lang="en-GB" sz="1200" dirty="0">
                          <a:latin typeface="Trebuchet MS"/>
                          <a:ea typeface="Times New Roman"/>
                          <a:cs typeface="Times New Roman"/>
                        </a:rPr>
                        <a:t>First Aid and Medication</a:t>
                      </a:r>
                      <a:endParaRPr lang="en-GB" sz="1200" dirty="0">
                        <a:latin typeface="Times New Roman"/>
                        <a:ea typeface="Times New Roman"/>
                        <a:cs typeface="Times New Roman"/>
                      </a:endParaRPr>
                    </a:p>
                  </a:txBody>
                  <a:tcPr marL="68580" marR="68580" marT="0" marB="0">
                    <a:lnL>
                      <a:noFill/>
                    </a:lnL>
                    <a:lnR>
                      <a:noFill/>
                    </a:lnR>
                    <a:lnT>
                      <a:noFill/>
                    </a:lnT>
                    <a:lnB>
                      <a:noFill/>
                    </a:lnB>
                  </a:tcPr>
                </a:tc>
              </a:tr>
              <a:tr h="0">
                <a:tc>
                  <a:txBody>
                    <a:bodyPr/>
                    <a:lstStyle/>
                    <a:p>
                      <a:pPr>
                        <a:lnSpc>
                          <a:spcPct val="150000"/>
                        </a:lnSpc>
                        <a:spcBef>
                          <a:spcPts val="400"/>
                        </a:spcBef>
                        <a:spcAft>
                          <a:spcPts val="400"/>
                        </a:spcAft>
                      </a:pPr>
                      <a:r>
                        <a:rPr lang="en-GB" sz="1200" dirty="0">
                          <a:latin typeface="Trebuchet MS"/>
                          <a:ea typeface="Times New Roman"/>
                          <a:cs typeface="Times New Roman"/>
                        </a:rPr>
                        <a:t>Inhalers and Auto Injector Devices</a:t>
                      </a:r>
                      <a:endParaRPr lang="en-GB" sz="1200" dirty="0">
                        <a:latin typeface="Times New Roman"/>
                        <a:ea typeface="Times New Roman"/>
                        <a:cs typeface="Times New Roman"/>
                      </a:endParaRPr>
                    </a:p>
                  </a:txBody>
                  <a:tcPr marL="68580" marR="68580" marT="0" marB="0">
                    <a:lnL>
                      <a:noFill/>
                    </a:lnL>
                    <a:lnR>
                      <a:noFill/>
                    </a:lnR>
                    <a:lnT>
                      <a:noFill/>
                    </a:lnT>
                    <a:lnB>
                      <a:noFill/>
                    </a:lnB>
                  </a:tcPr>
                </a:tc>
              </a:tr>
            </a:tbl>
          </a:graphicData>
        </a:graphic>
      </p:graphicFrame>
      <p:sp>
        <p:nvSpPr>
          <p:cNvPr id="1025" name="Rectangle 1"/>
          <p:cNvSpPr>
            <a:spLocks noChangeArrowheads="1"/>
          </p:cNvSpPr>
          <p:nvPr/>
        </p:nvSpPr>
        <p:spPr bwMode="auto">
          <a:xfrm>
            <a:off x="55320" y="8342202"/>
            <a:ext cx="6747360"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This pack contains information only, contact and permissions information will be circulated separately.</a:t>
            </a:r>
            <a:endParaRPr kumimoji="0" lang="en-GB"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165968"/>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smtClean="0">
                <a:solidFill>
                  <a:srgbClr val="FF0000"/>
                </a:solidFill>
                <a:latin typeface="Trebuchet MS" pitchFamily="34" charset="0"/>
                <a:cs typeface="Arial" pitchFamily="34" charset="0"/>
              </a:rPr>
              <a:t>YEAR 4 INFORMATION</a:t>
            </a:r>
            <a:endParaRPr kumimoji="0" lang="en-GB" sz="2800" b="1" i="0" u="none" strike="noStrike" cap="none" normalizeH="0" baseline="0" dirty="0" smtClean="0">
              <a:ln>
                <a:noFill/>
              </a:ln>
              <a:solidFill>
                <a:srgbClr val="FF0000"/>
              </a:solidFill>
              <a:effectLst/>
              <a:latin typeface="Trebuchet MS" pitchFamily="34" charset="0"/>
              <a:cs typeface="Arial" pitchFamily="34" charset="0"/>
            </a:endParaRPr>
          </a:p>
        </p:txBody>
      </p:sp>
      <p:sp>
        <p:nvSpPr>
          <p:cNvPr id="11" name="Rectangle 1"/>
          <p:cNvSpPr>
            <a:spLocks noChangeArrowheads="1"/>
          </p:cNvSpPr>
          <p:nvPr/>
        </p:nvSpPr>
        <p:spPr bwMode="auto">
          <a:xfrm>
            <a:off x="332656" y="1083672"/>
            <a:ext cx="6264696"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Year </a:t>
            </a:r>
            <a:r>
              <a:rPr lang="en-GB" sz="1200" dirty="0">
                <a:solidFill>
                  <a:srgbClr val="000000"/>
                </a:solidFill>
                <a:latin typeface="Trebuchet MS" pitchFamily="34" charset="0"/>
                <a:ea typeface="Arial Unicode MS" pitchFamily="34" charset="-128"/>
                <a:cs typeface="Times New Roman" pitchFamily="18" charset="0"/>
              </a:rPr>
              <a:t>4</a:t>
            </a:r>
            <a:r>
              <a:rPr kumimoji="0" lang="en-GB" sz="12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 is part of Key Stage 2 (KS2) which consists of Years 3 to 6.  We will often abbreviate Year </a:t>
            </a:r>
            <a:r>
              <a:rPr lang="en-GB" sz="1200" dirty="0">
                <a:solidFill>
                  <a:srgbClr val="000000"/>
                </a:solidFill>
                <a:latin typeface="Trebuchet MS" pitchFamily="34" charset="0"/>
                <a:ea typeface="Arial Unicode MS" pitchFamily="34" charset="-128"/>
                <a:cs typeface="Times New Roman" pitchFamily="18" charset="0"/>
              </a:rPr>
              <a:t>4</a:t>
            </a:r>
            <a:r>
              <a:rPr kumimoji="0" lang="en-GB" sz="12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 to Y4 or use the class name e.g. </a:t>
            </a:r>
            <a:r>
              <a:rPr lang="en-GB" sz="1200" dirty="0" smtClean="0">
                <a:solidFill>
                  <a:srgbClr val="000000"/>
                </a:solidFill>
                <a:latin typeface="Trebuchet MS" pitchFamily="34" charset="0"/>
                <a:ea typeface="Arial Unicode MS" pitchFamily="34" charset="-128"/>
                <a:cs typeface="Times New Roman" pitchFamily="18" charset="0"/>
              </a:rPr>
              <a:t>4W </a:t>
            </a:r>
            <a:r>
              <a:rPr kumimoji="0" lang="en-GB" sz="12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(Mr</a:t>
            </a:r>
            <a:r>
              <a:rPr kumimoji="0" lang="en-GB" sz="1200" b="0" i="0" u="none" strike="noStrike" cap="none" normalizeH="0" dirty="0" smtClean="0">
                <a:ln>
                  <a:noFill/>
                </a:ln>
                <a:solidFill>
                  <a:srgbClr val="000000"/>
                </a:solidFill>
                <a:effectLst/>
                <a:latin typeface="Trebuchet MS" pitchFamily="34" charset="0"/>
                <a:ea typeface="Arial Unicode MS" pitchFamily="34" charset="-128"/>
                <a:cs typeface="Times New Roman" pitchFamily="18" charset="0"/>
              </a:rPr>
              <a:t> </a:t>
            </a:r>
            <a:r>
              <a:rPr kumimoji="0" lang="en-GB" sz="1200" b="0" i="0" u="none" strike="noStrike" cap="none" normalizeH="0" dirty="0" err="1" smtClean="0">
                <a:ln>
                  <a:noFill/>
                </a:ln>
                <a:solidFill>
                  <a:srgbClr val="000000"/>
                </a:solidFill>
                <a:effectLst/>
                <a:latin typeface="Trebuchet MS" pitchFamily="34" charset="0"/>
                <a:ea typeface="Arial Unicode MS" pitchFamily="34" charset="-128"/>
                <a:cs typeface="Times New Roman" pitchFamily="18" charset="0"/>
              </a:rPr>
              <a:t>Waldeck’s</a:t>
            </a:r>
            <a:r>
              <a:rPr lang="en-GB" sz="1200" dirty="0" smtClean="0">
                <a:solidFill>
                  <a:srgbClr val="000000"/>
                </a:solidFill>
                <a:latin typeface="Trebuchet MS" pitchFamily="34" charset="0"/>
                <a:ea typeface="Arial Unicode MS" pitchFamily="34" charset="-128"/>
                <a:cs typeface="Times New Roman" pitchFamily="18" charset="0"/>
              </a:rPr>
              <a:t> </a:t>
            </a:r>
            <a:r>
              <a:rPr kumimoji="0" lang="en-GB" sz="12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class). </a:t>
            </a:r>
            <a:r>
              <a:rPr kumimoji="0" lang="en-GB" sz="1200" b="0" i="0" u="none" strike="noStrike" cap="none" normalizeH="0" dirty="0" smtClean="0">
                <a:ln>
                  <a:noFill/>
                </a:ln>
                <a:solidFill>
                  <a:srgbClr val="000000"/>
                </a:solidFill>
                <a:effectLst/>
                <a:latin typeface="Trebuchet MS" pitchFamily="34" charset="0"/>
                <a:ea typeface="Arial Unicode MS" pitchFamily="34" charset="-128"/>
                <a:cs typeface="Times New Roman" pitchFamily="18" charset="0"/>
              </a:rPr>
              <a:t> </a:t>
            </a:r>
            <a:r>
              <a:rPr kumimoji="0" lang="en-GB" sz="1200" b="0" i="0" u="none" strike="noStrike" cap="none" normalizeH="0" baseline="0" dirty="0" smtClean="0">
                <a:ln>
                  <a:noFill/>
                </a:ln>
                <a:effectLst/>
                <a:latin typeface="Trebuchet MS" pitchFamily="34" charset="0"/>
                <a:ea typeface="Arial Unicode MS" pitchFamily="34" charset="-128"/>
                <a:cs typeface="Times New Roman" pitchFamily="18" charset="0"/>
              </a:rPr>
              <a:t>The Phase</a:t>
            </a:r>
            <a:r>
              <a:rPr kumimoji="0" lang="en-GB" sz="1200" b="0" i="0" u="none" strike="noStrike" cap="none" normalizeH="0" dirty="0" smtClean="0">
                <a:ln>
                  <a:noFill/>
                </a:ln>
                <a:effectLst/>
                <a:latin typeface="Trebuchet MS" pitchFamily="34" charset="0"/>
                <a:ea typeface="Arial Unicode MS" pitchFamily="34" charset="-128"/>
                <a:cs typeface="Times New Roman" pitchFamily="18" charset="0"/>
              </a:rPr>
              <a:t> Leaders</a:t>
            </a:r>
            <a:r>
              <a:rPr kumimoji="0" lang="en-GB" sz="1200" b="0" i="0" u="none" strike="noStrike" cap="none" normalizeH="0" baseline="0" dirty="0" smtClean="0">
                <a:ln>
                  <a:noFill/>
                </a:ln>
                <a:effectLst/>
                <a:latin typeface="Trebuchet MS" pitchFamily="34" charset="0"/>
                <a:ea typeface="Arial Unicode MS" pitchFamily="34" charset="-128"/>
                <a:cs typeface="Times New Roman" pitchFamily="18" charset="0"/>
              </a:rPr>
              <a:t> are Mr</a:t>
            </a:r>
            <a:r>
              <a:rPr kumimoji="0" lang="en-GB" sz="1200" b="0" i="0" u="none" strike="noStrike" cap="none" normalizeH="0" dirty="0" smtClean="0">
                <a:ln>
                  <a:noFill/>
                </a:ln>
                <a:effectLst/>
                <a:latin typeface="Trebuchet MS" pitchFamily="34" charset="0"/>
                <a:ea typeface="Arial Unicode MS" pitchFamily="34" charset="-128"/>
                <a:cs typeface="Times New Roman" pitchFamily="18" charset="0"/>
              </a:rPr>
              <a:t> Harman and Mrs Joyce. </a:t>
            </a:r>
            <a:r>
              <a:rPr kumimoji="0" lang="en-GB" sz="1200" b="0" i="0" u="none" strike="noStrike" cap="none" normalizeH="0" baseline="0" dirty="0" smtClean="0">
                <a:ln>
                  <a:noFill/>
                </a:ln>
                <a:effectLst/>
                <a:latin typeface="Trebuchet MS" pitchFamily="34" charset="0"/>
                <a:ea typeface="Arial Unicode MS" pitchFamily="34" charset="-128"/>
                <a:cs typeface="Times New Roman" pitchFamily="18" charset="0"/>
              </a:rPr>
              <a:t> </a:t>
            </a:r>
            <a:endParaRPr lang="en-GB" sz="1200" dirty="0">
              <a:latin typeface="Trebuchet MS"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KS2 timings</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	9.05 am  		Morning registration + Morning lesson </a:t>
            </a:r>
            <a:r>
              <a:rPr kumimoji="0" lang="en-GB" sz="1200" b="0" i="0" u="none" strike="noStrike" cap="none" normalizeH="0" dirty="0" smtClean="0">
                <a:ln>
                  <a:noFill/>
                </a:ln>
                <a:solidFill>
                  <a:srgbClr val="000000"/>
                </a:solidFill>
                <a:effectLst/>
                <a:latin typeface="Trebuchet MS" pitchFamily="34" charset="0"/>
                <a:ea typeface="Arial Unicode MS" pitchFamily="34" charset="-128"/>
                <a:cs typeface="Times New Roman" pitchFamily="18" charset="0"/>
              </a:rPr>
              <a:t>1</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lvl="0" eaLnBrk="0" fontAlgn="base" hangingPunct="0">
              <a:spcBef>
                <a:spcPct val="0"/>
              </a:spcBef>
              <a:spcAft>
                <a:spcPct val="0"/>
              </a:spcAft>
            </a:pPr>
            <a:r>
              <a:rPr kumimoji="0" lang="en-GB" sz="12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	10.20 am		 Assembly</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	10.40 am 	  	Morning</a:t>
            </a:r>
            <a:r>
              <a:rPr kumimoji="0" lang="en-GB" sz="1200" b="0" i="0" u="none" strike="noStrike" cap="none" normalizeH="0" dirty="0" smtClean="0">
                <a:ln>
                  <a:noFill/>
                </a:ln>
                <a:solidFill>
                  <a:srgbClr val="000000"/>
                </a:solidFill>
                <a:effectLst/>
                <a:latin typeface="Trebuchet MS" pitchFamily="34" charset="0"/>
                <a:ea typeface="Arial Unicode MS" pitchFamily="34" charset="-128"/>
                <a:cs typeface="Times New Roman" pitchFamily="18" charset="0"/>
              </a:rPr>
              <a:t> break</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	11.00 am	  	Morning lesson 2</a:t>
            </a:r>
          </a:p>
          <a:p>
            <a:pPr marL="0" marR="0" lvl="0" indent="0" algn="l" defTabSz="914400" rtl="0" eaLnBrk="0" fontAlgn="base" latinLnBrk="0" hangingPunct="0">
              <a:lnSpc>
                <a:spcPct val="100000"/>
              </a:lnSpc>
              <a:spcBef>
                <a:spcPct val="0"/>
              </a:spcBef>
              <a:spcAft>
                <a:spcPct val="0"/>
              </a:spcAft>
              <a:buClrTx/>
              <a:buSzTx/>
              <a:buFontTx/>
              <a:buNone/>
              <a:tabLst/>
            </a:pPr>
            <a:r>
              <a:rPr lang="en-GB" sz="1200" dirty="0">
                <a:solidFill>
                  <a:srgbClr val="000000"/>
                </a:solidFill>
                <a:latin typeface="Trebuchet MS" pitchFamily="34" charset="0"/>
                <a:ea typeface="Arial Unicode MS" pitchFamily="34" charset="-128"/>
                <a:cs typeface="Times New Roman" pitchFamily="18" charset="0"/>
              </a:rPr>
              <a:t>	</a:t>
            </a:r>
            <a:r>
              <a:rPr lang="en-GB" sz="1200" dirty="0" smtClean="0">
                <a:solidFill>
                  <a:srgbClr val="000000"/>
                </a:solidFill>
                <a:latin typeface="Trebuchet MS" pitchFamily="34" charset="0"/>
                <a:ea typeface="Arial Unicode MS" pitchFamily="34" charset="-128"/>
                <a:cs typeface="Times New Roman" pitchFamily="18" charset="0"/>
              </a:rPr>
              <a:t>		Fit in 5</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	12.00 noon	 	Morning lesson</a:t>
            </a:r>
            <a:r>
              <a:rPr kumimoji="0" lang="en-GB" sz="1200" b="0" i="0" u="none" strike="noStrike" cap="none" normalizeH="0" dirty="0" smtClean="0">
                <a:ln>
                  <a:noFill/>
                </a:ln>
                <a:solidFill>
                  <a:srgbClr val="000000"/>
                </a:solidFill>
                <a:effectLst/>
                <a:latin typeface="Trebuchet MS" pitchFamily="34" charset="0"/>
                <a:ea typeface="Arial Unicode MS" pitchFamily="34" charset="-128"/>
                <a:cs typeface="Times New Roman" pitchFamily="18" charset="0"/>
              </a:rPr>
              <a:t> 3</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	12.45 pm     		Lunch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	1.30 pm		Afternoon registration + Afternoon lessons</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	3.15 pm		Home time</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1200" dirty="0">
              <a:solidFill>
                <a:srgbClr val="000000"/>
              </a:solidFill>
              <a:latin typeface="Trebuchet MS" pitchFamily="34" charset="0"/>
              <a:ea typeface="Arial Unicode MS" pitchFamily="34"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PE </a:t>
            </a:r>
            <a:r>
              <a:rPr kumimoji="0" lang="en-GB" sz="1200" b="0" i="0" u="none" strike="noStrike" cap="none" normalizeH="0" baseline="0" dirty="0" smtClean="0">
                <a:ln>
                  <a:noFill/>
                </a:ln>
                <a:effectLst/>
                <a:latin typeface="Trebuchet MS" pitchFamily="34" charset="0"/>
                <a:ea typeface="Arial Unicode MS" pitchFamily="34" charset="-128"/>
                <a:cs typeface="Times New Roman" pitchFamily="18" charset="0"/>
              </a:rPr>
              <a:t>Days: Indoor PE 4C Tuesday, </a:t>
            </a:r>
            <a:r>
              <a:rPr kumimoji="0" lang="en-GB" sz="1200" b="0" i="0" u="none" strike="noStrike" cap="none" normalizeH="0" baseline="0" dirty="0" smtClean="0">
                <a:ln>
                  <a:noFill/>
                </a:ln>
                <a:effectLst/>
                <a:latin typeface="Trebuchet MS" pitchFamily="34" charset="0"/>
                <a:ea typeface="Arial Unicode MS" pitchFamily="34" charset="-128"/>
                <a:cs typeface="Times New Roman" pitchFamily="18" charset="0"/>
              </a:rPr>
              <a:t>4H, </a:t>
            </a:r>
            <a:r>
              <a:rPr kumimoji="0" lang="en-GB" sz="1200" b="0" i="0" u="none" strike="noStrike" cap="none" normalizeH="0" baseline="0" dirty="0" smtClean="0">
                <a:ln>
                  <a:noFill/>
                </a:ln>
                <a:effectLst/>
                <a:latin typeface="Trebuchet MS" pitchFamily="34" charset="0"/>
                <a:ea typeface="Arial Unicode MS" pitchFamily="34" charset="-128"/>
                <a:cs typeface="Times New Roman" pitchFamily="18" charset="0"/>
              </a:rPr>
              <a:t>4W Thursday, Outdoor PE Thursday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Homework Schedule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p:txBody>
      </p:sp>
      <p:graphicFrame>
        <p:nvGraphicFramePr>
          <p:cNvPr id="12" name="Table 11"/>
          <p:cNvGraphicFramePr>
            <a:graphicFrameLocks noGrp="1"/>
          </p:cNvGraphicFramePr>
          <p:nvPr/>
        </p:nvGraphicFramePr>
        <p:xfrm>
          <a:off x="476672" y="4534622"/>
          <a:ext cx="5112570" cy="469426"/>
        </p:xfrm>
        <a:graphic>
          <a:graphicData uri="http://schemas.openxmlformats.org/drawingml/2006/table">
            <a:tbl>
              <a:tblPr/>
              <a:tblGrid>
                <a:gridCol w="1022514"/>
                <a:gridCol w="1022514"/>
                <a:gridCol w="1022514"/>
                <a:gridCol w="1022514"/>
                <a:gridCol w="1022514"/>
              </a:tblGrid>
              <a:tr h="115022">
                <a:tc>
                  <a:txBody>
                    <a:bodyPr/>
                    <a:lstStyle/>
                    <a:p>
                      <a:pPr>
                        <a:spcAft>
                          <a:spcPts val="0"/>
                        </a:spcAft>
                      </a:pPr>
                      <a:r>
                        <a:rPr lang="en-GB" sz="1000" dirty="0">
                          <a:solidFill>
                            <a:srgbClr val="000000"/>
                          </a:solidFill>
                          <a:latin typeface="Trebuchet MS"/>
                          <a:ea typeface="Arial Unicode MS"/>
                          <a:cs typeface="Times New Roman"/>
                        </a:rPr>
                        <a:t>Monday</a:t>
                      </a:r>
                      <a:endParaRPr lang="en-GB" sz="10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a:solidFill>
                            <a:srgbClr val="000000"/>
                          </a:solidFill>
                          <a:latin typeface="Trebuchet MS"/>
                          <a:ea typeface="Arial Unicode MS"/>
                          <a:cs typeface="Times New Roman"/>
                        </a:rPr>
                        <a:t>Tuesday</a:t>
                      </a:r>
                      <a:endParaRPr lang="en-GB" sz="10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a:solidFill>
                            <a:srgbClr val="000000"/>
                          </a:solidFill>
                          <a:latin typeface="Trebuchet MS"/>
                          <a:ea typeface="Arial Unicode MS"/>
                          <a:cs typeface="Times New Roman"/>
                        </a:rPr>
                        <a:t>Wednesday </a:t>
                      </a:r>
                      <a:endParaRPr lang="en-GB" sz="10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a:solidFill>
                            <a:srgbClr val="000000"/>
                          </a:solidFill>
                          <a:latin typeface="Trebuchet MS"/>
                          <a:ea typeface="Arial Unicode MS"/>
                          <a:cs typeface="Times New Roman"/>
                        </a:rPr>
                        <a:t>Thursday</a:t>
                      </a:r>
                      <a:endParaRPr lang="en-GB" sz="10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a:solidFill>
                            <a:srgbClr val="000000"/>
                          </a:solidFill>
                          <a:latin typeface="Trebuchet MS"/>
                          <a:ea typeface="Arial Unicode MS"/>
                          <a:cs typeface="Times New Roman"/>
                        </a:rPr>
                        <a:t>Friday</a:t>
                      </a:r>
                      <a:endParaRPr lang="en-GB" sz="10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026">
                <a:tc>
                  <a:txBody>
                    <a:bodyPr/>
                    <a:lstStyle/>
                    <a:p>
                      <a:pPr>
                        <a:spcBef>
                          <a:spcPts val="300"/>
                        </a:spcBef>
                        <a:spcAft>
                          <a:spcPts val="300"/>
                        </a:spcAft>
                      </a:pPr>
                      <a:r>
                        <a:rPr lang="en-GB" sz="1000" dirty="0" smtClean="0">
                          <a:latin typeface="Trebuchet MS"/>
                          <a:ea typeface="Times New Roman"/>
                        </a:rPr>
                        <a:t>Spelling</a:t>
                      </a:r>
                      <a:endParaRPr lang="en-GB" sz="1000" dirty="0">
                        <a:latin typeface="Times New Roman"/>
                        <a:ea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smtClean="0">
                          <a:solidFill>
                            <a:srgbClr val="000000"/>
                          </a:solidFill>
                          <a:latin typeface="Trebuchet MS"/>
                          <a:ea typeface="Arial Unicode MS"/>
                          <a:cs typeface="Times New Roman"/>
                        </a:rPr>
                        <a:t>Online</a:t>
                      </a:r>
                      <a:r>
                        <a:rPr lang="en-GB" sz="1000" baseline="0" dirty="0">
                          <a:solidFill>
                            <a:srgbClr val="000000"/>
                          </a:solidFill>
                          <a:latin typeface="Helvetica"/>
                          <a:ea typeface="Arial Unicode MS"/>
                          <a:cs typeface="Times New Roman"/>
                        </a:rPr>
                        <a:t> </a:t>
                      </a:r>
                      <a:r>
                        <a:rPr lang="en-GB" sz="1000" dirty="0" smtClean="0">
                          <a:solidFill>
                            <a:srgbClr val="000000"/>
                          </a:solidFill>
                          <a:latin typeface="Trebuchet MS"/>
                          <a:ea typeface="Arial Unicode MS"/>
                          <a:cs typeface="Times New Roman"/>
                        </a:rPr>
                        <a:t>My </a:t>
                      </a:r>
                      <a:r>
                        <a:rPr lang="en-GB" sz="1000" dirty="0">
                          <a:solidFill>
                            <a:srgbClr val="000000"/>
                          </a:solidFill>
                          <a:latin typeface="Trebuchet MS"/>
                          <a:ea typeface="Arial Unicode MS"/>
                          <a:cs typeface="Times New Roman"/>
                        </a:rPr>
                        <a:t>Maths</a:t>
                      </a:r>
                      <a:endParaRPr lang="en-GB" sz="10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smtClean="0">
                          <a:solidFill>
                            <a:srgbClr val="000000"/>
                          </a:solidFill>
                          <a:latin typeface="Trebuchet MS"/>
                          <a:ea typeface="Arial Unicode MS"/>
                          <a:cs typeface="Times New Roman"/>
                        </a:rPr>
                        <a:t>Comprehension</a:t>
                      </a:r>
                      <a:endParaRPr lang="en-GB" sz="10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smtClean="0">
                          <a:solidFill>
                            <a:srgbClr val="000000"/>
                          </a:solidFill>
                          <a:latin typeface="Trebuchet MS"/>
                          <a:ea typeface="Arial Unicode MS"/>
                          <a:cs typeface="Times New Roman"/>
                        </a:rPr>
                        <a:t>Maths</a:t>
                      </a:r>
                      <a:endParaRPr lang="en-GB" sz="10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smtClean="0">
                          <a:solidFill>
                            <a:srgbClr val="000000"/>
                          </a:solidFill>
                          <a:latin typeface="Trebuchet MS"/>
                          <a:ea typeface="Arial Unicode MS"/>
                          <a:cs typeface="Times New Roman"/>
                        </a:rPr>
                        <a:t>Topic</a:t>
                      </a:r>
                      <a:endParaRPr lang="en-GB" sz="10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 name="Rectangle 2"/>
          <p:cNvSpPr>
            <a:spLocks noChangeArrowheads="1"/>
          </p:cNvSpPr>
          <p:nvPr/>
        </p:nvSpPr>
        <p:spPr bwMode="auto">
          <a:xfrm>
            <a:off x="188640" y="5319370"/>
            <a:ext cx="6453336" cy="24929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A Message from Year </a:t>
            </a:r>
            <a:r>
              <a:rPr lang="en-GB" sz="1200" b="1" dirty="0" smtClean="0">
                <a:solidFill>
                  <a:srgbClr val="000000"/>
                </a:solidFill>
                <a:latin typeface="Trebuchet MS" pitchFamily="34" charset="0"/>
                <a:ea typeface="Arial Unicode MS" pitchFamily="34" charset="-128"/>
                <a:cs typeface="Times New Roman" pitchFamily="18" charset="0"/>
              </a:rPr>
              <a:t>4</a:t>
            </a:r>
            <a:endParaRPr kumimoji="0" lang="en-GB" sz="1200" b="1"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Welcome! We hope that you find all of the information in this pack useful. If you have any questions after reading this Parent Pack or would like to talk to us about the year ahead, please do let us know so that we can arrange a time to meet with you. </a:t>
            </a:r>
            <a:r>
              <a:rPr lang="en-GB" sz="1200" dirty="0" smtClean="0">
                <a:latin typeface="Trebuchet MS" pitchFamily="34" charset="0"/>
                <a:ea typeface="Times New Roman" pitchFamily="18" charset="0"/>
                <a:cs typeface="Arial" pitchFamily="34" charset="0"/>
              </a:rPr>
              <a:t>Please help us by:</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rebuchet MS"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lang="en-GB" sz="1200" dirty="0" smtClean="0">
                <a:latin typeface="Trebuchet MS" pitchFamily="34" charset="0"/>
                <a:ea typeface="Times New Roman" pitchFamily="18" charset="0"/>
                <a:cs typeface="Arial" pitchFamily="34" charset="0"/>
              </a:rPr>
              <a:t>Making sure that jumpers and PE kits are named.</a:t>
            </a: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Making</a:t>
            </a:r>
            <a:r>
              <a:rPr kumimoji="0" lang="en-GB" sz="1200" b="0" i="0" u="none" strike="noStrike" cap="none" normalizeH="0" dirty="0" smtClean="0">
                <a:ln>
                  <a:noFill/>
                </a:ln>
                <a:solidFill>
                  <a:schemeClr val="tx1"/>
                </a:solidFill>
                <a:effectLst/>
                <a:latin typeface="Trebuchet MS" pitchFamily="34" charset="0"/>
                <a:ea typeface="Times New Roman" pitchFamily="18" charset="0"/>
                <a:cs typeface="Arial" pitchFamily="34" charset="0"/>
              </a:rPr>
              <a:t> sure you child has their reading record in school everyday.</a:t>
            </a: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lang="en-GB" sz="1200" baseline="0" dirty="0" smtClean="0">
                <a:latin typeface="Trebuchet MS" pitchFamily="34" charset="0"/>
                <a:ea typeface="Times New Roman" pitchFamily="18" charset="0"/>
                <a:cs typeface="Arial" pitchFamily="34" charset="0"/>
              </a:rPr>
              <a:t>If</a:t>
            </a:r>
            <a:r>
              <a:rPr lang="en-GB" sz="1200" dirty="0" smtClean="0">
                <a:latin typeface="Trebuchet MS" pitchFamily="34" charset="0"/>
                <a:ea typeface="Times New Roman" pitchFamily="18" charset="0"/>
                <a:cs typeface="Arial" pitchFamily="34" charset="0"/>
              </a:rPr>
              <a:t> you need to write a note for the teacher’s attention, please write a separate note on a piece of paper which your child can hand to their teacher.</a:t>
            </a:r>
            <a:endPar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endParaRPr>
          </a:p>
          <a:p>
            <a:r>
              <a:rPr lang="en-GB" sz="1200" dirty="0">
                <a:latin typeface="Trebuchet MS" pitchFamily="34" charset="0"/>
              </a:rPr>
              <a:t> </a:t>
            </a:r>
          </a:p>
          <a:p>
            <a:pPr marL="0" marR="0" lvl="0" indent="0" algn="just" defTabSz="914400" rtl="0" eaLnBrk="0" fontAlgn="base" latinLnBrk="0" hangingPunct="0">
              <a:lnSpc>
                <a:spcPct val="100000"/>
              </a:lnSpc>
              <a:spcBef>
                <a:spcPct val="0"/>
              </a:spcBef>
              <a:spcAft>
                <a:spcPct val="0"/>
              </a:spcAft>
              <a:buClrTx/>
              <a:buSzTx/>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p:txBody>
      </p:sp>
      <p:sp>
        <p:nvSpPr>
          <p:cNvPr id="9"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smtClean="0">
                <a:solidFill>
                  <a:srgbClr val="FF0000"/>
                </a:solidFill>
                <a:latin typeface="Trebuchet MS" pitchFamily="34" charset="0"/>
                <a:cs typeface="Arial" pitchFamily="34" charset="0"/>
              </a:rPr>
              <a:t>YEAR 4 INFORMATION</a:t>
            </a:r>
            <a:endParaRPr kumimoji="0" lang="en-GB" sz="2800" b="1" i="0" u="none" strike="noStrike" cap="none" normalizeH="0" baseline="0" dirty="0" smtClean="0">
              <a:ln>
                <a:noFill/>
              </a:ln>
              <a:solidFill>
                <a:srgbClr val="FF0000"/>
              </a:solidFill>
              <a:effectLst/>
              <a:latin typeface="Trebuchet MS" pitchFamily="34" charset="0"/>
              <a:cs typeface="Arial" pitchFamily="34" charset="0"/>
            </a:endParaRPr>
          </a:p>
        </p:txBody>
      </p:sp>
      <p:cxnSp>
        <p:nvCxnSpPr>
          <p:cNvPr id="10"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graphicFrame>
        <p:nvGraphicFramePr>
          <p:cNvPr id="13" name="Table 12"/>
          <p:cNvGraphicFramePr>
            <a:graphicFrameLocks noGrp="1"/>
          </p:cNvGraphicFramePr>
          <p:nvPr/>
        </p:nvGraphicFramePr>
        <p:xfrm>
          <a:off x="260648" y="7380312"/>
          <a:ext cx="6264695" cy="1246706"/>
        </p:xfrm>
        <a:graphic>
          <a:graphicData uri="http://schemas.openxmlformats.org/drawingml/2006/table">
            <a:tbl>
              <a:tblPr/>
              <a:tblGrid>
                <a:gridCol w="2104765"/>
                <a:gridCol w="2079965"/>
                <a:gridCol w="2079965"/>
              </a:tblGrid>
              <a:tr h="974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dirty="0" smtClean="0">
                          <a:latin typeface="Trebuchet MS" pitchFamily="34" charset="0"/>
                          <a:ea typeface="Times New Roman"/>
                          <a:cs typeface="Times New Roman"/>
                        </a:rPr>
                        <a:t>4W </a:t>
                      </a:r>
                      <a:r>
                        <a:rPr lang="en-GB" sz="1050" b="1" dirty="0">
                          <a:latin typeface="Trebuchet MS" pitchFamily="34" charset="0"/>
                          <a:ea typeface="Times New Roman"/>
                          <a:cs typeface="Times New Roman"/>
                        </a:rPr>
                        <a:t>Class </a:t>
                      </a:r>
                      <a:r>
                        <a:rPr lang="en-GB" sz="1050" b="1" dirty="0" smtClean="0">
                          <a:latin typeface="Trebuchet MS" pitchFamily="34" charset="0"/>
                          <a:ea typeface="Times New Roman"/>
                          <a:cs typeface="Times New Roman"/>
                        </a:rPr>
                        <a:t>Teacher                   Mr</a:t>
                      </a:r>
                      <a:r>
                        <a:rPr lang="en-GB" sz="1050" b="1" baseline="0" dirty="0" smtClean="0">
                          <a:latin typeface="Trebuchet MS" pitchFamily="34" charset="0"/>
                          <a:ea typeface="Times New Roman"/>
                          <a:cs typeface="Times New Roman"/>
                        </a:rPr>
                        <a:t> Waldeck </a:t>
                      </a:r>
                      <a:endParaRPr lang="en-GB" sz="1050" dirty="0" smtClean="0">
                        <a:latin typeface="Trebuchet MS" pitchFamily="34" charset="0"/>
                        <a:ea typeface="Times New Roman"/>
                        <a:cs typeface="Times New Roman"/>
                      </a:endParaRPr>
                    </a:p>
                    <a:p>
                      <a:pPr algn="ctr">
                        <a:spcAft>
                          <a:spcPts val="0"/>
                        </a:spcAft>
                      </a:pPr>
                      <a:endParaRPr lang="en-GB" sz="1050" dirty="0">
                        <a:latin typeface="Trebuchet MS" pitchFamily="34" charset="0"/>
                        <a:ea typeface="Times New Roman"/>
                        <a:cs typeface="Times New Roman"/>
                      </a:endParaRPr>
                    </a:p>
                  </a:txBody>
                  <a:tcPr marL="54190" marR="54190" marT="0" marB="0">
                    <a:lnL>
                      <a:noFill/>
                    </a:lnL>
                    <a:lnR>
                      <a:noFill/>
                    </a:lnR>
                    <a:lnT>
                      <a:noFill/>
                    </a:lnT>
                    <a:lnB>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dirty="0" smtClean="0">
                          <a:solidFill>
                            <a:schemeClr val="tx1"/>
                          </a:solidFill>
                          <a:latin typeface="Trebuchet MS" pitchFamily="34" charset="0"/>
                          <a:ea typeface="Times New Roman"/>
                          <a:cs typeface="Times New Roman"/>
                        </a:rPr>
                        <a:t>4C </a:t>
                      </a:r>
                      <a:r>
                        <a:rPr lang="en-GB" sz="1050" b="1" dirty="0">
                          <a:latin typeface="Trebuchet MS" pitchFamily="34" charset="0"/>
                          <a:ea typeface="Times New Roman"/>
                          <a:cs typeface="Times New Roman"/>
                        </a:rPr>
                        <a:t>Class </a:t>
                      </a:r>
                      <a:r>
                        <a:rPr lang="en-GB" sz="1050" b="1" dirty="0" smtClean="0">
                          <a:latin typeface="Trebuchet MS" pitchFamily="34" charset="0"/>
                          <a:ea typeface="Times New Roman"/>
                          <a:cs typeface="Times New Roman"/>
                        </a:rPr>
                        <a:t>Teacher                  Mrs</a:t>
                      </a:r>
                      <a:r>
                        <a:rPr lang="en-GB" sz="1050" b="1" baseline="0" dirty="0" smtClean="0">
                          <a:latin typeface="Trebuchet MS" pitchFamily="34" charset="0"/>
                          <a:ea typeface="Times New Roman"/>
                          <a:cs typeface="Times New Roman"/>
                        </a:rPr>
                        <a:t> Carter</a:t>
                      </a:r>
                      <a:endParaRPr lang="en-GB" sz="1050" dirty="0" smtClean="0">
                        <a:latin typeface="Trebuchet MS" pitchFamily="34" charset="0"/>
                        <a:ea typeface="Times New Roman"/>
                        <a:cs typeface="Times New Roman"/>
                      </a:endParaRPr>
                    </a:p>
                    <a:p>
                      <a:pPr algn="ctr">
                        <a:spcAft>
                          <a:spcPts val="0"/>
                        </a:spcAft>
                      </a:pPr>
                      <a:endParaRPr lang="en-GB" sz="1050" dirty="0">
                        <a:latin typeface="Trebuchet MS" pitchFamily="34" charset="0"/>
                        <a:ea typeface="Times New Roman"/>
                        <a:cs typeface="Times New Roman"/>
                      </a:endParaRPr>
                    </a:p>
                  </a:txBody>
                  <a:tcPr marL="54190" marR="54190" marT="0" marB="0">
                    <a:lnL>
                      <a:noFill/>
                    </a:lnL>
                    <a:lnR>
                      <a:noFill/>
                    </a:lnR>
                    <a:lnT>
                      <a:noFill/>
                    </a:lnT>
                    <a:lnB>
                      <a:noFill/>
                    </a:lnB>
                  </a:tcPr>
                </a:tc>
                <a:tc>
                  <a:txBody>
                    <a:bodyPr/>
                    <a:lstStyle/>
                    <a:p>
                      <a:pPr algn="ctr">
                        <a:spcAft>
                          <a:spcPts val="0"/>
                        </a:spcAft>
                      </a:pPr>
                      <a:r>
                        <a:rPr lang="en-GB" sz="1050" b="1" dirty="0" smtClean="0">
                          <a:solidFill>
                            <a:schemeClr val="tx1"/>
                          </a:solidFill>
                          <a:latin typeface="Trebuchet MS" pitchFamily="34" charset="0"/>
                          <a:ea typeface="Times New Roman"/>
                          <a:cs typeface="Times New Roman"/>
                        </a:rPr>
                        <a:t>4H Class</a:t>
                      </a:r>
                      <a:r>
                        <a:rPr lang="en-GB" sz="1050" b="1" baseline="0" dirty="0" smtClean="0">
                          <a:solidFill>
                            <a:schemeClr val="tx1"/>
                          </a:solidFill>
                          <a:latin typeface="Trebuchet MS" pitchFamily="34" charset="0"/>
                          <a:ea typeface="Times New Roman"/>
                          <a:cs typeface="Times New Roman"/>
                        </a:rPr>
                        <a:t> </a:t>
                      </a:r>
                      <a:r>
                        <a:rPr lang="en-GB" sz="1050" b="1" dirty="0" smtClean="0">
                          <a:latin typeface="Trebuchet MS" pitchFamily="34" charset="0"/>
                          <a:ea typeface="Times New Roman"/>
                          <a:cs typeface="Times New Roman"/>
                        </a:rPr>
                        <a:t>Teacher</a:t>
                      </a:r>
                    </a:p>
                    <a:p>
                      <a:pPr algn="ctr">
                        <a:spcAft>
                          <a:spcPts val="0"/>
                        </a:spcAft>
                      </a:pPr>
                      <a:r>
                        <a:rPr lang="en-GB" sz="1050" b="1" dirty="0" smtClean="0">
                          <a:latin typeface="Trebuchet MS" pitchFamily="34" charset="0"/>
                          <a:ea typeface="Times New Roman"/>
                          <a:cs typeface="Times New Roman"/>
                        </a:rPr>
                        <a:t>Miss</a:t>
                      </a:r>
                      <a:r>
                        <a:rPr lang="en-GB" sz="1050" b="1" baseline="0" dirty="0" smtClean="0">
                          <a:latin typeface="Trebuchet MS" pitchFamily="34" charset="0"/>
                          <a:ea typeface="Times New Roman"/>
                          <a:cs typeface="Times New Roman"/>
                        </a:rPr>
                        <a:t> Hitchman</a:t>
                      </a:r>
                      <a:endParaRPr lang="en-GB" sz="1050" b="1" dirty="0">
                        <a:latin typeface="Trebuchet MS" pitchFamily="34" charset="0"/>
                        <a:ea typeface="Times New Roman"/>
                        <a:cs typeface="Times New Roman"/>
                      </a:endParaRPr>
                    </a:p>
                  </a:txBody>
                  <a:tcPr marL="54190" marR="54190" marT="0" marB="0">
                    <a:lnL>
                      <a:noFill/>
                    </a:lnL>
                    <a:lnR>
                      <a:noFill/>
                    </a:lnR>
                    <a:lnT>
                      <a:noFill/>
                    </a:lnT>
                    <a:lnB>
                      <a:noFill/>
                    </a:lnB>
                  </a:tcPr>
                </a:tc>
              </a:tr>
              <a:tr h="766646">
                <a:tc>
                  <a:txBody>
                    <a:bodyPr/>
                    <a:lstStyle/>
                    <a:p>
                      <a:pPr algn="ctr">
                        <a:spcAft>
                          <a:spcPts val="0"/>
                        </a:spcAft>
                      </a:pPr>
                      <a:r>
                        <a:rPr lang="en-GB" sz="1050" b="1" dirty="0" smtClean="0">
                          <a:latin typeface="Trebuchet MS" pitchFamily="34" charset="0"/>
                          <a:ea typeface="Times New Roman"/>
                          <a:cs typeface="Times New Roman"/>
                        </a:rPr>
                        <a:t>                                                   </a:t>
                      </a:r>
                      <a:endParaRPr lang="en-GB" sz="1050" dirty="0">
                        <a:latin typeface="Trebuchet MS" pitchFamily="34" charset="0"/>
                        <a:ea typeface="Times New Roman"/>
                        <a:cs typeface="Times New Roman"/>
                      </a:endParaRPr>
                    </a:p>
                  </a:txBody>
                  <a:tcPr marL="54190" marR="54190" marT="0" marB="0">
                    <a:lnL>
                      <a:noFill/>
                    </a:lnL>
                    <a:lnR>
                      <a:noFill/>
                    </a:lnR>
                    <a:lnT>
                      <a:noFill/>
                    </a:lnT>
                    <a:lnB>
                      <a:noFill/>
                    </a:lnB>
                  </a:tcPr>
                </a:tc>
                <a:tc>
                  <a:txBody>
                    <a:bodyPr/>
                    <a:lstStyle/>
                    <a:p>
                      <a:pPr algn="ctr">
                        <a:spcAft>
                          <a:spcPts val="0"/>
                        </a:spcAft>
                      </a:pPr>
                      <a:endParaRPr lang="en-GB" sz="1050" dirty="0">
                        <a:latin typeface="Trebuchet MS" pitchFamily="34" charset="0"/>
                        <a:ea typeface="Times New Roman"/>
                        <a:cs typeface="Times New Roman"/>
                      </a:endParaRPr>
                    </a:p>
                  </a:txBody>
                  <a:tcPr marL="54190" marR="54190" marT="0" marB="0">
                    <a:lnL>
                      <a:noFill/>
                    </a:lnL>
                    <a:lnR>
                      <a:noFill/>
                    </a:lnR>
                    <a:lnT>
                      <a:noFill/>
                    </a:lnT>
                    <a:lnB>
                      <a:noFill/>
                    </a:lnB>
                  </a:tcPr>
                </a:tc>
                <a:tc>
                  <a:txBody>
                    <a:bodyPr/>
                    <a:lstStyle/>
                    <a:p>
                      <a:pPr algn="ctr">
                        <a:spcAft>
                          <a:spcPts val="0"/>
                        </a:spcAft>
                      </a:pPr>
                      <a:endParaRPr lang="en-GB" sz="1050" dirty="0" smtClean="0">
                        <a:latin typeface="Trebuchet MS" pitchFamily="34" charset="0"/>
                        <a:ea typeface="Times New Roman"/>
                        <a:cs typeface="Times New Roman"/>
                      </a:endParaRPr>
                    </a:p>
                    <a:p>
                      <a:pPr algn="ctr">
                        <a:spcAft>
                          <a:spcPts val="0"/>
                        </a:spcAft>
                      </a:pPr>
                      <a:endParaRPr lang="en-GB" sz="1050" dirty="0" smtClean="0">
                        <a:latin typeface="Trebuchet MS" pitchFamily="34" charset="0"/>
                        <a:ea typeface="Times New Roman"/>
                        <a:cs typeface="Times New Roman"/>
                      </a:endParaRPr>
                    </a:p>
                    <a:p>
                      <a:pPr algn="ctr">
                        <a:spcAft>
                          <a:spcPts val="0"/>
                        </a:spcAft>
                      </a:pPr>
                      <a:endParaRPr lang="en-GB" sz="1050" dirty="0" smtClean="0">
                        <a:latin typeface="Trebuchet MS" pitchFamily="34" charset="0"/>
                        <a:ea typeface="Times New Roman"/>
                        <a:cs typeface="Times New Roman"/>
                      </a:endParaRPr>
                    </a:p>
                    <a:p>
                      <a:pPr algn="ctr">
                        <a:spcAft>
                          <a:spcPts val="0"/>
                        </a:spcAft>
                      </a:pPr>
                      <a:endParaRPr lang="en-GB" sz="1050" dirty="0">
                        <a:latin typeface="Trebuchet MS" pitchFamily="34" charset="0"/>
                        <a:ea typeface="Times New Roman"/>
                        <a:cs typeface="Times New Roman"/>
                      </a:endParaRPr>
                    </a:p>
                  </a:txBody>
                  <a:tcPr marL="54190" marR="54190" marT="0" marB="0">
                    <a:lnL>
                      <a:noFill/>
                    </a:lnL>
                    <a:lnR>
                      <a:noFill/>
                    </a:lnR>
                    <a:lnT>
                      <a:noFill/>
                    </a:lnT>
                    <a:lnB>
                      <a:noFill/>
                    </a:lnB>
                  </a:tcPr>
                </a:tc>
              </a:tr>
            </a:tbl>
          </a:graphicData>
        </a:graphic>
      </p:graphicFrame>
      <p:pic>
        <p:nvPicPr>
          <p:cNvPr id="2" name="Picture 2" descr="\\school-ss01\homefolders$\Staff\Hannah\Hannah\My Pictures\SIMs pics\Hitchman.jpg"/>
          <p:cNvPicPr>
            <a:picLocks noChangeAspect="1" noChangeArrowheads="1"/>
          </p:cNvPicPr>
          <p:nvPr/>
        </p:nvPicPr>
        <p:blipFill>
          <a:blip r:embed="rId2" cstate="print"/>
          <a:srcRect/>
          <a:stretch>
            <a:fillRect/>
          </a:stretch>
        </p:blipFill>
        <p:spPr bwMode="auto">
          <a:xfrm>
            <a:off x="5031432" y="7854449"/>
            <a:ext cx="917848" cy="1182048"/>
          </a:xfrm>
          <a:prstGeom prst="rect">
            <a:avLst/>
          </a:prstGeom>
          <a:noFill/>
        </p:spPr>
      </p:pic>
      <p:pic>
        <p:nvPicPr>
          <p:cNvPr id="1027" name="Picture 3" descr="\\school-ss01\homefolders$\Staff\Hannah\Hannah\My Pictures\SIMs pics\Waldeck.jpg"/>
          <p:cNvPicPr>
            <a:picLocks noChangeAspect="1" noChangeArrowheads="1"/>
          </p:cNvPicPr>
          <p:nvPr/>
        </p:nvPicPr>
        <p:blipFill>
          <a:blip r:embed="rId3" cstate="print"/>
          <a:srcRect/>
          <a:stretch>
            <a:fillRect/>
          </a:stretch>
        </p:blipFill>
        <p:spPr bwMode="auto">
          <a:xfrm>
            <a:off x="854968" y="7854449"/>
            <a:ext cx="917848" cy="1182048"/>
          </a:xfrm>
          <a:prstGeom prst="rect">
            <a:avLst/>
          </a:prstGeom>
          <a:noFill/>
        </p:spPr>
      </p:pic>
      <p:pic>
        <p:nvPicPr>
          <p:cNvPr id="1028" name="Picture 4" descr="\\school-ss01\homefolders$\Staff\Hannah\Hannah\My Pictures\SIMs pics\Carter.jpg"/>
          <p:cNvPicPr>
            <a:picLocks noChangeAspect="1" noChangeArrowheads="1"/>
          </p:cNvPicPr>
          <p:nvPr/>
        </p:nvPicPr>
        <p:blipFill>
          <a:blip r:embed="rId4" cstate="print"/>
          <a:srcRect/>
          <a:stretch>
            <a:fillRect/>
          </a:stretch>
        </p:blipFill>
        <p:spPr bwMode="auto">
          <a:xfrm>
            <a:off x="2943200" y="7854449"/>
            <a:ext cx="917848" cy="118204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smtClean="0">
                <a:solidFill>
                  <a:srgbClr val="FF0000"/>
                </a:solidFill>
                <a:latin typeface="Trebuchet MS" pitchFamily="34" charset="0"/>
                <a:cs typeface="Arial" pitchFamily="34" charset="0"/>
              </a:rPr>
              <a:t>CURRICULUM</a:t>
            </a:r>
            <a:endParaRPr kumimoji="0" lang="en-GB" sz="2800" b="1" i="0" u="none" strike="noStrike" cap="none" normalizeH="0" baseline="0" dirty="0" smtClean="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19457" name="Rectangle 1"/>
          <p:cNvSpPr>
            <a:spLocks noChangeArrowheads="1"/>
          </p:cNvSpPr>
          <p:nvPr/>
        </p:nvSpPr>
        <p:spPr bwMode="auto">
          <a:xfrm>
            <a:off x="260648" y="1220723"/>
            <a:ext cx="638132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During the course of the year your child, in addition to English and Maths, will be studying the following subject areas. We hope this information will be of interest and will help you to share the work with your child by providing further reading material, or perhaps arranging a trip to a suitable museum, etc. </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2"/>
          <p:cNvSpPr>
            <a:spLocks noChangeArrowheads="1"/>
          </p:cNvSpPr>
          <p:nvPr/>
        </p:nvSpPr>
        <p:spPr bwMode="auto">
          <a:xfrm>
            <a:off x="188640" y="6912114"/>
            <a:ext cx="6453336"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GB" sz="1200" dirty="0" smtClean="0">
                <a:latin typeface="Trebuchet MS" pitchFamily="34" charset="0"/>
                <a:cs typeface="Arial" pitchFamily="34" charset="0"/>
              </a:rPr>
              <a:t>Each year group will take part in Educational visits designed to enhance the children's learning of the curriculum. Visits may change from year to year but last year, Year 4 visited Highclere House and Iver Environmental Centre.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6"/>
          <p:cNvPicPr/>
          <p:nvPr/>
        </p:nvPicPr>
        <p:blipFill rotWithShape="1">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l="15644" t="21006" r="16624" b="9171"/>
          <a:stretch/>
        </p:blipFill>
        <p:spPr bwMode="auto">
          <a:xfrm>
            <a:off x="86296" y="2446784"/>
            <a:ext cx="6655072" cy="3925416"/>
          </a:xfrm>
          <a:prstGeom prst="rect">
            <a:avLst/>
          </a:prstGeom>
          <a:ln>
            <a:noFill/>
          </a:ln>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400" b="1" dirty="0" smtClean="0">
                <a:solidFill>
                  <a:srgbClr val="FF0000"/>
                </a:solidFill>
                <a:latin typeface="Trebuchet MS" pitchFamily="34" charset="0"/>
                <a:cs typeface="Arial" pitchFamily="34" charset="0"/>
              </a:rPr>
              <a:t>ATTENDANCE AND PUNCTUALITY</a:t>
            </a:r>
            <a:endParaRPr kumimoji="0" lang="en-GB" sz="2400" b="1" i="0" u="none" strike="noStrike" cap="none" normalizeH="0" baseline="0" dirty="0" smtClean="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1043608"/>
            <a:ext cx="4838700" cy="0"/>
          </a:xfrm>
          <a:prstGeom prst="straightConnector1">
            <a:avLst/>
          </a:prstGeom>
          <a:noFill/>
          <a:ln w="76200">
            <a:solidFill>
              <a:srgbClr val="FF0000"/>
            </a:solidFill>
            <a:round/>
            <a:headEnd/>
            <a:tailEnd/>
          </a:ln>
        </p:spPr>
      </p:cxnSp>
      <p:sp>
        <p:nvSpPr>
          <p:cNvPr id="20481" name="Rectangle 1"/>
          <p:cNvSpPr>
            <a:spLocks noChangeArrowheads="1"/>
          </p:cNvSpPr>
          <p:nvPr/>
        </p:nvSpPr>
        <p:spPr bwMode="auto">
          <a:xfrm>
            <a:off x="260648" y="1338019"/>
            <a:ext cx="630932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As parents you all have a legal responsibility to make sure that your child attends school every day. If your child is going to be absent from school please contact the school office on the </a:t>
            </a:r>
            <a:r>
              <a:rPr kumimoji="0" lang="en-GB" sz="1200" b="1" i="0" u="sng"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first day</a:t>
            </a: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 of their absence. This is important, as we will be contacting parents if a child is not at school and no reason has been given.</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Regular attendance and punctuality is fundamental to enabling your child to achieve the highest levels of attainment. We ensure </a:t>
            </a:r>
            <a:r>
              <a:rPr kumimoji="0" lang="en-GB" sz="1200" b="1" i="0" u="sng"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all</a:t>
            </a:r>
            <a:r>
              <a:rPr lang="en-GB" sz="1200" b="1" dirty="0" smtClean="0">
                <a:latin typeface="Trebuchet MS" pitchFamily="34" charset="0"/>
                <a:ea typeface="Times New Roman" pitchFamily="18" charset="0"/>
                <a:cs typeface="Arial" pitchFamily="34" charset="0"/>
              </a:rPr>
              <a:t> </a:t>
            </a: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children are aware of the importance of attendance and punctuality.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The attendance target sent by the Governing Body for </a:t>
            </a:r>
            <a:r>
              <a:rPr kumimoji="0" lang="en-GB" sz="1200" b="1" i="0" u="sng"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2019-2020 is 96%.</a:t>
            </a: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 We expect </a:t>
            </a:r>
            <a:r>
              <a:rPr kumimoji="0" lang="en-GB" sz="1200" b="1" i="0" u="sng"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ALL </a:t>
            </a: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children to achieve this.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If your child is unwell</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If your child is </a:t>
            </a:r>
            <a:r>
              <a:rPr kumimoji="0" lang="en-GB" sz="1200" b="1" i="0" u="sng"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too</a:t>
            </a: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 unwell to come to school, or has a medical appointment, please contact the school office as soon as possible. To help you, the NHS has compiled a list of guidelines about how long children should be kept off school when they have a common illness.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hlinkClick r:id="rId2"/>
              </a:rPr>
              <a:t>https://www.nhs.uk/Livewell/Yourchildatschool/Pages/Illness.aspx</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
            </a:r>
            <a:b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br>
            <a:r>
              <a:rPr kumimoji="0" lang="en-GB" sz="1200" b="1"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Lateness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Learning begins promptly at the beginning of the day with instructions and explanations and it is vital that your child does not miss this part of the day. We monitor lateness and send letters to parents whose children regularly arrive to school late.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Authorised absence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Family holidays </a:t>
            </a:r>
            <a:r>
              <a:rPr kumimoji="0" lang="en-GB" sz="1200" b="1" i="0" u="sng"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should always</a:t>
            </a: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 be taken </a:t>
            </a:r>
            <a:r>
              <a:rPr kumimoji="0" lang="en-GB" sz="1200" b="1" i="0" u="sng"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during the school holidays</a:t>
            </a: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 and we will only authorise absence in </a:t>
            </a:r>
            <a:r>
              <a:rPr kumimoji="0" lang="en-GB" sz="1200" b="1" i="0" u="sng"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very special circumstances</a:t>
            </a: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 On these occasions permission </a:t>
            </a:r>
            <a:r>
              <a:rPr kumimoji="0" lang="en-GB" sz="1200" b="1" i="0" u="sng"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must </a:t>
            </a: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be sought in advance from the head teacher. Absence request forms are available from the school office or a letter should be written to the head teacher.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smtClean="0">
                <a:solidFill>
                  <a:srgbClr val="FF0000"/>
                </a:solidFill>
                <a:latin typeface="Trebuchet MS" pitchFamily="34" charset="0"/>
                <a:cs typeface="Arial" pitchFamily="34" charset="0"/>
              </a:rPr>
              <a:t>OUR OPEN DOOR POLICY</a:t>
            </a:r>
            <a:endParaRPr kumimoji="0" lang="en-GB" sz="2800" b="1" i="0" u="none" strike="noStrike" cap="none" normalizeH="0" baseline="0" dirty="0" smtClean="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21505" name="Rectangle 1"/>
          <p:cNvSpPr>
            <a:spLocks noChangeArrowheads="1"/>
          </p:cNvSpPr>
          <p:nvPr/>
        </p:nvSpPr>
        <p:spPr bwMode="auto">
          <a:xfrm>
            <a:off x="260648" y="1075536"/>
            <a:ext cx="6309320" cy="80329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Please do contact us at any time when you have a concern, even if it appears to be minor.  The ‘little’ difficulties are easy to deal with; don’t let them become major concerns.  The Open Door Policy is encouraged at Lent Rise School.  If you wish to talk about your child please:</a:t>
            </a:r>
          </a:p>
          <a:p>
            <a:pPr marL="0" marR="0" lvl="0" indent="0" algn="just" defTabSz="914400" rtl="0" eaLnBrk="1" fontAlgn="base" latinLnBrk="0" hangingPunct="1">
              <a:lnSpc>
                <a:spcPct val="100000"/>
              </a:lnSpc>
              <a:spcBef>
                <a:spcPct val="0"/>
              </a:spcBef>
              <a:spcAft>
                <a:spcPct val="0"/>
              </a:spcAft>
              <a:buClrTx/>
              <a:buSzTx/>
              <a:buFontTx/>
              <a:buNone/>
              <a:tabLst>
                <a:tab pos="269875" algn="l"/>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69875" algn="l"/>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Approach the class </a:t>
            </a:r>
            <a:r>
              <a:rPr lang="en-GB" sz="1200" dirty="0" smtClean="0">
                <a:latin typeface="Trebuchet MS" pitchFamily="34" charset="0"/>
                <a:cs typeface="Arial" pitchFamily="34" charset="0"/>
              </a:rPr>
              <a:t>t</a:t>
            </a:r>
            <a:r>
              <a:rPr kumimoji="0" lang="en-GB" sz="1200" b="0" i="0" u="none" strike="noStrike" cap="none" normalizeH="0" baseline="0" dirty="0" smtClean="0">
                <a:ln>
                  <a:noFill/>
                </a:ln>
                <a:solidFill>
                  <a:schemeClr val="tx1"/>
                </a:solidFill>
                <a:effectLst/>
                <a:latin typeface="Trebuchet MS" pitchFamily="34" charset="0"/>
                <a:cs typeface="Arial" pitchFamily="34" charset="0"/>
              </a:rPr>
              <a:t>eacher</a:t>
            </a:r>
          </a:p>
          <a:p>
            <a:pPr lvl="0" algn="just" eaLnBrk="0" fontAlgn="base" hangingPunct="0">
              <a:spcBef>
                <a:spcPct val="0"/>
              </a:spcBef>
              <a:spcAft>
                <a:spcPct val="0"/>
              </a:spcAft>
              <a:buFontTx/>
              <a:buChar char="•"/>
              <a:tabLst>
                <a:tab pos="269875" algn="l"/>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Talk to a member of the middle management </a:t>
            </a:r>
            <a:r>
              <a:rPr kumimoji="0" lang="en-GB" sz="1200" b="0" i="0" u="none" strike="noStrike" cap="none" normalizeH="0" baseline="0" smtClean="0">
                <a:ln>
                  <a:noFill/>
                </a:ln>
                <a:solidFill>
                  <a:schemeClr val="tx1"/>
                </a:solidFill>
                <a:effectLst/>
                <a:latin typeface="Trebuchet MS" pitchFamily="34" charset="0"/>
                <a:cs typeface="Arial" pitchFamily="34" charset="0"/>
              </a:rPr>
              <a:t>team </a:t>
            </a:r>
            <a:r>
              <a:rPr lang="en-GB" sz="1200" smtClean="0">
                <a:latin typeface="Trebuchet MS" pitchFamily="34" charset="0"/>
                <a:cs typeface="Arial" pitchFamily="34" charset="0"/>
              </a:rPr>
              <a:t>(</a:t>
            </a:r>
            <a:r>
              <a:rPr lang="en-GB" sz="1200" dirty="0" smtClean="0">
                <a:latin typeface="Trebuchet MS" pitchFamily="34" charset="0"/>
                <a:cs typeface="Arial" pitchFamily="34" charset="0"/>
              </a:rPr>
              <a:t>KS1 or KS2 Phase Leaders)</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69875" algn="l"/>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Talk to a member of the senior leadership team</a:t>
            </a:r>
          </a:p>
          <a:p>
            <a:pPr marL="0" marR="0" lvl="0" indent="0" algn="just" defTabSz="914400" rtl="0" eaLnBrk="0" fontAlgn="base" latinLnBrk="0" hangingPunct="0">
              <a:lnSpc>
                <a:spcPct val="100000"/>
              </a:lnSpc>
              <a:spcBef>
                <a:spcPct val="0"/>
              </a:spcBef>
              <a:spcAft>
                <a:spcPct val="0"/>
              </a:spcAft>
              <a:buClrTx/>
              <a:buSzTx/>
              <a:buFontTx/>
              <a:buChar char="•"/>
              <a:tabLst>
                <a:tab pos="269875" algn="l"/>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The Headteacher, Mrs Watson, is always happy to see parents but clearly she will go to the Class Teacher to discuss issues, therefore it makes sense for you to have spoken to the teacher first.</a:t>
            </a:r>
          </a:p>
          <a:p>
            <a:pPr marL="0" marR="0" lvl="0" indent="0" algn="just" defTabSz="914400" rtl="0" eaLnBrk="0" fontAlgn="base" latinLnBrk="0" hangingPunct="0">
              <a:lnSpc>
                <a:spcPct val="100000"/>
              </a:lnSpc>
              <a:spcBef>
                <a:spcPct val="0"/>
              </a:spcBef>
              <a:spcAft>
                <a:spcPct val="0"/>
              </a:spcAft>
              <a:buClrTx/>
              <a:buSzTx/>
              <a:tabLst>
                <a:tab pos="269875" algn="l"/>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GB" sz="1200" b="1"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Contacting the Headteacher if she is not in School</a:t>
            </a: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When the Headteacher is out, your children are always in safe hands.  If you need an immediate response, please contact the School Office and a member of the senior leadership team will get a response to you as soon as possible.</a:t>
            </a: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GB" sz="1200" b="1"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Complaints and Resolution Procedure</a:t>
            </a: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The following is the strategy that is suggested if difficulties arise – we recommend that you use this structure.</a:t>
            </a: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Talk to the Class Teacher</a:t>
            </a: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Talk to a member of the senior leadership team</a:t>
            </a: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Talk to the Headteacher</a:t>
            </a: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Make Representations to the Governing Body in writing to:</a:t>
            </a:r>
          </a:p>
          <a:p>
            <a:pPr marL="0" marR="0" lvl="0" indent="0" defTabSz="914400" rtl="0" eaLnBrk="0" fontAlgn="base" latinLnBrk="0" hangingPunct="0">
              <a:spcBef>
                <a:spcPct val="0"/>
              </a:spcBef>
              <a:spcAft>
                <a:spcPct val="0"/>
              </a:spcAft>
              <a:buClrTx/>
              <a:buSzTx/>
              <a:buFontTx/>
              <a:buNone/>
              <a:tabLst>
                <a:tab pos="269875" algn="l"/>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Mrs Maggie Young, Chair of Governors</a:t>
            </a:r>
            <a:b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b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by e-mail: govs@lentrise.bucks.sch.uk</a:t>
            </a:r>
            <a:b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b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or</a:t>
            </a:r>
            <a:b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b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c/o Lent Rise School</a:t>
            </a:r>
            <a:b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b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Coulson Way</a:t>
            </a:r>
            <a:b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b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Burnham</a:t>
            </a:r>
            <a:b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b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Slough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defTabSz="914400" rtl="0" eaLnBrk="0" fontAlgn="base" latinLnBrk="0" hangingPunct="0">
              <a:spcBef>
                <a:spcPct val="0"/>
              </a:spcBef>
              <a:spcAft>
                <a:spcPct val="0"/>
              </a:spcAft>
              <a:buClrTx/>
              <a:buSzTx/>
              <a:buFontTx/>
              <a:buNone/>
              <a:tabLst>
                <a:tab pos="269875" algn="l"/>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SL1 7NP</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If you are still not satisfied you may wish to put your complaint to the Secretary of State for Education and Skills who can review whether the School has acted reasonably and followed the correct procedures.  The address is Sanctuary Buildings, Great Smith Street, London, SW1 3BT.  </a:t>
            </a:r>
          </a:p>
          <a:p>
            <a:pPr marL="0" marR="0" lvl="0" indent="0" algn="just" defTabSz="914400" rtl="0" eaLnBrk="0" fontAlgn="base" latinLnBrk="0" hangingPunct="0">
              <a:spcBef>
                <a:spcPct val="0"/>
              </a:spcBef>
              <a:spcAft>
                <a:spcPct val="0"/>
              </a:spcAft>
              <a:buClrTx/>
              <a:buSzTx/>
              <a:tabLst>
                <a:tab pos="269875" algn="l"/>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spcBef>
                <a:spcPct val="0"/>
              </a:spcBef>
              <a:spcAft>
                <a:spcPct val="0"/>
              </a:spcAft>
              <a:buClrTx/>
              <a:buSzTx/>
              <a:buFontTx/>
              <a:buNone/>
              <a:tabLst>
                <a:tab pos="269875" algn="l"/>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If you would like to read our full Complaints Procedure, please contact the school office for a copy or visit the school website </a:t>
            </a: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hlinkClick r:id="rId2"/>
              </a:rPr>
              <a:t>www.lentrise.bucks.sch.uk</a:t>
            </a: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spcBef>
                <a:spcPct val="0"/>
              </a:spcBef>
              <a:spcAft>
                <a:spcPct val="0"/>
              </a:spcAft>
              <a:buClrTx/>
              <a:buSzTx/>
              <a:buFontTx/>
              <a:buNone/>
              <a:tabLst>
                <a:tab pos="269875" algn="l"/>
              </a:tabLst>
            </a:pPr>
            <a:r>
              <a:rPr kumimoji="0" lang="en-GB" sz="1200" b="1"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smtClean="0">
                <a:solidFill>
                  <a:srgbClr val="FF0000"/>
                </a:solidFill>
                <a:latin typeface="Trebuchet MS" pitchFamily="34" charset="0"/>
                <a:cs typeface="Arial" pitchFamily="34" charset="0"/>
              </a:rPr>
              <a:t>FREE SCHOOL MEALS AND PUPIL PREMIUM FUNDING</a:t>
            </a:r>
            <a:endParaRPr kumimoji="0" lang="en-GB" sz="2800" b="1" i="0" u="none" strike="noStrike" cap="none" normalizeH="0" baseline="0" dirty="0" smtClean="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1187624"/>
            <a:ext cx="4838700" cy="0"/>
          </a:xfrm>
          <a:prstGeom prst="straightConnector1">
            <a:avLst/>
          </a:prstGeom>
          <a:noFill/>
          <a:ln w="76200">
            <a:solidFill>
              <a:srgbClr val="FF0000"/>
            </a:solidFill>
            <a:round/>
            <a:headEnd/>
            <a:tailEnd/>
          </a:ln>
        </p:spPr>
      </p:cxnSp>
      <p:sp>
        <p:nvSpPr>
          <p:cNvPr id="23560" name="Rectangle 8"/>
          <p:cNvSpPr>
            <a:spLocks noChangeArrowheads="1"/>
          </p:cNvSpPr>
          <p:nvPr/>
        </p:nvSpPr>
        <p:spPr bwMode="auto">
          <a:xfrm>
            <a:off x="332656" y="1291560"/>
            <a:ext cx="6192688" cy="80329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Do you receive any of the following benefits: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Income support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Income based Job Seekers’ Allowance (IBJSA)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Income-related Employment and Support Allowance (ESA)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Support under part VI of the Immigration and Asylum Act 1999</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Child tax credit, with income under the threshold set by the Treasury, (Not Working Tax Credit)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The ‘Guarantee’ element of Pension Credit</a:t>
            </a:r>
          </a:p>
          <a:p>
            <a:pPr marL="0" marR="0" lvl="0" indent="0" algn="l" defTabSz="914400" rtl="0" eaLnBrk="0" fontAlgn="base" latinLnBrk="0" hangingPunct="0">
              <a:lnSpc>
                <a:spcPct val="100000"/>
              </a:lnSpc>
              <a:spcBef>
                <a:spcPct val="0"/>
              </a:spcBef>
              <a:spcAft>
                <a:spcPct val="0"/>
              </a:spcAft>
              <a:buClrTx/>
              <a:buSzTx/>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FF0000"/>
                </a:solidFill>
                <a:effectLst/>
                <a:latin typeface="Trebuchet MS" pitchFamily="34" charset="0"/>
                <a:ea typeface="Times New Roman" pitchFamily="18" charset="0"/>
                <a:cs typeface="Arial" pitchFamily="34" charset="0"/>
              </a:rPr>
              <a:t>All children in Early Years, Years 1 and 2 are eligible to have a universal school meal. But we still need parents receiving the benefits listed above to sign up to the Free School Meals service. If you have a child in KS2 they will also be eligible for a free school meal, but only if you apply!</a:t>
            </a:r>
            <a:endParaRPr lang="en-GB" sz="1200" dirty="0">
              <a:solidFill>
                <a:srgbClr val="FF0000"/>
              </a:solidFill>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Why sign up?</a:t>
            </a:r>
          </a:p>
          <a:p>
            <a:pPr marL="0" marR="0" lvl="0" indent="0" algn="l" defTabSz="914400" rtl="0" eaLnBrk="0" fontAlgn="base" latinLnBrk="0" hangingPunct="0">
              <a:lnSpc>
                <a:spcPct val="100000"/>
              </a:lnSpc>
              <a:spcBef>
                <a:spcPct val="0"/>
              </a:spcBef>
              <a:spcAft>
                <a:spcPct val="0"/>
              </a:spcAft>
              <a:buClrTx/>
              <a:buSzTx/>
              <a:buFontTx/>
              <a:buNone/>
              <a:tabLst/>
            </a:pPr>
            <a:endParaRPr lang="en-GB" sz="1200" dirty="0">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For the school </a:t>
            </a:r>
          </a:p>
          <a:p>
            <a:pPr lvl="0" eaLnBrk="0" fontAlgn="base" hangingPunct="0">
              <a:spcBef>
                <a:spcPct val="0"/>
              </a:spcBef>
              <a:spcAft>
                <a:spcPct val="0"/>
              </a:spcAft>
            </a:pPr>
            <a:r>
              <a:rPr lang="en-GB" sz="1200" dirty="0">
                <a:latin typeface="Trebuchet MS" pitchFamily="34" charset="0"/>
                <a:cs typeface="Arial" pitchFamily="34" charset="0"/>
              </a:rPr>
              <a:t>	</a:t>
            </a:r>
            <a:r>
              <a:rPr lang="en-GB" sz="1200" dirty="0" smtClean="0">
                <a:latin typeface="Trebuchet MS" pitchFamily="34" charset="0"/>
                <a:cs typeface="Arial" pitchFamily="34" charset="0"/>
              </a:rPr>
              <a:t>We receive additional funding for children who would be eligible for Free 	School meals even if they were not in Early Years, Year 1 or Year 2. This 	funding is called Pupil Premium and we use it to support progress and 	achievement (you can find out how we spent this year’s Pupil Premium 	on our website </a:t>
            </a:r>
            <a:r>
              <a:rPr lang="en-GB" sz="1200" dirty="0" smtClean="0">
                <a:latin typeface="Trebuchet MS" pitchFamily="34" charset="0"/>
                <a:hlinkClick r:id="rId2"/>
              </a:rPr>
              <a:t>https://www.lentriseschool.co.uk/website</a:t>
            </a:r>
            <a:r>
              <a:rPr lang="en-GB" sz="1200" dirty="0" smtClean="0">
                <a:latin typeface="Trebuchet MS" pitchFamily="34" charset="0"/>
              </a:rPr>
              <a:t>. </a:t>
            </a:r>
          </a:p>
          <a:p>
            <a:pPr lvl="0" eaLnBrk="0" fontAlgn="base" hangingPunct="0">
              <a:spcBef>
                <a:spcPct val="0"/>
              </a:spcBef>
              <a:spcAft>
                <a:spcPct val="0"/>
              </a:spcAft>
            </a:pPr>
            <a:endParaRPr lang="en-GB" sz="1200" dirty="0">
              <a:latin typeface="Trebuchet MS" pitchFamily="34" charset="0"/>
            </a:endParaRPr>
          </a:p>
          <a:p>
            <a:pPr lvl="0" eaLnBrk="0" fontAlgn="base" hangingPunct="0">
              <a:spcBef>
                <a:spcPct val="0"/>
              </a:spcBef>
              <a:spcAft>
                <a:spcPct val="0"/>
              </a:spcAft>
            </a:pPr>
            <a:r>
              <a:rPr lang="en-GB" sz="1200" dirty="0" smtClean="0">
                <a:latin typeface="Trebuchet MS" pitchFamily="34" charset="0"/>
              </a:rPr>
              <a:t>For you </a:t>
            </a:r>
          </a:p>
          <a:p>
            <a:pPr lvl="0" eaLnBrk="0" fontAlgn="base" hangingPunct="0">
              <a:spcBef>
                <a:spcPct val="0"/>
              </a:spcBef>
              <a:spcAft>
                <a:spcPct val="0"/>
              </a:spcAft>
            </a:pPr>
            <a:r>
              <a:rPr lang="en-GB" sz="1200" dirty="0">
                <a:latin typeface="Trebuchet MS" pitchFamily="34" charset="0"/>
              </a:rPr>
              <a:t>	</a:t>
            </a:r>
            <a:r>
              <a:rPr lang="en-GB" sz="1200" dirty="0" smtClean="0">
                <a:latin typeface="Trebuchet MS" pitchFamily="34" charset="0"/>
              </a:rPr>
              <a:t>If we know that your child would be eligible for Free School Meals even if 	they were not in Early Years, Year 1 or Year 2 we can provide additional 	support to them in school. We can also help with the cost of school 	uniform, PE kits, school trips, clubs and music lessons on a case-by-case 	basis.</a:t>
            </a:r>
          </a:p>
          <a:p>
            <a:pPr lvl="0" eaLnBrk="0" fontAlgn="base" hangingPunct="0">
              <a:spcBef>
                <a:spcPct val="0"/>
              </a:spcBef>
              <a:spcAft>
                <a:spcPct val="0"/>
              </a:spcAft>
            </a:pPr>
            <a:endParaRPr lang="en-GB" sz="1200" dirty="0">
              <a:latin typeface="Trebuchet MS" pitchFamily="34" charset="0"/>
            </a:endParaRPr>
          </a:p>
          <a:p>
            <a:pPr lvl="0" eaLnBrk="0" fontAlgn="base" hangingPunct="0">
              <a:spcBef>
                <a:spcPct val="0"/>
              </a:spcBef>
              <a:spcAft>
                <a:spcPct val="0"/>
              </a:spcAft>
            </a:pPr>
            <a:r>
              <a:rPr lang="en-GB" sz="1200" dirty="0" smtClean="0">
                <a:latin typeface="Trebuchet MS" pitchFamily="34" charset="0"/>
              </a:rPr>
              <a:t>Signing-up takes less than 5 minutes</a:t>
            </a:r>
            <a:endParaRPr lang="en-GB" sz="1200" dirty="0">
              <a:latin typeface="Trebuchet MS" pitchFamily="34" charset="0"/>
            </a:endParaRPr>
          </a:p>
          <a:p>
            <a:pPr lvl="0" eaLnBrk="0" fontAlgn="base" hangingPunct="0">
              <a:spcBef>
                <a:spcPct val="0"/>
              </a:spcBef>
              <a:spcAft>
                <a:spcPct val="0"/>
              </a:spcAft>
            </a:pPr>
            <a:r>
              <a:rPr lang="en-GB" sz="1200" dirty="0" smtClean="0">
                <a:latin typeface="Trebuchet MS" pitchFamily="34" charset="0"/>
              </a:rPr>
              <a:t>	All you need to do is complete a short form. You do not need to provide 	any proof of your eligibility. You only need to sign-up once and we will 	automatically re-check your details every term. If you are still eligible, 	your child will continue to receive a free school meal in Key Stage 2. The 	school office staff will be happy to answer your questions or help you 	complete the form.</a:t>
            </a:r>
          </a:p>
          <a:p>
            <a:pPr lvl="0" eaLnBrk="0" fontAlgn="base" hangingPunct="0">
              <a:spcBef>
                <a:spcPct val="0"/>
              </a:spcBef>
              <a:spcAft>
                <a:spcPct val="0"/>
              </a:spcAft>
            </a:pPr>
            <a:endParaRPr lang="en-GB" sz="1200" dirty="0">
              <a:latin typeface="Trebuchet MS" pitchFamily="34" charset="0"/>
            </a:endParaRPr>
          </a:p>
          <a:p>
            <a:pPr lvl="0" algn="ctr" eaLnBrk="0" fontAlgn="base" hangingPunct="0">
              <a:spcBef>
                <a:spcPct val="0"/>
              </a:spcBef>
              <a:spcAft>
                <a:spcPct val="0"/>
              </a:spcAft>
            </a:pPr>
            <a:r>
              <a:rPr lang="en-GB" sz="1200" dirty="0" smtClean="0">
                <a:solidFill>
                  <a:srgbClr val="FF0000"/>
                </a:solidFill>
                <a:latin typeface="Trebuchet MS" pitchFamily="34" charset="0"/>
              </a:rPr>
              <a:t>All applications are dealt with in confidence.</a:t>
            </a:r>
          </a:p>
          <a:p>
            <a:pPr lvl="0" eaLnBrk="0" fontAlgn="base" hangingPunct="0">
              <a:spcBef>
                <a:spcPct val="0"/>
              </a:spcBef>
              <a:spcAft>
                <a:spcPct val="0"/>
              </a:spcAft>
            </a:pPr>
            <a:r>
              <a:rPr lang="en-GB" sz="1200" dirty="0">
                <a:latin typeface="Trebuchet MS" pitchFamily="34" charset="0"/>
              </a:rPr>
              <a:t>	</a:t>
            </a:r>
            <a:endParaRPr lang="en-GB" sz="1200" dirty="0" smtClean="0">
              <a:latin typeface="Trebuchet MS" pitchFamily="34" charset="0"/>
            </a:endParaRPr>
          </a:p>
          <a:p>
            <a:pPr lvl="0" eaLnBrk="0" fontAlgn="base" hangingPunct="0">
              <a:spcBef>
                <a:spcPct val="0"/>
              </a:spcBef>
              <a:spcAft>
                <a:spcPct val="0"/>
              </a:spcAf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p:txBody>
      </p:sp>
      <p:pic>
        <p:nvPicPr>
          <p:cNvPr id="14" name="Picture 13" descr="C:\Users\schoolsecretary.W2K82226\AppData\Local\Microsoft\Windows\Temporary Internet Files\Content.IE5\MUQRYTYY\MC900437095[1].png"/>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476672" y="4860033"/>
            <a:ext cx="720080" cy="792088"/>
          </a:xfrm>
          <a:prstGeom prst="rect">
            <a:avLst/>
          </a:prstGeom>
          <a:noFill/>
          <a:ln>
            <a:noFill/>
          </a:ln>
        </p:spPr>
      </p:pic>
      <p:pic>
        <p:nvPicPr>
          <p:cNvPr id="15" name="Picture 14" descr="C:\Users\schoolsecretary.W2K82226\AppData\Local\Microsoft\Windows\Temporary Internet Files\Content.IE5\ERGCQX2F\MC900437041[1].png"/>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404664" y="6145629"/>
            <a:ext cx="730627" cy="802635"/>
          </a:xfrm>
          <a:prstGeom prst="rect">
            <a:avLst/>
          </a:prstGeom>
          <a:noFill/>
          <a:ln>
            <a:noFill/>
          </a:ln>
        </p:spPr>
      </p:pic>
      <p:pic>
        <p:nvPicPr>
          <p:cNvPr id="16" name="Picture 15" descr="C:\Users\schoolsecretary.W2K82226\AppData\Local\Microsoft\Windows\Temporary Internet Files\Content.IE5\MUQRYTYY\MC900431586[1].png"/>
          <p:cNvPicPr/>
          <p:nvPr/>
        </p:nvPicPr>
        <p:blipFill>
          <a:blip r:embed="rId5"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404664" y="7524328"/>
            <a:ext cx="792088" cy="79208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33319" t="8045" r="32032" b="4456"/>
          <a:stretch>
            <a:fillRect/>
          </a:stretch>
        </p:blipFill>
        <p:spPr bwMode="auto">
          <a:xfrm>
            <a:off x="188640" y="0"/>
            <a:ext cx="6437376" cy="9144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231984" y="0"/>
            <a:ext cx="6437376" cy="9144000"/>
            <a:chOff x="231984" y="0"/>
            <a:chExt cx="6437376" cy="9144000"/>
          </a:xfrm>
        </p:grpSpPr>
        <p:pic>
          <p:nvPicPr>
            <p:cNvPr id="2050" name="Picture 2"/>
            <p:cNvPicPr>
              <a:picLocks noChangeAspect="1" noChangeArrowheads="1"/>
            </p:cNvPicPr>
            <p:nvPr/>
          </p:nvPicPr>
          <p:blipFill>
            <a:blip r:embed="rId2" cstate="print"/>
            <a:srcRect l="33319" t="8045" r="32032" b="4456"/>
            <a:stretch>
              <a:fillRect/>
            </a:stretch>
          </p:blipFill>
          <p:spPr bwMode="auto">
            <a:xfrm>
              <a:off x="231984" y="0"/>
              <a:ext cx="6437376" cy="9144000"/>
            </a:xfrm>
            <a:prstGeom prst="rect">
              <a:avLst/>
            </a:prstGeom>
            <a:noFill/>
            <a:ln w="9525">
              <a:noFill/>
              <a:miter lim="800000"/>
              <a:headEnd/>
              <a:tailEnd/>
            </a:ln>
          </p:spPr>
        </p:pic>
        <p:sp>
          <p:nvSpPr>
            <p:cNvPr id="4" name="Rectangle 3"/>
            <p:cNvSpPr/>
            <p:nvPr/>
          </p:nvSpPr>
          <p:spPr>
            <a:xfrm>
              <a:off x="5301208" y="179512"/>
              <a:ext cx="1008112"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2670</Words>
  <Application>Microsoft Office PowerPoint</Application>
  <PresentationFormat>On-screen Show (4:3)</PresentationFormat>
  <Paragraphs>351</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hannah</dc:creator>
  <cp:lastModifiedBy>hannah</cp:lastModifiedBy>
  <cp:revision>19</cp:revision>
  <dcterms:created xsi:type="dcterms:W3CDTF">2019-06-07T10:18:48Z</dcterms:created>
  <dcterms:modified xsi:type="dcterms:W3CDTF">2019-07-26T09:19:23Z</dcterms:modified>
</cp:coreProperties>
</file>