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58" r:id="rId5"/>
    <p:sldId id="276" r:id="rId6"/>
    <p:sldId id="259" r:id="rId7"/>
    <p:sldId id="267" r:id="rId8"/>
    <p:sldId id="268" r:id="rId9"/>
    <p:sldId id="265" r:id="rId10"/>
    <p:sldId id="260" r:id="rId11"/>
    <p:sldId id="261" r:id="rId12"/>
    <p:sldId id="283" r:id="rId13"/>
    <p:sldId id="266" r:id="rId14"/>
    <p:sldId id="274" r:id="rId15"/>
    <p:sldId id="272" r:id="rId16"/>
    <p:sldId id="284" r:id="rId17"/>
    <p:sldId id="269" r:id="rId18"/>
    <p:sldId id="273" r:id="rId19"/>
    <p:sldId id="275" r:id="rId20"/>
    <p:sldId id="281" r:id="rId21"/>
    <p:sldId id="282" r:id="rId22"/>
    <p:sldId id="264" r:id="rId23"/>
    <p:sldId id="26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E62DA1-12D3-45F1-B413-85F29AC02D88}" v="2" dt="2025-09-08T09:26:05.8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s M Hawkins" userId="19a096ca-c849-4562-898b-9515684309bc" providerId="ADAL" clId="{18E62DA1-12D3-45F1-B413-85F29AC02D88}"/>
    <pc:docChg chg="custSel modSld">
      <pc:chgData name="Ms M Hawkins" userId="19a096ca-c849-4562-898b-9515684309bc" providerId="ADAL" clId="{18E62DA1-12D3-45F1-B413-85F29AC02D88}" dt="2025-09-08T20:51:52.212" v="1203" actId="20577"/>
      <pc:docMkLst>
        <pc:docMk/>
      </pc:docMkLst>
      <pc:sldChg chg="modSp mod">
        <pc:chgData name="Ms M Hawkins" userId="19a096ca-c849-4562-898b-9515684309bc" providerId="ADAL" clId="{18E62DA1-12D3-45F1-B413-85F29AC02D88}" dt="2025-09-08T09:13:55.285" v="1" actId="20577"/>
        <pc:sldMkLst>
          <pc:docMk/>
          <pc:sldMk cId="3270563721" sldId="258"/>
        </pc:sldMkLst>
        <pc:spChg chg="mod">
          <ac:chgData name="Ms M Hawkins" userId="19a096ca-c849-4562-898b-9515684309bc" providerId="ADAL" clId="{18E62DA1-12D3-45F1-B413-85F29AC02D88}" dt="2025-09-08T09:13:55.285" v="1" actId="20577"/>
          <ac:spMkLst>
            <pc:docMk/>
            <pc:sldMk cId="3270563721" sldId="258"/>
            <ac:spMk id="3" creationId="{9FF51FA5-FC56-DDF7-9DCD-A5EF01D1E670}"/>
          </ac:spMkLst>
        </pc:spChg>
      </pc:sldChg>
      <pc:sldChg chg="modSp mod">
        <pc:chgData name="Ms M Hawkins" userId="19a096ca-c849-4562-898b-9515684309bc" providerId="ADAL" clId="{18E62DA1-12D3-45F1-B413-85F29AC02D88}" dt="2025-09-08T20:47:36.782" v="1195" actId="20577"/>
        <pc:sldMkLst>
          <pc:docMk/>
          <pc:sldMk cId="2032656830" sldId="260"/>
        </pc:sldMkLst>
        <pc:spChg chg="mod">
          <ac:chgData name="Ms M Hawkins" userId="19a096ca-c849-4562-898b-9515684309bc" providerId="ADAL" clId="{18E62DA1-12D3-45F1-B413-85F29AC02D88}" dt="2025-09-08T20:47:36.782" v="1195" actId="20577"/>
          <ac:spMkLst>
            <pc:docMk/>
            <pc:sldMk cId="2032656830" sldId="260"/>
            <ac:spMk id="13" creationId="{D81A7C70-5846-5DD6-5CF1-E14DD1282E24}"/>
          </ac:spMkLst>
        </pc:spChg>
      </pc:sldChg>
      <pc:sldChg chg="delSp mod">
        <pc:chgData name="Ms M Hawkins" userId="19a096ca-c849-4562-898b-9515684309bc" providerId="ADAL" clId="{18E62DA1-12D3-45F1-B413-85F29AC02D88}" dt="2025-09-08T09:22:52.087" v="208" actId="478"/>
        <pc:sldMkLst>
          <pc:docMk/>
          <pc:sldMk cId="3138540726" sldId="261"/>
        </pc:sldMkLst>
        <pc:picChg chg="del">
          <ac:chgData name="Ms M Hawkins" userId="19a096ca-c849-4562-898b-9515684309bc" providerId="ADAL" clId="{18E62DA1-12D3-45F1-B413-85F29AC02D88}" dt="2025-09-08T09:22:52.087" v="208" actId="478"/>
          <ac:picMkLst>
            <pc:docMk/>
            <pc:sldMk cId="3138540726" sldId="261"/>
            <ac:picMk id="6" creationId="{5F395D86-8A6C-344C-3C88-A7F366C9B1B2}"/>
          </ac:picMkLst>
        </pc:picChg>
      </pc:sldChg>
      <pc:sldChg chg="modSp mod">
        <pc:chgData name="Ms M Hawkins" userId="19a096ca-c849-4562-898b-9515684309bc" providerId="ADAL" clId="{18E62DA1-12D3-45F1-B413-85F29AC02D88}" dt="2025-09-08T09:31:28.196" v="1133" actId="20577"/>
        <pc:sldMkLst>
          <pc:docMk/>
          <pc:sldMk cId="2290877563" sldId="263"/>
        </pc:sldMkLst>
        <pc:spChg chg="mod">
          <ac:chgData name="Ms M Hawkins" userId="19a096ca-c849-4562-898b-9515684309bc" providerId="ADAL" clId="{18E62DA1-12D3-45F1-B413-85F29AC02D88}" dt="2025-09-08T09:31:28.196" v="1133" actId="20577"/>
          <ac:spMkLst>
            <pc:docMk/>
            <pc:sldMk cId="2290877563" sldId="263"/>
            <ac:spMk id="15" creationId="{D3502D83-E8B9-A7DD-D67D-C86471DF970D}"/>
          </ac:spMkLst>
        </pc:spChg>
      </pc:sldChg>
      <pc:sldChg chg="modSp mod">
        <pc:chgData name="Ms M Hawkins" userId="19a096ca-c849-4562-898b-9515684309bc" providerId="ADAL" clId="{18E62DA1-12D3-45F1-B413-85F29AC02D88}" dt="2025-09-08T20:51:52.212" v="1203" actId="20577"/>
        <pc:sldMkLst>
          <pc:docMk/>
          <pc:sldMk cId="129006937" sldId="264"/>
        </pc:sldMkLst>
        <pc:spChg chg="mod">
          <ac:chgData name="Ms M Hawkins" userId="19a096ca-c849-4562-898b-9515684309bc" providerId="ADAL" clId="{18E62DA1-12D3-45F1-B413-85F29AC02D88}" dt="2025-09-08T20:51:52.212" v="1203" actId="20577"/>
          <ac:spMkLst>
            <pc:docMk/>
            <pc:sldMk cId="129006937" sldId="264"/>
            <ac:spMk id="14" creationId="{9E5FC2A4-5A09-28DC-9A33-1D28B7C0E72E}"/>
          </ac:spMkLst>
        </pc:spChg>
      </pc:sldChg>
      <pc:sldChg chg="addSp delSp modSp mod">
        <pc:chgData name="Ms M Hawkins" userId="19a096ca-c849-4562-898b-9515684309bc" providerId="ADAL" clId="{18E62DA1-12D3-45F1-B413-85F29AC02D88}" dt="2025-09-08T09:22:22.129" v="187" actId="1076"/>
        <pc:sldMkLst>
          <pc:docMk/>
          <pc:sldMk cId="2772013854" sldId="265"/>
        </pc:sldMkLst>
        <pc:spChg chg="mod">
          <ac:chgData name="Ms M Hawkins" userId="19a096ca-c849-4562-898b-9515684309bc" providerId="ADAL" clId="{18E62DA1-12D3-45F1-B413-85F29AC02D88}" dt="2025-09-08T09:22:22.129" v="187" actId="1076"/>
          <ac:spMkLst>
            <pc:docMk/>
            <pc:sldMk cId="2772013854" sldId="265"/>
            <ac:spMk id="4" creationId="{B19B5E33-96D8-C6EA-219A-A4EFA7D6E18D}"/>
          </ac:spMkLst>
        </pc:spChg>
        <pc:picChg chg="add mod">
          <ac:chgData name="Ms M Hawkins" userId="19a096ca-c849-4562-898b-9515684309bc" providerId="ADAL" clId="{18E62DA1-12D3-45F1-B413-85F29AC02D88}" dt="2025-09-08T09:22:14.044" v="181" actId="1076"/>
          <ac:picMkLst>
            <pc:docMk/>
            <pc:sldMk cId="2772013854" sldId="265"/>
            <ac:picMk id="11" creationId="{F8548199-B5FC-4286-704F-C51F0583F734}"/>
          </ac:picMkLst>
        </pc:picChg>
        <pc:picChg chg="del">
          <ac:chgData name="Ms M Hawkins" userId="19a096ca-c849-4562-898b-9515684309bc" providerId="ADAL" clId="{18E62DA1-12D3-45F1-B413-85F29AC02D88}" dt="2025-09-08T09:18:19.564" v="178" actId="478"/>
          <ac:picMkLst>
            <pc:docMk/>
            <pc:sldMk cId="2772013854" sldId="265"/>
            <ac:picMk id="12" creationId="{37F9A26D-91F2-2B1F-B60B-F4231A774A06}"/>
          </ac:picMkLst>
        </pc:picChg>
        <pc:picChg chg="del">
          <ac:chgData name="Ms M Hawkins" userId="19a096ca-c849-4562-898b-9515684309bc" providerId="ADAL" clId="{18E62DA1-12D3-45F1-B413-85F29AC02D88}" dt="2025-09-08T09:18:20.191" v="179" actId="478"/>
          <ac:picMkLst>
            <pc:docMk/>
            <pc:sldMk cId="2772013854" sldId="265"/>
            <ac:picMk id="14" creationId="{83F549C6-52DD-5046-1FB2-569FE63A4C07}"/>
          </ac:picMkLst>
        </pc:picChg>
      </pc:sldChg>
      <pc:sldChg chg="modSp mod">
        <pc:chgData name="Ms M Hawkins" userId="19a096ca-c849-4562-898b-9515684309bc" providerId="ADAL" clId="{18E62DA1-12D3-45F1-B413-85F29AC02D88}" dt="2025-09-08T09:23:08.470" v="232" actId="20577"/>
        <pc:sldMkLst>
          <pc:docMk/>
          <pc:sldMk cId="1591297488" sldId="266"/>
        </pc:sldMkLst>
        <pc:spChg chg="mod">
          <ac:chgData name="Ms M Hawkins" userId="19a096ca-c849-4562-898b-9515684309bc" providerId="ADAL" clId="{18E62DA1-12D3-45F1-B413-85F29AC02D88}" dt="2025-09-08T09:23:08.470" v="232" actId="20577"/>
          <ac:spMkLst>
            <pc:docMk/>
            <pc:sldMk cId="1591297488" sldId="266"/>
            <ac:spMk id="24" creationId="{D1EFB079-0B5E-4D6C-E392-17E2AF114A0A}"/>
          </ac:spMkLst>
        </pc:spChg>
      </pc:sldChg>
      <pc:sldChg chg="modSp mod">
        <pc:chgData name="Ms M Hawkins" userId="19a096ca-c849-4562-898b-9515684309bc" providerId="ADAL" clId="{18E62DA1-12D3-45F1-B413-85F29AC02D88}" dt="2025-09-08T09:17:27.736" v="177" actId="20577"/>
        <pc:sldMkLst>
          <pc:docMk/>
          <pc:sldMk cId="2384666298" sldId="267"/>
        </pc:sldMkLst>
        <pc:spChg chg="mod">
          <ac:chgData name="Ms M Hawkins" userId="19a096ca-c849-4562-898b-9515684309bc" providerId="ADAL" clId="{18E62DA1-12D3-45F1-B413-85F29AC02D88}" dt="2025-09-08T09:17:27.736" v="177" actId="20577"/>
          <ac:spMkLst>
            <pc:docMk/>
            <pc:sldMk cId="2384666298" sldId="267"/>
            <ac:spMk id="13" creationId="{D81A7C70-5846-5DD6-5CF1-E14DD1282E24}"/>
          </ac:spMkLst>
        </pc:spChg>
      </pc:sldChg>
      <pc:sldChg chg="modSp mod">
        <pc:chgData name="Ms M Hawkins" userId="19a096ca-c849-4562-898b-9515684309bc" providerId="ADAL" clId="{18E62DA1-12D3-45F1-B413-85F29AC02D88}" dt="2025-09-08T20:50:08.477" v="1199" actId="20577"/>
        <pc:sldMkLst>
          <pc:docMk/>
          <pc:sldMk cId="1190884742" sldId="269"/>
        </pc:sldMkLst>
        <pc:spChg chg="mod">
          <ac:chgData name="Ms M Hawkins" userId="19a096ca-c849-4562-898b-9515684309bc" providerId="ADAL" clId="{18E62DA1-12D3-45F1-B413-85F29AC02D88}" dt="2025-09-08T20:50:08.477" v="1199" actId="20577"/>
          <ac:spMkLst>
            <pc:docMk/>
            <pc:sldMk cId="1190884742" sldId="269"/>
            <ac:spMk id="13" creationId="{D81A7C70-5846-5DD6-5CF1-E14DD1282E24}"/>
          </ac:spMkLst>
        </pc:spChg>
      </pc:sldChg>
      <pc:sldChg chg="modSp mod">
        <pc:chgData name="Ms M Hawkins" userId="19a096ca-c849-4562-898b-9515684309bc" providerId="ADAL" clId="{18E62DA1-12D3-45F1-B413-85F29AC02D88}" dt="2025-09-08T09:26:09.920" v="828" actId="1076"/>
        <pc:sldMkLst>
          <pc:docMk/>
          <pc:sldMk cId="2851998714" sldId="272"/>
        </pc:sldMkLst>
        <pc:spChg chg="mod">
          <ac:chgData name="Ms M Hawkins" userId="19a096ca-c849-4562-898b-9515684309bc" providerId="ADAL" clId="{18E62DA1-12D3-45F1-B413-85F29AC02D88}" dt="2025-09-08T09:26:09.920" v="828" actId="1076"/>
          <ac:spMkLst>
            <pc:docMk/>
            <pc:sldMk cId="2851998714" sldId="272"/>
            <ac:spMk id="3" creationId="{9AD5F70E-D3F6-8DEE-2CDB-90D453AE9A08}"/>
          </ac:spMkLst>
        </pc:spChg>
      </pc:sldChg>
      <pc:sldChg chg="modSp mod">
        <pc:chgData name="Ms M Hawkins" userId="19a096ca-c849-4562-898b-9515684309bc" providerId="ADAL" clId="{18E62DA1-12D3-45F1-B413-85F29AC02D88}" dt="2025-09-08T09:25:37.735" v="815" actId="404"/>
        <pc:sldMkLst>
          <pc:docMk/>
          <pc:sldMk cId="2926036640" sldId="274"/>
        </pc:sldMkLst>
        <pc:spChg chg="mod">
          <ac:chgData name="Ms M Hawkins" userId="19a096ca-c849-4562-898b-9515684309bc" providerId="ADAL" clId="{18E62DA1-12D3-45F1-B413-85F29AC02D88}" dt="2025-09-08T09:25:37.735" v="815" actId="404"/>
          <ac:spMkLst>
            <pc:docMk/>
            <pc:sldMk cId="2926036640" sldId="274"/>
            <ac:spMk id="3" creationId="{463B51CD-FD36-ABC7-6D05-4D91AA635213}"/>
          </ac:spMkLst>
        </pc:spChg>
      </pc:sldChg>
      <pc:sldChg chg="modSp mod">
        <pc:chgData name="Ms M Hawkins" userId="19a096ca-c849-4562-898b-9515684309bc" providerId="ADAL" clId="{18E62DA1-12D3-45F1-B413-85F29AC02D88}" dt="2025-09-08T20:46:09.403" v="1168" actId="20577"/>
        <pc:sldMkLst>
          <pc:docMk/>
          <pc:sldMk cId="2861639658" sldId="276"/>
        </pc:sldMkLst>
        <pc:graphicFrameChg chg="modGraphic">
          <ac:chgData name="Ms M Hawkins" userId="19a096ca-c849-4562-898b-9515684309bc" providerId="ADAL" clId="{18E62DA1-12D3-45F1-B413-85F29AC02D88}" dt="2025-09-08T20:46:09.403" v="1168" actId="20577"/>
          <ac:graphicFrameMkLst>
            <pc:docMk/>
            <pc:sldMk cId="2861639658" sldId="276"/>
            <ac:graphicFrameMk id="13" creationId="{C95AA7B7-1D44-EA02-3F72-05E1802877CC}"/>
          </ac:graphicFrameMkLst>
        </pc:graphicFrameChg>
      </pc:sldChg>
      <pc:sldChg chg="delSp mod">
        <pc:chgData name="Ms M Hawkins" userId="19a096ca-c849-4562-898b-9515684309bc" providerId="ADAL" clId="{18E62DA1-12D3-45F1-B413-85F29AC02D88}" dt="2025-09-08T09:22:54.406" v="209" actId="478"/>
        <pc:sldMkLst>
          <pc:docMk/>
          <pc:sldMk cId="1807908978" sldId="283"/>
        </pc:sldMkLst>
        <pc:picChg chg="del">
          <ac:chgData name="Ms M Hawkins" userId="19a096ca-c849-4562-898b-9515684309bc" providerId="ADAL" clId="{18E62DA1-12D3-45F1-B413-85F29AC02D88}" dt="2025-09-08T09:22:54.406" v="209" actId="478"/>
          <ac:picMkLst>
            <pc:docMk/>
            <pc:sldMk cId="1807908978" sldId="283"/>
            <ac:picMk id="4" creationId="{F21AEE4C-AF7C-7D52-2E48-A369A0394E1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A7CC41-8236-4537-B9B2-879A26830ECF}" type="datetimeFigureOut">
              <a:rPr lang="en-GB" smtClean="0"/>
              <a:t>08/09/2025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B5334-D7CB-4DC3-94D9-E5EFD95FEE19}" type="slidenum">
              <a:rPr lang="en-GB" smtClean="0"/>
              <a:t>‹#›</a:t>
            </a:fld>
            <a:endParaRPr lang="en-GB"/>
          </a:p>
        </p:txBody>
      </p:sp>
    </p:spTree>
    <p:extLst>
      <p:ext uri="{BB962C8B-B14F-4D97-AF65-F5344CB8AC3E}">
        <p14:creationId xmlns:p14="http://schemas.microsoft.com/office/powerpoint/2010/main" val="3714260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FB5334-D7CB-4DC3-94D9-E5EFD95FEE19}" type="slidenum">
              <a:rPr lang="en-GB" smtClean="0"/>
              <a:t>20</a:t>
            </a:fld>
            <a:endParaRPr lang="en-GB"/>
          </a:p>
        </p:txBody>
      </p:sp>
    </p:spTree>
    <p:extLst>
      <p:ext uri="{BB962C8B-B14F-4D97-AF65-F5344CB8AC3E}">
        <p14:creationId xmlns:p14="http://schemas.microsoft.com/office/powerpoint/2010/main" val="2043888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BB0834D-846E-4542-A93A-4B0D592CE52E}"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699576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B0834D-846E-4542-A93A-4B0D592CE52E}"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907270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B0834D-846E-4542-A93A-4B0D592CE52E}"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C650A7-8038-4A75-9FAB-C12792E4A7A1}"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3978522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B0834D-846E-4542-A93A-4B0D592CE52E}"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3899612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B0834D-846E-4542-A93A-4B0D592CE52E}"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C650A7-8038-4A75-9FAB-C12792E4A7A1}"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9489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B0834D-846E-4542-A93A-4B0D592CE52E}"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4112035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B0834D-846E-4542-A93A-4B0D592CE52E}"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247601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B0834D-846E-4542-A93A-4B0D592CE52E}"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2098428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B0834D-846E-4542-A93A-4B0D592CE52E}"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2172261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B0834D-846E-4542-A93A-4B0D592CE52E}"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4105452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B0834D-846E-4542-A93A-4B0D592CE52E}" type="datetimeFigureOut">
              <a:rPr lang="en-GB" smtClean="0"/>
              <a:t>08/09/2025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361760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B0834D-846E-4542-A93A-4B0D592CE52E}" type="datetimeFigureOut">
              <a:rPr lang="en-GB" smtClean="0"/>
              <a:t>08/09/2025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75458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DBB0834D-846E-4542-A93A-4B0D592CE52E}" type="datetimeFigureOut">
              <a:rPr lang="en-GB" smtClean="0"/>
              <a:t>08/09/2025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4112855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B0834D-846E-4542-A93A-4B0D592CE52E}" type="datetimeFigureOut">
              <a:rPr lang="en-GB" smtClean="0"/>
              <a:t>08/09/2025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2701318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B0834D-846E-4542-A93A-4B0D592CE52E}" type="datetimeFigureOut">
              <a:rPr lang="en-GB" smtClean="0"/>
              <a:t>08/09/2025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805631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B0834D-846E-4542-A93A-4B0D592CE52E}" type="datetimeFigureOut">
              <a:rPr lang="en-GB" smtClean="0"/>
              <a:t>08/09/2025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C650A7-8038-4A75-9FAB-C12792E4A7A1}" type="slidenum">
              <a:rPr lang="en-GB" smtClean="0"/>
              <a:t>‹#›</a:t>
            </a:fld>
            <a:endParaRPr lang="en-GB"/>
          </a:p>
        </p:txBody>
      </p:sp>
    </p:spTree>
    <p:extLst>
      <p:ext uri="{BB962C8B-B14F-4D97-AF65-F5344CB8AC3E}">
        <p14:creationId xmlns:p14="http://schemas.microsoft.com/office/powerpoint/2010/main" val="1866761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BB0834D-846E-4542-A93A-4B0D592CE52E}" type="datetimeFigureOut">
              <a:rPr lang="en-GB" smtClean="0"/>
              <a:t>08/09/2025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DC650A7-8038-4A75-9FAB-C12792E4A7A1}" type="slidenum">
              <a:rPr lang="en-GB" smtClean="0"/>
              <a:t>‹#›</a:t>
            </a:fld>
            <a:endParaRPr lang="en-GB"/>
          </a:p>
        </p:txBody>
      </p:sp>
    </p:spTree>
    <p:extLst>
      <p:ext uri="{BB962C8B-B14F-4D97-AF65-F5344CB8AC3E}">
        <p14:creationId xmlns:p14="http://schemas.microsoft.com/office/powerpoint/2010/main" val="1907854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hello@lrschool.co.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703E5FD-76C3-D00F-064E-815DFE0DCE04}"/>
              </a:ext>
            </a:extLst>
          </p:cNvPr>
          <p:cNvGrpSpPr/>
          <p:nvPr/>
        </p:nvGrpSpPr>
        <p:grpSpPr>
          <a:xfrm>
            <a:off x="0" y="-4234"/>
            <a:ext cx="12192000" cy="6862234"/>
            <a:chOff x="0" y="-4234"/>
            <a:chExt cx="12192000" cy="6862234"/>
          </a:xfrm>
        </p:grpSpPr>
        <p:sp>
          <p:nvSpPr>
            <p:cNvPr id="7" name="Freeform: Shape 6">
              <a:extLst>
                <a:ext uri="{FF2B5EF4-FFF2-40B4-BE49-F238E27FC236}">
                  <a16:creationId xmlns:a16="http://schemas.microsoft.com/office/drawing/2014/main" id="{9D7D4573-6D00-71F2-5419-CC72ACE98DB0}"/>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D1C81E9D-62BA-9C46-0377-D711DA6BB391}"/>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8C1750C4-594C-0511-9C4A-06C169A09698}"/>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CBF6F24C-F18B-DFF5-79A8-663497A90774}"/>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 name="Picture 1">
            <a:extLst>
              <a:ext uri="{FF2B5EF4-FFF2-40B4-BE49-F238E27FC236}">
                <a16:creationId xmlns:a16="http://schemas.microsoft.com/office/drawing/2014/main" id="{7038576C-3D66-366F-CD33-EB9DE8FE31E1}"/>
              </a:ext>
            </a:extLst>
          </p:cNvPr>
          <p:cNvPicPr>
            <a:picLocks noChangeAspect="1"/>
          </p:cNvPicPr>
          <p:nvPr/>
        </p:nvPicPr>
        <p:blipFill>
          <a:blip r:embed="rId2"/>
          <a:stretch>
            <a:fillRect/>
          </a:stretch>
        </p:blipFill>
        <p:spPr>
          <a:xfrm>
            <a:off x="9260702" y="3657600"/>
            <a:ext cx="2725889" cy="3006303"/>
          </a:xfrm>
          <a:prstGeom prst="rect">
            <a:avLst/>
          </a:prstGeom>
        </p:spPr>
      </p:pic>
      <p:sp>
        <p:nvSpPr>
          <p:cNvPr id="3" name="Rectangle 2">
            <a:extLst>
              <a:ext uri="{FF2B5EF4-FFF2-40B4-BE49-F238E27FC236}">
                <a16:creationId xmlns:a16="http://schemas.microsoft.com/office/drawing/2014/main" id="{9FF51FA5-FC56-DDF7-9DCD-A5EF01D1E670}"/>
              </a:ext>
            </a:extLst>
          </p:cNvPr>
          <p:cNvSpPr/>
          <p:nvPr/>
        </p:nvSpPr>
        <p:spPr>
          <a:xfrm>
            <a:off x="1477756" y="1957675"/>
            <a:ext cx="7510689" cy="3046988"/>
          </a:xfrm>
          <a:prstGeom prst="rect">
            <a:avLst/>
          </a:prstGeom>
          <a:noFill/>
        </p:spPr>
        <p:txBody>
          <a:bodyPr wrap="square" lIns="91440" tIns="45720" rIns="91440" bIns="45720">
            <a:spAutoFit/>
          </a:bodyPr>
          <a:lstStyle/>
          <a:p>
            <a:pPr algn="ctr"/>
            <a:r>
              <a:rPr lang="en-US" sz="9600" b="1" cap="none" spc="0" dirty="0">
                <a:ln w="0"/>
                <a:solidFill>
                  <a:schemeClr val="tx1"/>
                </a:solidFill>
                <a:effectLst>
                  <a:outerShdw blurRad="38100" dist="19050" dir="2700000" algn="tl" rotWithShape="0">
                    <a:schemeClr val="dk1">
                      <a:alpha val="40000"/>
                    </a:schemeClr>
                  </a:outerShdw>
                </a:effectLst>
                <a:latin typeface="Sassoon Primary" pitchFamily="50" charset="0"/>
              </a:rPr>
              <a:t>Welcome to Year 3</a:t>
            </a:r>
          </a:p>
        </p:txBody>
      </p:sp>
    </p:spTree>
    <p:extLst>
      <p:ext uri="{BB962C8B-B14F-4D97-AF65-F5344CB8AC3E}">
        <p14:creationId xmlns:p14="http://schemas.microsoft.com/office/powerpoint/2010/main" val="3270563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304C272-F64E-47CB-4350-E57FA43F2C1F}"/>
              </a:ext>
            </a:extLst>
          </p:cNvPr>
          <p:cNvGrpSpPr/>
          <p:nvPr/>
        </p:nvGrpSpPr>
        <p:grpSpPr>
          <a:xfrm>
            <a:off x="0" y="-4234"/>
            <a:ext cx="12192000" cy="6862234"/>
            <a:chOff x="0" y="-4234"/>
            <a:chExt cx="12192000" cy="6862234"/>
          </a:xfrm>
        </p:grpSpPr>
        <p:sp>
          <p:nvSpPr>
            <p:cNvPr id="13" name="Freeform: Shape 12">
              <a:extLst>
                <a:ext uri="{FF2B5EF4-FFF2-40B4-BE49-F238E27FC236}">
                  <a16:creationId xmlns:a16="http://schemas.microsoft.com/office/drawing/2014/main" id="{4940792A-DC15-6FC6-013B-97F995FB5389}"/>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870A69EA-6019-CB8A-4575-4A24F4235C16}"/>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119CE351-DD8A-3000-DD22-FC0926EF759C}"/>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05B1656F-1B8E-F7E9-5D35-A212503E7773}"/>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214D34F3-D1E3-F97C-491D-4B1DD6635604}"/>
              </a:ext>
            </a:extLst>
          </p:cNvPr>
          <p:cNvSpPr>
            <a:spLocks noGrp="1"/>
          </p:cNvSpPr>
          <p:nvPr>
            <p:ph type="ctrTitle"/>
          </p:nvPr>
        </p:nvSpPr>
        <p:spPr/>
        <p:txBody>
          <a:bodyPr/>
          <a:lstStyle/>
          <a:p>
            <a:br>
              <a:rPr lang="en-GB"/>
            </a:br>
            <a:endParaRPr lang="en-GB"/>
          </a:p>
        </p:txBody>
      </p:sp>
      <p:sp>
        <p:nvSpPr>
          <p:cNvPr id="20" name="Rectangle 19">
            <a:extLst>
              <a:ext uri="{FF2B5EF4-FFF2-40B4-BE49-F238E27FC236}">
                <a16:creationId xmlns:a16="http://schemas.microsoft.com/office/drawing/2014/main" id="{04CF6CB4-DD36-2B9C-5537-97F375355268}"/>
              </a:ext>
            </a:extLst>
          </p:cNvPr>
          <p:cNvSpPr/>
          <p:nvPr/>
        </p:nvSpPr>
        <p:spPr>
          <a:xfrm>
            <a:off x="902826" y="27830"/>
            <a:ext cx="7117654" cy="923330"/>
          </a:xfrm>
          <a:prstGeom prst="rect">
            <a:avLst/>
          </a:prstGeom>
          <a:noFill/>
        </p:spPr>
        <p:txBody>
          <a:bodyPr wrap="none" lIns="91440" tIns="45720" rIns="91440" bIns="45720">
            <a:spAutoFit/>
          </a:bodyPr>
          <a:lstStyle/>
          <a:p>
            <a:r>
              <a:rPr lang="en-US" sz="5400" b="1" cap="none" spc="0">
                <a:ln w="0"/>
                <a:solidFill>
                  <a:schemeClr val="tx1"/>
                </a:solidFill>
                <a:effectLst>
                  <a:outerShdw blurRad="38100" dist="19050" dir="2700000" algn="tl" rotWithShape="0">
                    <a:schemeClr val="dk1">
                      <a:alpha val="40000"/>
                    </a:schemeClr>
                  </a:outerShdw>
                </a:effectLst>
                <a:latin typeface="Sassoon Primary" pitchFamily="50" charset="0"/>
              </a:rPr>
              <a:t>Curriculum overview</a:t>
            </a:r>
          </a:p>
        </p:txBody>
      </p:sp>
      <p:sp>
        <p:nvSpPr>
          <p:cNvPr id="22" name="Rectangle 21">
            <a:extLst>
              <a:ext uri="{FF2B5EF4-FFF2-40B4-BE49-F238E27FC236}">
                <a16:creationId xmlns:a16="http://schemas.microsoft.com/office/drawing/2014/main" id="{BA342119-2A86-25A8-CF77-1DFD5E57977F}"/>
              </a:ext>
            </a:extLst>
          </p:cNvPr>
          <p:cNvSpPr/>
          <p:nvPr/>
        </p:nvSpPr>
        <p:spPr>
          <a:xfrm>
            <a:off x="8171727" y="-4233"/>
            <a:ext cx="4020273" cy="6862234"/>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D1EFB079-0B5E-4D6C-E392-17E2AF114A0A}"/>
              </a:ext>
            </a:extLst>
          </p:cNvPr>
          <p:cNvSpPr txBox="1"/>
          <p:nvPr/>
        </p:nvSpPr>
        <p:spPr>
          <a:xfrm>
            <a:off x="645880" y="1177825"/>
            <a:ext cx="11357068" cy="5693866"/>
          </a:xfrm>
          <a:prstGeom prst="rect">
            <a:avLst/>
          </a:prstGeom>
          <a:noFill/>
          <a:ln w="19050">
            <a:noFill/>
          </a:ln>
        </p:spPr>
        <p:txBody>
          <a:bodyPr wrap="square" rtlCol="0">
            <a:spAutoFit/>
          </a:bodyPr>
          <a:lstStyle/>
          <a:p>
            <a:pPr marL="457200" indent="-457200">
              <a:buFont typeface="Arial" panose="020B0604020202020204" pitchFamily="34" charset="0"/>
              <a:buChar char="•"/>
            </a:pPr>
            <a:r>
              <a:rPr lang="en-GB" sz="2000" dirty="0">
                <a:latin typeface="Sassoon Primary"/>
              </a:rPr>
              <a:t>In Year 3 schemes we use </a:t>
            </a:r>
            <a:r>
              <a:rPr lang="en-GB" sz="2000" dirty="0" err="1">
                <a:latin typeface="Sassoon Primary"/>
              </a:rPr>
              <a:t>Sumdog</a:t>
            </a:r>
            <a:r>
              <a:rPr lang="en-GB" sz="2000" dirty="0">
                <a:latin typeface="Sassoon Primary"/>
              </a:rPr>
              <a:t> Maths, White Rose Maths, Jigsaw RE and Jigsaw PSHRE, Teach Computing, Charanga Music, RWI Phonics and Emile Spellings. </a:t>
            </a:r>
          </a:p>
          <a:p>
            <a:r>
              <a:rPr lang="en-GB" sz="2000" dirty="0">
                <a:latin typeface="Sassoon Primary"/>
              </a:rPr>
              <a:t> </a:t>
            </a:r>
          </a:p>
          <a:p>
            <a:pPr marL="457200" indent="-457200">
              <a:buFont typeface="Arial" panose="020B0604020202020204" pitchFamily="34" charset="0"/>
              <a:buChar char="•"/>
            </a:pPr>
            <a:r>
              <a:rPr lang="en-GB" sz="2000" dirty="0">
                <a:latin typeface="Sassoon Primary"/>
              </a:rPr>
              <a:t>We are a </a:t>
            </a:r>
            <a:r>
              <a:rPr lang="en-GB" sz="2000" b="1" dirty="0">
                <a:latin typeface="Sassoon Primary"/>
              </a:rPr>
              <a:t>Voice 21 </a:t>
            </a:r>
            <a:r>
              <a:rPr lang="en-GB" sz="2000" dirty="0">
                <a:latin typeface="Sassoon Primary"/>
              </a:rPr>
              <a:t>School so Oracy is embedded throughout the curriculum.</a:t>
            </a:r>
          </a:p>
          <a:p>
            <a:endParaRPr lang="en-GB" sz="2000" dirty="0">
              <a:latin typeface="Sassoon Primary"/>
            </a:endParaRPr>
          </a:p>
          <a:p>
            <a:pPr marL="457200" indent="-457200">
              <a:buFont typeface="Arial" panose="020B0604020202020204" pitchFamily="34" charset="0"/>
              <a:buChar char="•"/>
            </a:pPr>
            <a:r>
              <a:rPr lang="en-GB" sz="2000" b="1" dirty="0">
                <a:latin typeface="Sassoon Primary"/>
              </a:rPr>
              <a:t>Accelerated Reader: C</a:t>
            </a:r>
            <a:r>
              <a:rPr lang="en-GB" sz="2000" dirty="0">
                <a:latin typeface="Sassoon Primary"/>
              </a:rPr>
              <a:t>hildren on library can select AR books and complete quizzes in school to earn points. </a:t>
            </a:r>
          </a:p>
          <a:p>
            <a:pPr marL="457200" indent="-457200">
              <a:buFont typeface="Arial" panose="020B0604020202020204" pitchFamily="34" charset="0"/>
              <a:buChar char="•"/>
            </a:pPr>
            <a:r>
              <a:rPr lang="en-GB" sz="2000" b="1" dirty="0">
                <a:latin typeface="Sassoon Primary"/>
              </a:rPr>
              <a:t>Times Tables Rock Stars: </a:t>
            </a:r>
            <a:r>
              <a:rPr lang="en-GB" sz="2000" dirty="0">
                <a:latin typeface="Sassoon Primary"/>
              </a:rPr>
              <a:t>Children have opportunities in class and at home to develop their times tables knowledge through an engaging platform. </a:t>
            </a:r>
          </a:p>
          <a:p>
            <a:endParaRPr lang="en-GB" sz="2000" dirty="0">
              <a:latin typeface="Sassoon Primary"/>
            </a:endParaRPr>
          </a:p>
          <a:p>
            <a:pPr marL="457200" indent="-457200">
              <a:buFont typeface="Arial" panose="020B0604020202020204" pitchFamily="34" charset="0"/>
              <a:buChar char="•"/>
            </a:pPr>
            <a:r>
              <a:rPr lang="en-GB" sz="2000" b="1" dirty="0">
                <a:latin typeface="Sassoon Primary"/>
              </a:rPr>
              <a:t>Daily assemblies </a:t>
            </a:r>
            <a:r>
              <a:rPr lang="en-GB" sz="2000" dirty="0">
                <a:latin typeface="Sassoon Primary"/>
              </a:rPr>
              <a:t>include British Values, Oracy, Citizenship, Singing and Celebration assembly. </a:t>
            </a:r>
          </a:p>
          <a:p>
            <a:endParaRPr lang="en-GB" sz="2000" dirty="0">
              <a:latin typeface="Sassoon Primary"/>
            </a:endParaRPr>
          </a:p>
          <a:p>
            <a:pPr marL="457200" indent="-457200">
              <a:buFont typeface="Arial" panose="020B0604020202020204" pitchFamily="34" charset="0"/>
              <a:buChar char="•"/>
            </a:pPr>
            <a:r>
              <a:rPr lang="en-GB" sz="2000" dirty="0">
                <a:latin typeface="Sassoon Primary"/>
              </a:rPr>
              <a:t>Pre-learning and booster sessions are run weekly and range from practising key skills in maths, handwriting and spellings, to developing social skills, reading and phonics.</a:t>
            </a:r>
          </a:p>
          <a:p>
            <a:pPr marL="457200" indent="-457200">
              <a:buFont typeface="Arial" panose="020B0604020202020204" pitchFamily="34" charset="0"/>
              <a:buChar char="•"/>
            </a:pPr>
            <a:endParaRPr lang="en-GB" sz="2400" dirty="0">
              <a:latin typeface="Sassoon Primary"/>
            </a:endParaRPr>
          </a:p>
          <a:p>
            <a:pPr marL="457200" indent="-457200">
              <a:buFont typeface="Arial" panose="020B0604020202020204" pitchFamily="34" charset="0"/>
              <a:buChar char="•"/>
            </a:pPr>
            <a:r>
              <a:rPr lang="en-GB" sz="2000" dirty="0">
                <a:latin typeface="Sassoon Primary"/>
              </a:rPr>
              <a:t>Gap Busting sessions are run 1-1 or in small groups on the same or following day to support children who have struggled with a concept. </a:t>
            </a:r>
          </a:p>
        </p:txBody>
      </p:sp>
    </p:spTree>
    <p:extLst>
      <p:ext uri="{BB962C8B-B14F-4D97-AF65-F5344CB8AC3E}">
        <p14:creationId xmlns:p14="http://schemas.microsoft.com/office/powerpoint/2010/main" val="1591297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2C12A-DA80-B1D5-7BAC-F183C7425BB9}"/>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EF5B121C-B37A-3788-B9D1-B4D5A67B55B3}"/>
              </a:ext>
            </a:extLst>
          </p:cNvPr>
          <p:cNvGrpSpPr/>
          <p:nvPr/>
        </p:nvGrpSpPr>
        <p:grpSpPr>
          <a:xfrm>
            <a:off x="0" y="-4234"/>
            <a:ext cx="12192000" cy="6862234"/>
            <a:chOff x="0" y="-4234"/>
            <a:chExt cx="12192000" cy="6862234"/>
          </a:xfrm>
        </p:grpSpPr>
        <p:sp>
          <p:nvSpPr>
            <p:cNvPr id="13" name="Freeform: Shape 12">
              <a:extLst>
                <a:ext uri="{FF2B5EF4-FFF2-40B4-BE49-F238E27FC236}">
                  <a16:creationId xmlns:a16="http://schemas.microsoft.com/office/drawing/2014/main" id="{F4B3F16E-3D08-D2ED-4742-A1A5ED1DE4F7}"/>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69E17FE0-F573-9039-2AC5-E83A677DF05D}"/>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B6C04FAC-E5A0-2D34-E2E3-2C85EBC21CAB}"/>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115D463A-EE50-E215-CDEC-6138D7B06950}"/>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118B4550-557C-2FD7-41D3-2A39CA4D7995}"/>
              </a:ext>
            </a:extLst>
          </p:cNvPr>
          <p:cNvSpPr>
            <a:spLocks noGrp="1"/>
          </p:cNvSpPr>
          <p:nvPr>
            <p:ph type="ctrTitle"/>
          </p:nvPr>
        </p:nvSpPr>
        <p:spPr/>
        <p:txBody>
          <a:bodyPr/>
          <a:lstStyle/>
          <a:p>
            <a:br>
              <a:rPr lang="en-GB"/>
            </a:br>
            <a:endParaRPr lang="en-GB"/>
          </a:p>
        </p:txBody>
      </p:sp>
      <p:sp>
        <p:nvSpPr>
          <p:cNvPr id="20" name="Rectangle 19">
            <a:extLst>
              <a:ext uri="{FF2B5EF4-FFF2-40B4-BE49-F238E27FC236}">
                <a16:creationId xmlns:a16="http://schemas.microsoft.com/office/drawing/2014/main" id="{0B1D01E5-FB2C-2677-4878-1FBDEC09F792}"/>
              </a:ext>
            </a:extLst>
          </p:cNvPr>
          <p:cNvSpPr/>
          <p:nvPr/>
        </p:nvSpPr>
        <p:spPr>
          <a:xfrm>
            <a:off x="902825" y="27830"/>
            <a:ext cx="9632229" cy="923330"/>
          </a:xfrm>
          <a:prstGeom prst="rect">
            <a:avLst/>
          </a:prstGeom>
          <a:noFill/>
        </p:spPr>
        <p:txBody>
          <a:bodyPr wrap="square" lIns="91440" tIns="45720" rIns="91440" bIns="45720">
            <a:spAutoFit/>
          </a:bodyPr>
          <a:lstStyle/>
          <a:p>
            <a:r>
              <a:rPr lang="en-US" sz="5400" b="1" cap="none" spc="0" dirty="0">
                <a:ln w="0"/>
                <a:solidFill>
                  <a:schemeClr val="tx1"/>
                </a:solidFill>
                <a:effectLst>
                  <a:outerShdw blurRad="38100" dist="19050" dir="2700000" algn="tl" rotWithShape="0">
                    <a:schemeClr val="dk1">
                      <a:alpha val="40000"/>
                    </a:schemeClr>
                  </a:outerShdw>
                </a:effectLst>
                <a:latin typeface="Sassoon Primary" pitchFamily="50" charset="0"/>
              </a:rPr>
              <a:t>Statutory Assessments</a:t>
            </a:r>
          </a:p>
        </p:txBody>
      </p:sp>
      <p:sp>
        <p:nvSpPr>
          <p:cNvPr id="3" name="TextBox 2">
            <a:extLst>
              <a:ext uri="{FF2B5EF4-FFF2-40B4-BE49-F238E27FC236}">
                <a16:creationId xmlns:a16="http://schemas.microsoft.com/office/drawing/2014/main" id="{463B51CD-FD36-ABC7-6D05-4D91AA635213}"/>
              </a:ext>
            </a:extLst>
          </p:cNvPr>
          <p:cNvSpPr txBox="1"/>
          <p:nvPr/>
        </p:nvSpPr>
        <p:spPr>
          <a:xfrm>
            <a:off x="1012723" y="1536174"/>
            <a:ext cx="8413954" cy="5262979"/>
          </a:xfrm>
          <a:prstGeom prst="rect">
            <a:avLst/>
          </a:prstGeom>
          <a:noFill/>
        </p:spPr>
        <p:txBody>
          <a:bodyPr wrap="square" rtlCol="0">
            <a:spAutoFit/>
          </a:bodyPr>
          <a:lstStyle/>
          <a:p>
            <a:r>
              <a:rPr lang="en-GB" sz="2800" dirty="0">
                <a:latin typeface="Sassoon Infant Std" panose="020B0503020103030203" pitchFamily="34" charset="0"/>
              </a:rPr>
              <a:t>There are no statutory assessments for Year 3. </a:t>
            </a:r>
          </a:p>
          <a:p>
            <a:endParaRPr lang="en-GB" sz="2800" dirty="0">
              <a:latin typeface="Sassoon Infant Std" panose="020B0503020103030203" pitchFamily="34" charset="0"/>
            </a:endParaRPr>
          </a:p>
          <a:p>
            <a:r>
              <a:rPr lang="en-GB" sz="2800" dirty="0">
                <a:latin typeface="Sassoon Infant Std" panose="020B0503020103030203" pitchFamily="34" charset="0"/>
              </a:rPr>
              <a:t>However, assessment will be held in the following subjects:</a:t>
            </a:r>
          </a:p>
          <a:p>
            <a:pPr marL="285750" indent="-285750">
              <a:buFont typeface="Arial" panose="020B0604020202020204" pitchFamily="34" charset="0"/>
              <a:buChar char="•"/>
            </a:pPr>
            <a:r>
              <a:rPr lang="en-GB" sz="2800" dirty="0">
                <a:latin typeface="Sassoon Infant Std" panose="020B0503020103030203" pitchFamily="34" charset="0"/>
              </a:rPr>
              <a:t>Maths – </a:t>
            </a:r>
            <a:r>
              <a:rPr lang="en-GB" sz="2800" dirty="0" err="1">
                <a:latin typeface="Sassoon Infant Std" panose="020B0503020103030203" pitchFamily="34" charset="0"/>
              </a:rPr>
              <a:t>WhiteRose</a:t>
            </a:r>
            <a:r>
              <a:rPr lang="en-GB" sz="2800" dirty="0">
                <a:latin typeface="Sassoon Infant Std" panose="020B0503020103030203" pitchFamily="34" charset="0"/>
              </a:rPr>
              <a:t> Assessments at the end of each unit. TTRS practise twice a week and progress is monitored. </a:t>
            </a:r>
          </a:p>
          <a:p>
            <a:pPr marL="285750" indent="-285750">
              <a:buFont typeface="Arial" panose="020B0604020202020204" pitchFamily="34" charset="0"/>
              <a:buChar char="•"/>
            </a:pPr>
            <a:r>
              <a:rPr lang="en-GB" sz="2800" dirty="0">
                <a:latin typeface="Sassoon Infant Std" panose="020B0503020103030203" pitchFamily="34" charset="0"/>
              </a:rPr>
              <a:t>Reading, Maths and </a:t>
            </a:r>
            <a:r>
              <a:rPr lang="en-GB" sz="2800" dirty="0" err="1">
                <a:latin typeface="Sassoon Infant Std" panose="020B0503020103030203" pitchFamily="34" charset="0"/>
              </a:rPr>
              <a:t>SPaG</a:t>
            </a:r>
            <a:r>
              <a:rPr lang="en-GB" sz="2800" dirty="0">
                <a:latin typeface="Sassoon Infant Std" panose="020B0503020103030203" pitchFamily="34" charset="0"/>
              </a:rPr>
              <a:t> are tested during assessment week towards the end of each term. </a:t>
            </a:r>
          </a:p>
          <a:p>
            <a:pPr marL="285750" indent="-285750">
              <a:buFont typeface="Arial" panose="020B0604020202020204" pitchFamily="34" charset="0"/>
              <a:buChar char="•"/>
            </a:pPr>
            <a:r>
              <a:rPr lang="en-GB" sz="2800" dirty="0">
                <a:latin typeface="Sassoon Infant Std" panose="020B0503020103030203" pitchFamily="34" charset="0"/>
              </a:rPr>
              <a:t>Writing – We have termly moderation where the teachers read through work and assess work compared to national standards. </a:t>
            </a:r>
          </a:p>
        </p:txBody>
      </p:sp>
    </p:spTree>
    <p:extLst>
      <p:ext uri="{BB962C8B-B14F-4D97-AF65-F5344CB8AC3E}">
        <p14:creationId xmlns:p14="http://schemas.microsoft.com/office/powerpoint/2010/main" val="2926036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BDC4C-7C01-30CA-C325-F0A0CF24F291}"/>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FA5AC577-514D-F76A-487D-31DFC858991A}"/>
              </a:ext>
            </a:extLst>
          </p:cNvPr>
          <p:cNvGrpSpPr/>
          <p:nvPr/>
        </p:nvGrpSpPr>
        <p:grpSpPr>
          <a:xfrm>
            <a:off x="0" y="-4234"/>
            <a:ext cx="12192000" cy="6862234"/>
            <a:chOff x="0" y="-4234"/>
            <a:chExt cx="12192000" cy="6862234"/>
          </a:xfrm>
        </p:grpSpPr>
        <p:sp>
          <p:nvSpPr>
            <p:cNvPr id="13" name="Freeform: Shape 12">
              <a:extLst>
                <a:ext uri="{FF2B5EF4-FFF2-40B4-BE49-F238E27FC236}">
                  <a16:creationId xmlns:a16="http://schemas.microsoft.com/office/drawing/2014/main" id="{E4A7BD62-C52D-8B9A-E8D3-80DB22E824D3}"/>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DC3ACAEA-4AAE-2C96-9E7A-8BF1E0E7D3E1}"/>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7C0F43EB-0A36-C4C8-EDD1-431760C06843}"/>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C2FF4CDA-9E86-F595-A83B-2891169410E0}"/>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Rectangle 19">
            <a:extLst>
              <a:ext uri="{FF2B5EF4-FFF2-40B4-BE49-F238E27FC236}">
                <a16:creationId xmlns:a16="http://schemas.microsoft.com/office/drawing/2014/main" id="{E8B81C44-187A-4B05-D9C8-FB8ECE9EE804}"/>
              </a:ext>
            </a:extLst>
          </p:cNvPr>
          <p:cNvSpPr/>
          <p:nvPr/>
        </p:nvSpPr>
        <p:spPr>
          <a:xfrm>
            <a:off x="902825" y="27830"/>
            <a:ext cx="9632229" cy="923330"/>
          </a:xfrm>
          <a:prstGeom prst="rect">
            <a:avLst/>
          </a:prstGeom>
          <a:noFill/>
        </p:spPr>
        <p:txBody>
          <a:bodyPr wrap="square" lIns="91440" tIns="45720" rIns="91440" bIns="45720">
            <a:spAutoFit/>
          </a:bodyPr>
          <a:lstStyle/>
          <a:p>
            <a:r>
              <a:rPr lang="en-US" sz="5400" b="1" cap="none" spc="0">
                <a:ln w="0"/>
                <a:solidFill>
                  <a:schemeClr val="tx1"/>
                </a:solidFill>
                <a:effectLst>
                  <a:outerShdw blurRad="38100" dist="19050" dir="2700000" algn="tl" rotWithShape="0">
                    <a:schemeClr val="dk1">
                      <a:alpha val="40000"/>
                    </a:schemeClr>
                  </a:outerShdw>
                </a:effectLst>
                <a:latin typeface="Sassoon Primary" pitchFamily="50" charset="0"/>
              </a:rPr>
              <a:t>Assessments</a:t>
            </a:r>
          </a:p>
        </p:txBody>
      </p:sp>
      <p:sp>
        <p:nvSpPr>
          <p:cNvPr id="3" name="TextBox 2">
            <a:extLst>
              <a:ext uri="{FF2B5EF4-FFF2-40B4-BE49-F238E27FC236}">
                <a16:creationId xmlns:a16="http://schemas.microsoft.com/office/drawing/2014/main" id="{9AD5F70E-D3F6-8DEE-2CDB-90D453AE9A08}"/>
              </a:ext>
            </a:extLst>
          </p:cNvPr>
          <p:cNvSpPr txBox="1"/>
          <p:nvPr/>
        </p:nvSpPr>
        <p:spPr>
          <a:xfrm>
            <a:off x="727587" y="1181375"/>
            <a:ext cx="9114504" cy="5109091"/>
          </a:xfrm>
          <a:prstGeom prst="rect">
            <a:avLst/>
          </a:prstGeom>
          <a:solidFill>
            <a:schemeClr val="accent1">
              <a:lumMod val="20000"/>
              <a:lumOff val="80000"/>
            </a:schemeClr>
          </a:solidFill>
          <a:ln w="28575">
            <a:solidFill>
              <a:schemeClr val="tx1"/>
            </a:solidFill>
          </a:ln>
        </p:spPr>
        <p:txBody>
          <a:bodyPr wrap="square" rtlCol="0">
            <a:spAutoFit/>
          </a:bodyPr>
          <a:lstStyle/>
          <a:p>
            <a:pPr algn="ctr"/>
            <a:r>
              <a:rPr lang="en-GB" sz="2400" dirty="0">
                <a:latin typeface="Sassoon Infant Std" panose="020B0503020103030203" pitchFamily="34" charset="0"/>
              </a:rPr>
              <a:t>Children complete </a:t>
            </a:r>
            <a:r>
              <a:rPr lang="en-GB" sz="2400" b="1" dirty="0">
                <a:latin typeface="Sassoon Infant Std" panose="020B0503020103030203" pitchFamily="34" charset="0"/>
              </a:rPr>
              <a:t>termly assessments</a:t>
            </a:r>
            <a:r>
              <a:rPr lang="en-GB" sz="2400" dirty="0">
                <a:latin typeface="Sassoon Infant Std" panose="020B0503020103030203" pitchFamily="34" charset="0"/>
              </a:rPr>
              <a:t>, these include:</a:t>
            </a:r>
          </a:p>
          <a:p>
            <a:endParaRPr lang="en-GB" sz="2400" dirty="0">
              <a:latin typeface="Sassoon Infant Std" panose="020B0503020103030203" pitchFamily="34" charset="0"/>
            </a:endParaRPr>
          </a:p>
          <a:p>
            <a:r>
              <a:rPr lang="en-GB" sz="2400" b="1" dirty="0">
                <a:latin typeface="Sassoon Infant Std" panose="020B0503020103030203" pitchFamily="34" charset="0"/>
              </a:rPr>
              <a:t>Autumn 2: </a:t>
            </a:r>
            <a:r>
              <a:rPr lang="en-GB" sz="2400" dirty="0">
                <a:latin typeface="Sassoon Infant Std" panose="020B0503020103030203" pitchFamily="34" charset="0"/>
              </a:rPr>
              <a:t>NFER Reading, NFER </a:t>
            </a:r>
            <a:r>
              <a:rPr lang="en-GB" sz="2400" dirty="0" err="1">
                <a:latin typeface="Sassoon Infant Std" panose="020B0503020103030203" pitchFamily="34" charset="0"/>
              </a:rPr>
              <a:t>PaG</a:t>
            </a:r>
            <a:r>
              <a:rPr lang="en-GB" sz="2400" dirty="0">
                <a:latin typeface="Sassoon Infant Std" panose="020B0503020103030203" pitchFamily="34" charset="0"/>
              </a:rPr>
              <a:t> and NFER Arithmetic and Reasoning Papers  </a:t>
            </a:r>
          </a:p>
          <a:p>
            <a:endParaRPr lang="en-GB" sz="2400" dirty="0">
              <a:latin typeface="Sassoon Infant Std" panose="020B0503020103030203" pitchFamily="34" charset="0"/>
            </a:endParaRPr>
          </a:p>
          <a:p>
            <a:r>
              <a:rPr lang="en-GB" sz="2400" b="1" dirty="0">
                <a:latin typeface="Sassoon Infant Std" panose="020B0503020103030203" pitchFamily="34" charset="0"/>
              </a:rPr>
              <a:t>Spring 2: </a:t>
            </a:r>
            <a:r>
              <a:rPr lang="en-GB" sz="2400" dirty="0">
                <a:latin typeface="Sassoon Infant Std" panose="020B0503020103030203" pitchFamily="34" charset="0"/>
              </a:rPr>
              <a:t>NFER Reading, NFER </a:t>
            </a:r>
            <a:r>
              <a:rPr lang="en-GB" sz="2400" dirty="0" err="1">
                <a:latin typeface="Sassoon Infant Std" panose="020B0503020103030203" pitchFamily="34" charset="0"/>
              </a:rPr>
              <a:t>PaG</a:t>
            </a:r>
            <a:r>
              <a:rPr lang="en-GB" sz="2400" dirty="0">
                <a:latin typeface="Sassoon Infant Std" panose="020B0503020103030203" pitchFamily="34" charset="0"/>
              </a:rPr>
              <a:t> and NFER Arithmetic and Reasoning Papers  </a:t>
            </a:r>
          </a:p>
          <a:p>
            <a:endParaRPr lang="en-GB" sz="2400" dirty="0">
              <a:latin typeface="Sassoon Infant Std" panose="020B0503020103030203" pitchFamily="34" charset="0"/>
            </a:endParaRPr>
          </a:p>
          <a:p>
            <a:endParaRPr lang="en-GB" sz="2400" dirty="0">
              <a:latin typeface="Sassoon Infant Std" panose="020B0503020103030203" pitchFamily="34" charset="0"/>
            </a:endParaRPr>
          </a:p>
          <a:p>
            <a:r>
              <a:rPr lang="en-GB" sz="2400" b="1" dirty="0">
                <a:latin typeface="Sassoon Infant Std" panose="020B0503020103030203" pitchFamily="34" charset="0"/>
              </a:rPr>
              <a:t>Summer 2: </a:t>
            </a:r>
            <a:r>
              <a:rPr lang="en-GB" sz="2400" dirty="0">
                <a:latin typeface="Sassoon Infant Std" panose="020B0503020103030203" pitchFamily="34" charset="0"/>
              </a:rPr>
              <a:t>NFER Reading, NFER </a:t>
            </a:r>
            <a:r>
              <a:rPr lang="en-GB" sz="2400" dirty="0" err="1">
                <a:latin typeface="Sassoon Infant Std" panose="020B0503020103030203" pitchFamily="34" charset="0"/>
              </a:rPr>
              <a:t>PaG</a:t>
            </a:r>
            <a:r>
              <a:rPr lang="en-GB" sz="2400" dirty="0">
                <a:latin typeface="Sassoon Infant Std" panose="020B0503020103030203" pitchFamily="34" charset="0"/>
              </a:rPr>
              <a:t> and NFER Arithmetic and Reasoning Papers  </a:t>
            </a:r>
          </a:p>
          <a:p>
            <a:endParaRPr lang="en-GB" sz="2400" dirty="0">
              <a:latin typeface="Sassoon Infant Std" panose="020B0503020103030203" pitchFamily="34" charset="0"/>
            </a:endParaRPr>
          </a:p>
          <a:p>
            <a:endParaRPr lang="en-GB" sz="2000" dirty="0"/>
          </a:p>
          <a:p>
            <a:pPr algn="ctr"/>
            <a:r>
              <a:rPr lang="en-GB" dirty="0">
                <a:latin typeface="Sassoon Infant Std" panose="020B0503020103030203" pitchFamily="34" charset="0"/>
              </a:rPr>
              <a:t>*Parents can request tests and/or test results after assessment week </a:t>
            </a:r>
          </a:p>
        </p:txBody>
      </p:sp>
    </p:spTree>
    <p:extLst>
      <p:ext uri="{BB962C8B-B14F-4D97-AF65-F5344CB8AC3E}">
        <p14:creationId xmlns:p14="http://schemas.microsoft.com/office/powerpoint/2010/main" val="2851998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CB9BF-F5B0-2868-2E86-DB070B7C609A}"/>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8B1EFFE7-8C60-C8EB-4E1C-6AE73D165C91}"/>
              </a:ext>
            </a:extLst>
          </p:cNvPr>
          <p:cNvGrpSpPr/>
          <p:nvPr/>
        </p:nvGrpSpPr>
        <p:grpSpPr>
          <a:xfrm>
            <a:off x="0" y="-4234"/>
            <a:ext cx="12192000" cy="6862234"/>
            <a:chOff x="0" y="-4234"/>
            <a:chExt cx="12192000" cy="6862234"/>
          </a:xfrm>
        </p:grpSpPr>
        <p:sp>
          <p:nvSpPr>
            <p:cNvPr id="13" name="Freeform: Shape 12">
              <a:extLst>
                <a:ext uri="{FF2B5EF4-FFF2-40B4-BE49-F238E27FC236}">
                  <a16:creationId xmlns:a16="http://schemas.microsoft.com/office/drawing/2014/main" id="{5E526D0C-234C-8944-A316-41D5206FE5B1}"/>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0FB46A4D-87B7-DEFA-42D8-825034209A81}"/>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11F303F5-3C5E-7435-6013-40BD7AF1D509}"/>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48D64CF7-6EF5-9047-B4F1-8ED305BFB33D}"/>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a:extLst>
              <a:ext uri="{FF2B5EF4-FFF2-40B4-BE49-F238E27FC236}">
                <a16:creationId xmlns:a16="http://schemas.microsoft.com/office/drawing/2014/main" id="{F8AB678E-C639-AF9D-395E-09A22ECB007E}"/>
              </a:ext>
            </a:extLst>
          </p:cNvPr>
          <p:cNvSpPr txBox="1"/>
          <p:nvPr/>
        </p:nvSpPr>
        <p:spPr>
          <a:xfrm>
            <a:off x="337084" y="769144"/>
            <a:ext cx="11517832" cy="5693866"/>
          </a:xfrm>
          <a:prstGeom prst="rect">
            <a:avLst/>
          </a:prstGeom>
          <a:solidFill>
            <a:schemeClr val="accent1">
              <a:lumMod val="20000"/>
              <a:lumOff val="80000"/>
            </a:schemeClr>
          </a:solidFill>
          <a:ln w="28575">
            <a:solidFill>
              <a:schemeClr val="tx1"/>
            </a:solidFill>
          </a:ln>
        </p:spPr>
        <p:txBody>
          <a:bodyPr wrap="square" rtlCol="0">
            <a:spAutoFit/>
          </a:bodyPr>
          <a:lstStyle/>
          <a:p>
            <a:endParaRPr lang="en-GB" sz="1300"/>
          </a:p>
          <a:p>
            <a:pPr algn="ctr"/>
            <a:r>
              <a:rPr lang="en-GB" sz="1300" b="1">
                <a:latin typeface="Sassoon Infant Std" panose="020B0503020103030203" pitchFamily="34" charset="0"/>
              </a:rPr>
              <a:t>We are now sharing progress reports more frequently across the year, alongside opportunities for face-to-face discussions. Here’s what to expect:</a:t>
            </a:r>
          </a:p>
          <a:p>
            <a:endParaRPr lang="en-GB" sz="1300" b="1">
              <a:latin typeface="Sassoon Infant Std" panose="020B0503020103030203" pitchFamily="34" charset="0"/>
            </a:endParaRPr>
          </a:p>
          <a:p>
            <a:r>
              <a:rPr lang="en-GB" sz="1300" b="1">
                <a:latin typeface="Sassoon Infant Std" panose="020B0503020103030203" pitchFamily="34" charset="0"/>
              </a:rPr>
              <a:t>Autumn 1: Face-to-Face Parent Evening: Wednesday 15</a:t>
            </a:r>
            <a:r>
              <a:rPr lang="en-GB" sz="1300" b="1" baseline="30000">
                <a:latin typeface="Sassoon Infant Std" panose="020B0503020103030203" pitchFamily="34" charset="0"/>
              </a:rPr>
              <a:t>th</a:t>
            </a:r>
            <a:r>
              <a:rPr lang="en-GB" sz="1300" b="1">
                <a:latin typeface="Sassoon Infant Std" panose="020B0503020103030203" pitchFamily="34" charset="0"/>
              </a:rPr>
              <a:t>  &amp; Thursday 16</a:t>
            </a:r>
            <a:r>
              <a:rPr lang="en-GB" sz="1300" b="1" baseline="30000">
                <a:latin typeface="Sassoon Infant Std" panose="020B0503020103030203" pitchFamily="34" charset="0"/>
              </a:rPr>
              <a:t>th</a:t>
            </a:r>
            <a:r>
              <a:rPr lang="en-GB" sz="1300" b="1">
                <a:latin typeface="Sassoon Infant Std" panose="020B0503020103030203" pitchFamily="34" charset="0"/>
              </a:rPr>
              <a:t> October 2025</a:t>
            </a:r>
            <a:br>
              <a:rPr lang="en-GB" sz="1300">
                <a:latin typeface="Sassoon Infant Std" panose="020B0503020103030203" pitchFamily="34" charset="0"/>
              </a:rPr>
            </a:br>
            <a:r>
              <a:rPr lang="en-GB" sz="1300">
                <a:latin typeface="Sassoon Infant Std" panose="020B0503020103030203" pitchFamily="34" charset="0"/>
              </a:rPr>
              <a:t>You’ll receive a short Autumn 1 report during this meeting. It will share your child’s Age-Related Expectations (ARE) in Reading, Writing, Maths, and Science.</a:t>
            </a:r>
          </a:p>
          <a:p>
            <a:endParaRPr lang="en-GB" sz="1300">
              <a:latin typeface="Sassoon Infant Std" panose="020B0503020103030203" pitchFamily="34" charset="0"/>
            </a:endParaRPr>
          </a:p>
          <a:p>
            <a:r>
              <a:rPr lang="en-GB" sz="1300" b="1">
                <a:latin typeface="Sassoon Infant Std" panose="020B0503020103030203" pitchFamily="34" charset="0"/>
              </a:rPr>
              <a:t>Autumn 2: Autumn Report sent home - Friday 15th December 2025</a:t>
            </a:r>
            <a:br>
              <a:rPr lang="en-GB" sz="1300">
                <a:latin typeface="Sassoon Infant Std" panose="020B0503020103030203" pitchFamily="34" charset="0"/>
              </a:rPr>
            </a:br>
            <a:r>
              <a:rPr lang="en-GB" sz="1300">
                <a:latin typeface="Sassoon Infant Std" panose="020B0503020103030203" pitchFamily="34" charset="0"/>
              </a:rPr>
              <a:t>Parents will receive a progress report sent home, outlining:</a:t>
            </a:r>
            <a:br>
              <a:rPr lang="en-GB" sz="1300">
                <a:latin typeface="Sassoon Infant Std" panose="020B0503020103030203" pitchFamily="34" charset="0"/>
              </a:rPr>
            </a:br>
            <a:r>
              <a:rPr lang="en-GB" sz="1300">
                <a:latin typeface="Sassoon Infant Std" panose="020B0503020103030203" pitchFamily="34" charset="0"/>
              </a:rPr>
              <a:t>ARE in core subjects</a:t>
            </a:r>
          </a:p>
          <a:p>
            <a:pPr marL="171450" indent="-171450">
              <a:buFont typeface="Arial" panose="020B0604020202020204" pitchFamily="34" charset="0"/>
              <a:buChar char="•"/>
            </a:pPr>
            <a:r>
              <a:rPr lang="en-GB" sz="1300">
                <a:latin typeface="Sassoon Infant Std" panose="020B0503020103030203" pitchFamily="34" charset="0"/>
              </a:rPr>
              <a:t>Progress this term</a:t>
            </a:r>
          </a:p>
          <a:p>
            <a:pPr marL="171450" indent="-171450">
              <a:buFont typeface="Arial" panose="020B0604020202020204" pitchFamily="34" charset="0"/>
              <a:buChar char="•"/>
            </a:pPr>
            <a:r>
              <a:rPr lang="en-GB" sz="1300">
                <a:latin typeface="Sassoon Infant Std" panose="020B0503020103030203" pitchFamily="34" charset="0"/>
              </a:rPr>
              <a:t>Attendance</a:t>
            </a:r>
          </a:p>
          <a:p>
            <a:pPr marL="171450" indent="-171450">
              <a:buFont typeface="Arial" panose="020B0604020202020204" pitchFamily="34" charset="0"/>
              <a:buChar char="•"/>
            </a:pPr>
            <a:r>
              <a:rPr lang="en-GB" sz="1300">
                <a:latin typeface="Sassoon Infant Std" panose="020B0503020103030203" pitchFamily="34" charset="0"/>
              </a:rPr>
              <a:t>Attitude to learning</a:t>
            </a:r>
          </a:p>
          <a:p>
            <a:br>
              <a:rPr lang="en-GB" sz="1300">
                <a:latin typeface="Sassoon Infant Std" panose="020B0503020103030203" pitchFamily="34" charset="0"/>
              </a:rPr>
            </a:br>
            <a:r>
              <a:rPr lang="en-GB" sz="1300" b="1">
                <a:latin typeface="Sassoon Infant Std" panose="020B0503020103030203" pitchFamily="34" charset="0"/>
              </a:rPr>
              <a:t>Spring 1: Spring  Reports and Face-to-Face Parent Evening</a:t>
            </a:r>
            <a:endParaRPr lang="en-GB" sz="1300">
              <a:latin typeface="Sassoon Infant Std" panose="020B0503020103030203" pitchFamily="34" charset="0"/>
            </a:endParaRPr>
          </a:p>
          <a:p>
            <a:r>
              <a:rPr lang="en-GB" sz="1300">
                <a:latin typeface="Sassoon Infant Std" panose="020B0503020103030203" pitchFamily="34" charset="0"/>
              </a:rPr>
              <a:t>Monday 10th February 2026 - Parents will receive an ARE and Target Report sent home.</a:t>
            </a:r>
          </a:p>
          <a:p>
            <a:r>
              <a:rPr lang="en-GB" sz="1300" b="1">
                <a:latin typeface="Sassoon Infant Std" panose="020B0503020103030203" pitchFamily="34" charset="0"/>
              </a:rPr>
              <a:t>Parent Meetings:</a:t>
            </a:r>
            <a:br>
              <a:rPr lang="en-GB" sz="1300">
                <a:latin typeface="Sassoon Infant Std" panose="020B0503020103030203" pitchFamily="34" charset="0"/>
              </a:rPr>
            </a:br>
            <a:r>
              <a:rPr lang="en-GB" sz="1300">
                <a:latin typeface="Sassoon Infant Std" panose="020B0503020103030203" pitchFamily="34" charset="0"/>
              </a:rPr>
              <a:t>Wednesday 11th &amp; Thursday 12th February 2026 - These meetings will allow for discussion of your child’s targets and progress for Spring 1.</a:t>
            </a:r>
          </a:p>
          <a:p>
            <a:br>
              <a:rPr lang="en-GB" sz="1300">
                <a:latin typeface="Sassoon Infant Std" panose="020B0503020103030203" pitchFamily="34" charset="0"/>
              </a:rPr>
            </a:br>
            <a:r>
              <a:rPr lang="en-GB" sz="1300" b="1">
                <a:latin typeface="Sassoon Infant Std" panose="020B0503020103030203" pitchFamily="34" charset="0"/>
              </a:rPr>
              <a:t>Spring 2: Spring Report sent home - Monday 23rd March 2026</a:t>
            </a:r>
            <a:br>
              <a:rPr lang="en-GB" sz="1300">
                <a:latin typeface="Sassoon Infant Std" panose="020B0503020103030203" pitchFamily="34" charset="0"/>
              </a:rPr>
            </a:br>
            <a:r>
              <a:rPr lang="en-GB" sz="1300">
                <a:latin typeface="Sassoon Infant Std" panose="020B0503020103030203" pitchFamily="34" charset="0"/>
              </a:rPr>
              <a:t>This progress report will again include ARE, termly progress, attendance and learning attitude.</a:t>
            </a:r>
          </a:p>
          <a:p>
            <a:endParaRPr lang="en-GB" sz="1300">
              <a:latin typeface="Sassoon Infant Std" panose="020B0503020103030203" pitchFamily="34" charset="0"/>
            </a:endParaRPr>
          </a:p>
          <a:p>
            <a:r>
              <a:rPr lang="en-GB" sz="1300" b="1">
                <a:latin typeface="Sassoon Infant Std" panose="020B0503020103030203" pitchFamily="34" charset="0"/>
              </a:rPr>
              <a:t>Summer 1: Summer Report sent home - Friday 11th May 2026</a:t>
            </a:r>
            <a:br>
              <a:rPr lang="en-GB" sz="1300">
                <a:latin typeface="Sassoon Infant Std" panose="020B0503020103030203" pitchFamily="34" charset="0"/>
              </a:rPr>
            </a:br>
            <a:r>
              <a:rPr lang="en-GB" sz="1300">
                <a:latin typeface="Sassoon Infant Std" panose="020B0503020103030203" pitchFamily="34" charset="0"/>
              </a:rPr>
              <a:t>A short ARE report will be sent home to show where your child is working within the curriculum.</a:t>
            </a:r>
          </a:p>
          <a:p>
            <a:br>
              <a:rPr lang="en-GB" sz="1300">
                <a:latin typeface="Sassoon Infant Std" panose="020B0503020103030203" pitchFamily="34" charset="0"/>
              </a:rPr>
            </a:br>
            <a:r>
              <a:rPr lang="en-GB" sz="1300" b="1">
                <a:latin typeface="Sassoon Infant Std" panose="020B0503020103030203" pitchFamily="34" charset="0"/>
              </a:rPr>
              <a:t>Summer 2: End of Year Report - Friday 10th July 2026</a:t>
            </a:r>
            <a:br>
              <a:rPr lang="en-GB" sz="1300">
                <a:latin typeface="Sassoon Infant Std" panose="020B0503020103030203" pitchFamily="34" charset="0"/>
              </a:rPr>
            </a:br>
            <a:r>
              <a:rPr lang="en-GB" sz="1300">
                <a:latin typeface="Sassoon Infant Std" panose="020B0503020103030203" pitchFamily="34" charset="0"/>
              </a:rPr>
              <a:t>A full end-of-year report will be sent home, summarising your child’s learning and progress for the year.</a:t>
            </a:r>
          </a:p>
          <a:p>
            <a:endParaRPr lang="en-GB" sz="1300">
              <a:latin typeface="Sassoon Infant Std" panose="020B0503020103030203" pitchFamily="34" charset="0"/>
            </a:endParaRPr>
          </a:p>
          <a:p>
            <a:r>
              <a:rPr lang="en-GB" sz="1300">
                <a:latin typeface="Sassoon Infant Std" panose="020B0503020103030203" pitchFamily="34" charset="0"/>
              </a:rPr>
              <a:t>* We have an open-door policy and additional teacher meetings can be requested throughout the year via the front office. </a:t>
            </a:r>
          </a:p>
        </p:txBody>
      </p:sp>
      <p:sp>
        <p:nvSpPr>
          <p:cNvPr id="20" name="Rectangle 19">
            <a:extLst>
              <a:ext uri="{FF2B5EF4-FFF2-40B4-BE49-F238E27FC236}">
                <a16:creationId xmlns:a16="http://schemas.microsoft.com/office/drawing/2014/main" id="{7C1CEE92-94C4-A4E5-3B3A-1762CA32D5C4}"/>
              </a:ext>
            </a:extLst>
          </p:cNvPr>
          <p:cNvSpPr/>
          <p:nvPr/>
        </p:nvSpPr>
        <p:spPr>
          <a:xfrm>
            <a:off x="786580" y="-102468"/>
            <a:ext cx="3995133" cy="923330"/>
          </a:xfrm>
          <a:prstGeom prst="rect">
            <a:avLst/>
          </a:prstGeom>
          <a:noFill/>
        </p:spPr>
        <p:txBody>
          <a:bodyPr wrap="square" lIns="91440" tIns="45720" rIns="91440" bIns="45720">
            <a:spAutoFit/>
          </a:bodyPr>
          <a:lstStyle/>
          <a:p>
            <a:r>
              <a:rPr lang="en-US" sz="5400" b="1" cap="none" spc="0">
                <a:ln w="0"/>
                <a:solidFill>
                  <a:schemeClr val="tx1"/>
                </a:solidFill>
                <a:effectLst>
                  <a:outerShdw blurRad="38100" dist="19050" dir="2700000" algn="tl" rotWithShape="0">
                    <a:schemeClr val="dk1">
                      <a:alpha val="40000"/>
                    </a:schemeClr>
                  </a:outerShdw>
                </a:effectLst>
                <a:latin typeface="Sassoon Primary" pitchFamily="50" charset="0"/>
              </a:rPr>
              <a:t>Reporting</a:t>
            </a:r>
          </a:p>
        </p:txBody>
      </p:sp>
    </p:spTree>
    <p:extLst>
      <p:ext uri="{BB962C8B-B14F-4D97-AF65-F5344CB8AC3E}">
        <p14:creationId xmlns:p14="http://schemas.microsoft.com/office/powerpoint/2010/main" val="1872603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B325C68-DE0B-3CA6-DBB1-88B2CB666D02}"/>
              </a:ext>
            </a:extLst>
          </p:cNvPr>
          <p:cNvGrpSpPr/>
          <p:nvPr/>
        </p:nvGrpSpPr>
        <p:grpSpPr>
          <a:xfrm>
            <a:off x="0" y="-4234"/>
            <a:ext cx="12192000" cy="6862234"/>
            <a:chOff x="0" y="-4234"/>
            <a:chExt cx="12192000" cy="6862234"/>
          </a:xfrm>
        </p:grpSpPr>
        <p:sp>
          <p:nvSpPr>
            <p:cNvPr id="6" name="Freeform: Shape 5">
              <a:extLst>
                <a:ext uri="{FF2B5EF4-FFF2-40B4-BE49-F238E27FC236}">
                  <a16:creationId xmlns:a16="http://schemas.microsoft.com/office/drawing/2014/main" id="{A4C290CB-6C21-6527-EFF1-7827850BB5D9}"/>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AEAE1B85-3178-605D-0C4E-A08E07723263}"/>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639B93E5-DCED-5CEA-47C0-4DF169B36E0B}"/>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01CC82DC-77F1-3D44-521C-836F4100990E}"/>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214D34F3-D1E3-F97C-491D-4B1DD6635604}"/>
              </a:ext>
            </a:extLst>
          </p:cNvPr>
          <p:cNvSpPr>
            <a:spLocks noGrp="1"/>
          </p:cNvSpPr>
          <p:nvPr>
            <p:ph type="ctrTitle"/>
          </p:nvPr>
        </p:nvSpPr>
        <p:spPr/>
        <p:txBody>
          <a:bodyPr/>
          <a:lstStyle/>
          <a:p>
            <a:br>
              <a:rPr lang="en-GB"/>
            </a:br>
            <a:endParaRPr lang="en-GB"/>
          </a:p>
        </p:txBody>
      </p:sp>
      <p:sp>
        <p:nvSpPr>
          <p:cNvPr id="3" name="Subtitle 2">
            <a:extLst>
              <a:ext uri="{FF2B5EF4-FFF2-40B4-BE49-F238E27FC236}">
                <a16:creationId xmlns:a16="http://schemas.microsoft.com/office/drawing/2014/main" id="{78FA571B-CBBD-CDD7-42F2-1B448B552CC1}"/>
              </a:ext>
            </a:extLst>
          </p:cNvPr>
          <p:cNvSpPr>
            <a:spLocks noGrp="1"/>
          </p:cNvSpPr>
          <p:nvPr>
            <p:ph type="subTitle" idx="1"/>
          </p:nvPr>
        </p:nvSpPr>
        <p:spPr/>
        <p:txBody>
          <a:bodyPr/>
          <a:lstStyle/>
          <a:p>
            <a:endParaRPr lang="en-GB"/>
          </a:p>
          <a:p>
            <a:endParaRPr lang="en-GB"/>
          </a:p>
        </p:txBody>
      </p:sp>
      <p:sp>
        <p:nvSpPr>
          <p:cNvPr id="13" name="TextBox 12">
            <a:extLst>
              <a:ext uri="{FF2B5EF4-FFF2-40B4-BE49-F238E27FC236}">
                <a16:creationId xmlns:a16="http://schemas.microsoft.com/office/drawing/2014/main" id="{D81A7C70-5846-5DD6-5CF1-E14DD1282E24}"/>
              </a:ext>
            </a:extLst>
          </p:cNvPr>
          <p:cNvSpPr txBox="1"/>
          <p:nvPr/>
        </p:nvSpPr>
        <p:spPr>
          <a:xfrm>
            <a:off x="857425" y="1147460"/>
            <a:ext cx="9213450" cy="4801314"/>
          </a:xfrm>
          <a:prstGeom prst="rect">
            <a:avLst/>
          </a:prstGeom>
          <a:noFill/>
          <a:ln w="19050">
            <a:noFill/>
          </a:ln>
        </p:spPr>
        <p:txBody>
          <a:bodyPr wrap="square" rtlCol="0">
            <a:spAutoFit/>
          </a:bodyPr>
          <a:lstStyle/>
          <a:p>
            <a:pPr fontAlgn="base"/>
            <a:r>
              <a:rPr lang="en-GB" b="1" dirty="0">
                <a:latin typeface="Sassoon Infant Std" panose="020B0503020103030203" pitchFamily="34" charset="0"/>
              </a:rPr>
              <a:t>KS1 Weekly Homework: </a:t>
            </a:r>
          </a:p>
          <a:p>
            <a:pPr fontAlgn="base"/>
            <a:endParaRPr lang="en-GB" dirty="0">
              <a:latin typeface="Sassoon Infant Std" panose="020B0503020103030203" pitchFamily="34" charset="0"/>
            </a:endParaRPr>
          </a:p>
          <a:p>
            <a:pPr fontAlgn="base"/>
            <a:r>
              <a:rPr lang="en-GB" b="1" dirty="0">
                <a:latin typeface="Sassoon Infant Std" panose="020B0503020103030203" pitchFamily="34" charset="0"/>
              </a:rPr>
              <a:t>Phonics/Spellings:</a:t>
            </a:r>
            <a:endParaRPr lang="en-GB" dirty="0">
              <a:latin typeface="Sassoon Infant Std" panose="020B0503020103030203" pitchFamily="34" charset="0"/>
            </a:endParaRPr>
          </a:p>
          <a:p>
            <a:pPr lvl="1"/>
            <a:r>
              <a:rPr lang="en-GB" dirty="0">
                <a:latin typeface="Sassoon Infant Std" panose="020B0503020103030203" pitchFamily="34" charset="0"/>
              </a:rPr>
              <a:t>Children working on phonics receive a worksheet based on their current sound.</a:t>
            </a:r>
          </a:p>
          <a:p>
            <a:pPr lvl="1" fontAlgn="base"/>
            <a:r>
              <a:rPr lang="en-GB" dirty="0">
                <a:latin typeface="Sassoon Infant Std" panose="020B0503020103030203" pitchFamily="34" charset="0"/>
              </a:rPr>
              <a:t>Children who have progressed to spellings have a spelling worksheet/task set on Emile (online- introduced in Spring Term) </a:t>
            </a:r>
          </a:p>
          <a:p>
            <a:pPr lvl="1" fontAlgn="base"/>
            <a:endParaRPr lang="en-GB" dirty="0">
              <a:latin typeface="Sassoon Infant Std" panose="020B0503020103030203" pitchFamily="34" charset="0"/>
            </a:endParaRPr>
          </a:p>
          <a:p>
            <a:pPr fontAlgn="base"/>
            <a:r>
              <a:rPr lang="en-GB" b="1" dirty="0">
                <a:latin typeface="Sassoon Infant Std" panose="020B0503020103030203" pitchFamily="34" charset="0"/>
              </a:rPr>
              <a:t>Maths: </a:t>
            </a:r>
            <a:r>
              <a:rPr lang="en-GB" dirty="0">
                <a:latin typeface="Sassoon Infant Std" panose="020B0503020103030203" pitchFamily="34" charset="0"/>
              </a:rPr>
              <a:t>Classroom Secrets differentiated worksheet/ </a:t>
            </a:r>
            <a:r>
              <a:rPr lang="en-GB" dirty="0" err="1">
                <a:latin typeface="Sassoon Infant Std" panose="020B0503020103030203" pitchFamily="34" charset="0"/>
              </a:rPr>
              <a:t>Sumdog</a:t>
            </a:r>
            <a:r>
              <a:rPr lang="en-GB" dirty="0">
                <a:latin typeface="Sassoon Infant Std" panose="020B0503020103030203" pitchFamily="34" charset="0"/>
              </a:rPr>
              <a:t> Maths (online) - introduced in Spring Term </a:t>
            </a:r>
          </a:p>
          <a:p>
            <a:pPr fontAlgn="base"/>
            <a:endParaRPr lang="en-GB" b="1" dirty="0">
              <a:latin typeface="Sassoon Infant Std" panose="020B0503020103030203" pitchFamily="34" charset="0"/>
            </a:endParaRPr>
          </a:p>
          <a:p>
            <a:pPr fontAlgn="base"/>
            <a:r>
              <a:rPr lang="en-GB" b="1" dirty="0">
                <a:latin typeface="Sassoon Infant Std" panose="020B0503020103030203" pitchFamily="34" charset="0"/>
              </a:rPr>
              <a:t>Times Tables:</a:t>
            </a:r>
            <a:endParaRPr lang="en-GB" dirty="0">
              <a:latin typeface="Sassoon Infant Std" panose="020B0503020103030203" pitchFamily="34" charset="0"/>
            </a:endParaRPr>
          </a:p>
          <a:p>
            <a:pPr lvl="1"/>
            <a:r>
              <a:rPr lang="en-GB" dirty="0">
                <a:latin typeface="Sassoon Infant Std" panose="020B0503020103030203" pitchFamily="34" charset="0"/>
              </a:rPr>
              <a:t>All KS2 children are expected to use Times Tables Rock Stars (TTRS) regularly.</a:t>
            </a:r>
          </a:p>
          <a:p>
            <a:pPr lvl="1"/>
            <a:r>
              <a:rPr lang="en-GB" dirty="0">
                <a:latin typeface="Sassoon Infant Std" panose="020B0503020103030203" pitchFamily="34" charset="0"/>
              </a:rPr>
              <a:t>They are encouraged to learn their 2s, 3s, 5s and 10s fluently. Children should move onto 4s, 6s, and 8s when ready. </a:t>
            </a:r>
          </a:p>
          <a:p>
            <a:pPr fontAlgn="base"/>
            <a:endParaRPr lang="en-GB" b="1" dirty="0">
              <a:latin typeface="Sassoon Infant Std" panose="020B0503020103030203" pitchFamily="34" charset="0"/>
            </a:endParaRPr>
          </a:p>
          <a:p>
            <a:pPr fontAlgn="base"/>
            <a:r>
              <a:rPr lang="en-GB" b="1" dirty="0">
                <a:latin typeface="Sassoon Infant Std" panose="020B0503020103030203" pitchFamily="34" charset="0"/>
              </a:rPr>
              <a:t>Reading: </a:t>
            </a:r>
            <a:r>
              <a:rPr lang="en-GB" dirty="0">
                <a:latin typeface="Sassoon Infant Std" panose="020B0503020103030203" pitchFamily="34" charset="0"/>
              </a:rPr>
              <a:t>Daily reading is expected and should be recorded in reading records wherever possible.</a:t>
            </a:r>
          </a:p>
          <a:p>
            <a:pPr fontAlgn="base"/>
            <a:endParaRPr lang="en-GB" dirty="0"/>
          </a:p>
        </p:txBody>
      </p:sp>
      <p:sp>
        <p:nvSpPr>
          <p:cNvPr id="4" name="Rectangle 3">
            <a:extLst>
              <a:ext uri="{FF2B5EF4-FFF2-40B4-BE49-F238E27FC236}">
                <a16:creationId xmlns:a16="http://schemas.microsoft.com/office/drawing/2014/main" id="{010005DC-2230-640D-A8D8-FC7447E47C30}"/>
              </a:ext>
            </a:extLst>
          </p:cNvPr>
          <p:cNvSpPr/>
          <p:nvPr/>
        </p:nvSpPr>
        <p:spPr>
          <a:xfrm>
            <a:off x="857425" y="224130"/>
            <a:ext cx="3768339" cy="923330"/>
          </a:xfrm>
          <a:prstGeom prst="rect">
            <a:avLst/>
          </a:prstGeom>
          <a:noFill/>
        </p:spPr>
        <p:txBody>
          <a:bodyPr wrap="none" lIns="91440" tIns="45720" rIns="91440" bIns="45720">
            <a:spAutoFit/>
          </a:bodyPr>
          <a:lstStyle/>
          <a:p>
            <a:r>
              <a:rPr lang="en-US" sz="5400" b="1" cap="none" spc="0">
                <a:ln w="0"/>
                <a:solidFill>
                  <a:schemeClr val="tx1"/>
                </a:solidFill>
                <a:effectLst>
                  <a:outerShdw blurRad="38100" dist="19050" dir="2700000" algn="tl" rotWithShape="0">
                    <a:schemeClr val="dk1">
                      <a:alpha val="40000"/>
                    </a:schemeClr>
                  </a:outerShdw>
                </a:effectLst>
                <a:latin typeface="Sassoon Primary" pitchFamily="50" charset="0"/>
              </a:rPr>
              <a:t>Homework</a:t>
            </a:r>
          </a:p>
        </p:txBody>
      </p:sp>
    </p:spTree>
    <p:extLst>
      <p:ext uri="{BB962C8B-B14F-4D97-AF65-F5344CB8AC3E}">
        <p14:creationId xmlns:p14="http://schemas.microsoft.com/office/powerpoint/2010/main" val="1190884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99D1D-B2CE-4546-419A-8EA72615E209}"/>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3208B998-3975-5C3C-2104-51040CC13DAE}"/>
              </a:ext>
            </a:extLst>
          </p:cNvPr>
          <p:cNvGrpSpPr/>
          <p:nvPr/>
        </p:nvGrpSpPr>
        <p:grpSpPr>
          <a:xfrm>
            <a:off x="0" y="-4234"/>
            <a:ext cx="12192000" cy="6862234"/>
            <a:chOff x="0" y="-4234"/>
            <a:chExt cx="12192000" cy="6862234"/>
          </a:xfrm>
        </p:grpSpPr>
        <p:sp>
          <p:nvSpPr>
            <p:cNvPr id="6" name="Freeform: Shape 5">
              <a:extLst>
                <a:ext uri="{FF2B5EF4-FFF2-40B4-BE49-F238E27FC236}">
                  <a16:creationId xmlns:a16="http://schemas.microsoft.com/office/drawing/2014/main" id="{576FA1E1-6D83-CB78-52CE-299950653EA0}"/>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887BEC72-EE67-110D-C600-F5333C6D007A}"/>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5CEB3217-760B-E9BE-C0BA-23DA4702F149}"/>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9FB7E418-1F43-F398-1EF7-44F5C72F5C7A}"/>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8911A029-6C02-8C96-EE3D-2F908CF12B1D}"/>
              </a:ext>
            </a:extLst>
          </p:cNvPr>
          <p:cNvSpPr>
            <a:spLocks noGrp="1"/>
          </p:cNvSpPr>
          <p:nvPr>
            <p:ph type="ctrTitle"/>
          </p:nvPr>
        </p:nvSpPr>
        <p:spPr/>
        <p:txBody>
          <a:bodyPr/>
          <a:lstStyle/>
          <a:p>
            <a:br>
              <a:rPr lang="en-GB"/>
            </a:br>
            <a:endParaRPr lang="en-GB"/>
          </a:p>
        </p:txBody>
      </p:sp>
      <p:sp>
        <p:nvSpPr>
          <p:cNvPr id="4" name="Rectangle 3">
            <a:extLst>
              <a:ext uri="{FF2B5EF4-FFF2-40B4-BE49-F238E27FC236}">
                <a16:creationId xmlns:a16="http://schemas.microsoft.com/office/drawing/2014/main" id="{A6936923-731A-28F0-A726-6A85FC2FB56D}"/>
              </a:ext>
            </a:extLst>
          </p:cNvPr>
          <p:cNvSpPr/>
          <p:nvPr/>
        </p:nvSpPr>
        <p:spPr>
          <a:xfrm>
            <a:off x="1032971" y="-79770"/>
            <a:ext cx="4925194" cy="1169551"/>
          </a:xfrm>
          <a:prstGeom prst="rect">
            <a:avLst/>
          </a:prstGeom>
          <a:noFill/>
        </p:spPr>
        <p:txBody>
          <a:bodyPr wrap="none" lIns="91440" tIns="45720" rIns="91440" bIns="45720">
            <a:spAutoFit/>
          </a:bodyPr>
          <a:lstStyle/>
          <a:p>
            <a:r>
              <a:rPr lang="en-US" sz="5400" b="1" cap="none" spc="0">
                <a:ln w="0"/>
                <a:effectLst>
                  <a:outerShdw blurRad="38100" dist="19050" dir="2700000" algn="tl" rotWithShape="0">
                    <a:schemeClr val="dk1">
                      <a:alpha val="40000"/>
                    </a:schemeClr>
                  </a:outerShdw>
                </a:effectLst>
                <a:latin typeface="Sassoon Primary" pitchFamily="50" charset="0"/>
              </a:rPr>
              <a:t>Attendance</a:t>
            </a:r>
          </a:p>
          <a:p>
            <a:r>
              <a:rPr lang="en-GB" sz="1600" b="1" i="1">
                <a:solidFill>
                  <a:srgbClr val="FF0000"/>
                </a:solidFill>
                <a:latin typeface="Segoe UI Light" panose="020B0502040204020203" pitchFamily="34" charset="0"/>
                <a:cs typeface="Segoe UI Light" panose="020B0502040204020203" pitchFamily="34" charset="0"/>
              </a:rPr>
              <a:t>Pupils are expected to: Attend school every day, on time.</a:t>
            </a:r>
            <a:endParaRPr lang="en-US" sz="5400" b="1" cap="none" spc="0">
              <a:ln w="0"/>
              <a:solidFill>
                <a:srgbClr val="FF0000"/>
              </a:solidFill>
              <a:effectLst>
                <a:outerShdw blurRad="38100" dist="19050" dir="2700000" algn="tl" rotWithShape="0">
                  <a:schemeClr val="dk1">
                    <a:alpha val="40000"/>
                  </a:schemeClr>
                </a:outerShdw>
              </a:effectLst>
              <a:latin typeface="Sassoon Primary" pitchFamily="50" charset="0"/>
            </a:endParaRPr>
          </a:p>
        </p:txBody>
      </p:sp>
      <p:sp>
        <p:nvSpPr>
          <p:cNvPr id="7" name="Rectangle 6">
            <a:extLst>
              <a:ext uri="{FF2B5EF4-FFF2-40B4-BE49-F238E27FC236}">
                <a16:creationId xmlns:a16="http://schemas.microsoft.com/office/drawing/2014/main" id="{75C63AB7-9A5C-533B-BDE3-2CD3CB56DC5D}"/>
              </a:ext>
            </a:extLst>
          </p:cNvPr>
          <p:cNvSpPr/>
          <p:nvPr/>
        </p:nvSpPr>
        <p:spPr>
          <a:xfrm>
            <a:off x="162889" y="1089781"/>
            <a:ext cx="11747758" cy="3970318"/>
          </a:xfrm>
          <a:prstGeom prst="rect">
            <a:avLst/>
          </a:prstGeom>
          <a:solidFill>
            <a:schemeClr val="bg1"/>
          </a:solidFill>
        </p:spPr>
        <p:txBody>
          <a:bodyPr wrap="square">
            <a:spAutoFit/>
          </a:bodyPr>
          <a:lstStyle/>
          <a:p>
            <a:r>
              <a:rPr lang="en-GB" sz="1400" b="1" i="1" dirty="0">
                <a:latin typeface="Sassoon Infant Std" panose="020B0503020103030203" pitchFamily="34" charset="0"/>
                <a:cs typeface="Segoe UI Light" panose="020B0502040204020203" pitchFamily="34" charset="0"/>
              </a:rPr>
              <a:t>Daily routines </a:t>
            </a:r>
          </a:p>
          <a:p>
            <a:r>
              <a:rPr lang="en-GB" sz="1400" dirty="0">
                <a:latin typeface="Sassoon Infant Std" panose="020B0503020103030203" pitchFamily="34" charset="0"/>
                <a:cs typeface="Segoe UI Light" panose="020B0502040204020203" pitchFamily="34" charset="0"/>
              </a:rPr>
              <a:t>The school gates open at 8:30am-8.45am.</a:t>
            </a:r>
          </a:p>
          <a:p>
            <a:endParaRPr lang="en-GB" sz="1400" i="1" dirty="0">
              <a:latin typeface="Sassoon Infant Std" panose="020B0503020103030203" pitchFamily="34" charset="0"/>
              <a:cs typeface="Segoe UI Light" panose="020B0502040204020203" pitchFamily="34" charset="0"/>
            </a:endParaRPr>
          </a:p>
          <a:p>
            <a:r>
              <a:rPr lang="en-GB" sz="1400" b="1" i="1" dirty="0">
                <a:latin typeface="Sassoon Infant Std" panose="020B0503020103030203" pitchFamily="34" charset="0"/>
                <a:cs typeface="Segoe UI Light" panose="020B0502040204020203" pitchFamily="34" charset="0"/>
              </a:rPr>
              <a:t>Lates</a:t>
            </a:r>
          </a:p>
          <a:p>
            <a:r>
              <a:rPr lang="en-GB" sz="1400" dirty="0">
                <a:latin typeface="Sassoon Infant Std" panose="020B0503020103030203" pitchFamily="34" charset="0"/>
                <a:cs typeface="Segoe UI Light" panose="020B0502040204020203" pitchFamily="34" charset="0"/>
              </a:rPr>
              <a:t>If your child is late to school please visit the school office to sign in. </a:t>
            </a:r>
          </a:p>
          <a:p>
            <a:endParaRPr lang="en-GB" sz="1400" dirty="0">
              <a:latin typeface="Sassoon Infant Std" panose="020B0503020103030203" pitchFamily="34" charset="0"/>
              <a:cs typeface="Segoe UI Light" panose="020B0502040204020203" pitchFamily="34" charset="0"/>
            </a:endParaRPr>
          </a:p>
          <a:p>
            <a:r>
              <a:rPr lang="en-GB" sz="1400" b="1" i="1" dirty="0">
                <a:latin typeface="Sassoon Infant Std" panose="020B0503020103030203" pitchFamily="34" charset="0"/>
                <a:cs typeface="Segoe UI Light" panose="020B0502040204020203" pitchFamily="34" charset="0"/>
              </a:rPr>
              <a:t>Absence</a:t>
            </a:r>
          </a:p>
          <a:p>
            <a:r>
              <a:rPr lang="en-GB" sz="1400" dirty="0">
                <a:latin typeface="Sassoon Infant Std" panose="020B0503020103030203" pitchFamily="34" charset="0"/>
                <a:cs typeface="Segoe UI Light" panose="020B0502040204020203" pitchFamily="34" charset="0"/>
              </a:rPr>
              <a:t>Please log your child(s) absence via our </a:t>
            </a:r>
            <a:r>
              <a:rPr lang="en-GB" sz="1400" dirty="0" err="1">
                <a:latin typeface="Sassoon Infant Std" panose="020B0503020103030203" pitchFamily="34" charset="0"/>
                <a:cs typeface="Segoe UI Light" panose="020B0502040204020203" pitchFamily="34" charset="0"/>
              </a:rPr>
              <a:t>ParentMail</a:t>
            </a:r>
            <a:r>
              <a:rPr lang="en-GB" sz="1400" dirty="0">
                <a:latin typeface="Sassoon Infant Std" panose="020B0503020103030203" pitchFamily="34" charset="0"/>
                <a:cs typeface="Segoe UI Light" panose="020B0502040204020203" pitchFamily="34" charset="0"/>
              </a:rPr>
              <a:t> app using the absence section.</a:t>
            </a:r>
          </a:p>
          <a:p>
            <a:endParaRPr lang="en-GB" sz="1400" dirty="0">
              <a:latin typeface="Sassoon Infant Std" panose="020B0503020103030203" pitchFamily="34" charset="0"/>
              <a:cs typeface="Segoe UI Light" panose="020B0502040204020203" pitchFamily="34" charset="0"/>
            </a:endParaRPr>
          </a:p>
          <a:p>
            <a:r>
              <a:rPr lang="en-GB" sz="1400" b="1" i="1" dirty="0">
                <a:latin typeface="Sassoon Infant Std" panose="020B0503020103030203" pitchFamily="34" charset="0"/>
                <a:cs typeface="Segoe UI Light" panose="020B0502040204020203" pitchFamily="34" charset="0"/>
              </a:rPr>
              <a:t>Planned absence</a:t>
            </a:r>
          </a:p>
          <a:p>
            <a:r>
              <a:rPr lang="en-GB" sz="1400" dirty="0">
                <a:latin typeface="Sassoon Infant Std" panose="020B0503020103030203" pitchFamily="34" charset="0"/>
                <a:cs typeface="Segoe UI Light" panose="020B0502040204020203" pitchFamily="34" charset="0"/>
              </a:rPr>
              <a:t>Attending a medical or dental appointment will be counted as authorised as long as you notify the school in advance of the appointment. We encourage parents/carers to make medical and dental appointments out of school hours where possible. </a:t>
            </a:r>
          </a:p>
          <a:p>
            <a:r>
              <a:rPr lang="en-GB" sz="1400" dirty="0">
                <a:latin typeface="Sassoon Infant Std" panose="020B0503020103030203" pitchFamily="34" charset="0"/>
                <a:cs typeface="Segoe UI Light" panose="020B0502040204020203" pitchFamily="34" charset="0"/>
              </a:rPr>
              <a:t>You can also apply for other types of term-time absence, a leave of absence form is available from the school office. </a:t>
            </a:r>
          </a:p>
          <a:p>
            <a:endParaRPr lang="en-GB" sz="1400" dirty="0">
              <a:latin typeface="Sassoon Infant Std" panose="020B0503020103030203" pitchFamily="34" charset="0"/>
              <a:cs typeface="Segoe UI Light" panose="020B0502040204020203" pitchFamily="34" charset="0"/>
            </a:endParaRPr>
          </a:p>
          <a:p>
            <a:r>
              <a:rPr lang="en-GB" sz="1400" dirty="0">
                <a:latin typeface="Sassoon Infant Std" panose="020B0503020103030203" pitchFamily="34" charset="0"/>
                <a:cs typeface="Segoe UI Light" panose="020B0502040204020203" pitchFamily="34" charset="0"/>
              </a:rPr>
              <a:t>We strongly promote good attendance here at Lent Rise School and celebrate this in many different ways! </a:t>
            </a:r>
          </a:p>
          <a:p>
            <a:r>
              <a:rPr lang="en-GB" sz="1400" dirty="0">
                <a:latin typeface="Sassoon Infant Std" panose="020B0503020103030203" pitchFamily="34" charset="0"/>
                <a:cs typeface="Segoe UI Light" panose="020B0502040204020203" pitchFamily="34" charset="0"/>
              </a:rPr>
              <a:t>Children have the chance to receive a postcard home for great improvement of attendance and certificates in assembly for overall 100% each term. Classes get the opportunity to look after the attendance trophy for the week if they reached the highest % overall and pencils are given to any class with 100% that week. Mrs Barnard also does monthly shout outs in the school newsletter!</a:t>
            </a:r>
          </a:p>
        </p:txBody>
      </p:sp>
      <p:pic>
        <p:nvPicPr>
          <p:cNvPr id="14" name="Picture 13">
            <a:extLst>
              <a:ext uri="{FF2B5EF4-FFF2-40B4-BE49-F238E27FC236}">
                <a16:creationId xmlns:a16="http://schemas.microsoft.com/office/drawing/2014/main" id="{8582F395-47A4-79EA-6C82-537BA31BDADD}"/>
              </a:ext>
            </a:extLst>
          </p:cNvPr>
          <p:cNvPicPr>
            <a:picLocks noChangeAspect="1"/>
          </p:cNvPicPr>
          <p:nvPr/>
        </p:nvPicPr>
        <p:blipFill rotWithShape="1">
          <a:blip r:embed="rId2">
            <a:clrChange>
              <a:clrFrom>
                <a:srgbClr val="F6F6F6"/>
              </a:clrFrom>
              <a:clrTo>
                <a:srgbClr val="F6F6F6">
                  <a:alpha val="0"/>
                </a:srgbClr>
              </a:clrTo>
            </a:clrChange>
          </a:blip>
          <a:srcRect l="13161" t="33464" r="50883" b="6667"/>
          <a:stretch/>
        </p:blipFill>
        <p:spPr>
          <a:xfrm>
            <a:off x="9579822" y="1089781"/>
            <a:ext cx="2330824" cy="2183062"/>
          </a:xfrm>
          <a:prstGeom prst="rect">
            <a:avLst/>
          </a:prstGeom>
        </p:spPr>
      </p:pic>
      <p:pic>
        <p:nvPicPr>
          <p:cNvPr id="15" name="Picture 14">
            <a:extLst>
              <a:ext uri="{FF2B5EF4-FFF2-40B4-BE49-F238E27FC236}">
                <a16:creationId xmlns:a16="http://schemas.microsoft.com/office/drawing/2014/main" id="{10625A48-A9A6-B5D9-FF6F-109E44F2E4A2}"/>
              </a:ext>
            </a:extLst>
          </p:cNvPr>
          <p:cNvPicPr>
            <a:picLocks noChangeAspect="1"/>
          </p:cNvPicPr>
          <p:nvPr/>
        </p:nvPicPr>
        <p:blipFill rotWithShape="1">
          <a:blip r:embed="rId3">
            <a:clrChange>
              <a:clrFrom>
                <a:srgbClr val="F6F6F6"/>
              </a:clrFrom>
              <a:clrTo>
                <a:srgbClr val="F6F6F6">
                  <a:alpha val="0"/>
                </a:srgbClr>
              </a:clrTo>
            </a:clrChange>
          </a:blip>
          <a:srcRect l="16470" t="36994" r="53383" b="8366"/>
          <a:stretch/>
        </p:blipFill>
        <p:spPr>
          <a:xfrm rot="21146380">
            <a:off x="1131813" y="5154687"/>
            <a:ext cx="1575878" cy="1606627"/>
          </a:xfrm>
          <a:prstGeom prst="rect">
            <a:avLst/>
          </a:prstGeom>
        </p:spPr>
      </p:pic>
      <p:pic>
        <p:nvPicPr>
          <p:cNvPr id="16" name="Picture 15">
            <a:extLst>
              <a:ext uri="{FF2B5EF4-FFF2-40B4-BE49-F238E27FC236}">
                <a16:creationId xmlns:a16="http://schemas.microsoft.com/office/drawing/2014/main" id="{6303207F-7E6C-45AB-B96F-E3B07A78DAD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817831" y="5232371"/>
            <a:ext cx="1241487" cy="1606710"/>
          </a:xfrm>
          <a:prstGeom prst="rect">
            <a:avLst/>
          </a:prstGeom>
        </p:spPr>
      </p:pic>
      <p:pic>
        <p:nvPicPr>
          <p:cNvPr id="17" name="Picture 16">
            <a:extLst>
              <a:ext uri="{FF2B5EF4-FFF2-40B4-BE49-F238E27FC236}">
                <a16:creationId xmlns:a16="http://schemas.microsoft.com/office/drawing/2014/main" id="{E81C61B9-1EBF-777E-12E1-5D7EC27E2F72}"/>
              </a:ext>
            </a:extLst>
          </p:cNvPr>
          <p:cNvPicPr>
            <a:picLocks noChangeAspect="1"/>
          </p:cNvPicPr>
          <p:nvPr/>
        </p:nvPicPr>
        <p:blipFill rotWithShape="1">
          <a:blip r:embed="rId5"/>
          <a:srcRect l="37353" t="24445" r="37206" b="14938"/>
          <a:stretch/>
        </p:blipFill>
        <p:spPr>
          <a:xfrm>
            <a:off x="6096000" y="4785424"/>
            <a:ext cx="1507067" cy="2019808"/>
          </a:xfrm>
          <a:prstGeom prst="rect">
            <a:avLst/>
          </a:prstGeom>
        </p:spPr>
      </p:pic>
      <p:pic>
        <p:nvPicPr>
          <p:cNvPr id="18" name="Picture 17">
            <a:extLst>
              <a:ext uri="{FF2B5EF4-FFF2-40B4-BE49-F238E27FC236}">
                <a16:creationId xmlns:a16="http://schemas.microsoft.com/office/drawing/2014/main" id="{30644017-E1C3-0D45-763A-9C8C50AB22FF}"/>
              </a:ext>
            </a:extLst>
          </p:cNvPr>
          <p:cNvPicPr>
            <a:picLocks noChangeAspect="1"/>
          </p:cNvPicPr>
          <p:nvPr/>
        </p:nvPicPr>
        <p:blipFill rotWithShape="1">
          <a:blip r:embed="rId6"/>
          <a:srcRect l="26765" t="30065" r="28162" b="14118"/>
          <a:stretch/>
        </p:blipFill>
        <p:spPr>
          <a:xfrm>
            <a:off x="8688062" y="5648856"/>
            <a:ext cx="1578540" cy="1099570"/>
          </a:xfrm>
          <a:prstGeom prst="rect">
            <a:avLst/>
          </a:prstGeom>
        </p:spPr>
      </p:pic>
      <p:pic>
        <p:nvPicPr>
          <p:cNvPr id="19" name="Picture 18">
            <a:extLst>
              <a:ext uri="{FF2B5EF4-FFF2-40B4-BE49-F238E27FC236}">
                <a16:creationId xmlns:a16="http://schemas.microsoft.com/office/drawing/2014/main" id="{213B7152-ED45-A30B-C026-AC49D41A7A48}"/>
              </a:ext>
            </a:extLst>
          </p:cNvPr>
          <p:cNvPicPr>
            <a:picLocks noChangeAspect="1"/>
          </p:cNvPicPr>
          <p:nvPr/>
        </p:nvPicPr>
        <p:blipFill rotWithShape="1">
          <a:blip r:embed="rId7"/>
          <a:srcRect l="24632" t="30439" r="26177" b="8235"/>
          <a:stretch/>
        </p:blipFill>
        <p:spPr>
          <a:xfrm rot="580917">
            <a:off x="10209438" y="5540829"/>
            <a:ext cx="1563974" cy="1096761"/>
          </a:xfrm>
          <a:prstGeom prst="rect">
            <a:avLst/>
          </a:prstGeom>
        </p:spPr>
      </p:pic>
      <p:pic>
        <p:nvPicPr>
          <p:cNvPr id="20" name="Picture 19">
            <a:extLst>
              <a:ext uri="{FF2B5EF4-FFF2-40B4-BE49-F238E27FC236}">
                <a16:creationId xmlns:a16="http://schemas.microsoft.com/office/drawing/2014/main" id="{29AEC5B6-1495-2185-D5FD-5E01436B036B}"/>
              </a:ext>
            </a:extLst>
          </p:cNvPr>
          <p:cNvPicPr>
            <a:picLocks noChangeAspect="1"/>
          </p:cNvPicPr>
          <p:nvPr/>
        </p:nvPicPr>
        <p:blipFill rotWithShape="1">
          <a:blip r:embed="rId8"/>
          <a:srcRect l="26471" t="35294" r="28088" b="8627"/>
          <a:stretch/>
        </p:blipFill>
        <p:spPr>
          <a:xfrm rot="20638535">
            <a:off x="9228305" y="4923939"/>
            <a:ext cx="1630195" cy="1131640"/>
          </a:xfrm>
          <a:prstGeom prst="rect">
            <a:avLst/>
          </a:prstGeom>
        </p:spPr>
      </p:pic>
    </p:spTree>
    <p:extLst>
      <p:ext uri="{BB962C8B-B14F-4D97-AF65-F5344CB8AC3E}">
        <p14:creationId xmlns:p14="http://schemas.microsoft.com/office/powerpoint/2010/main" val="49363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7900D-EB92-72CB-E43F-5F2A8E3CEF46}"/>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5BD78C92-6C49-5F41-5D96-B5082FD27925}"/>
              </a:ext>
            </a:extLst>
          </p:cNvPr>
          <p:cNvGrpSpPr/>
          <p:nvPr/>
        </p:nvGrpSpPr>
        <p:grpSpPr>
          <a:xfrm>
            <a:off x="0" y="-4234"/>
            <a:ext cx="12192000" cy="6862234"/>
            <a:chOff x="0" y="-4234"/>
            <a:chExt cx="12192000" cy="6862234"/>
          </a:xfrm>
        </p:grpSpPr>
        <p:sp>
          <p:nvSpPr>
            <p:cNvPr id="6" name="Freeform: Shape 5">
              <a:extLst>
                <a:ext uri="{FF2B5EF4-FFF2-40B4-BE49-F238E27FC236}">
                  <a16:creationId xmlns:a16="http://schemas.microsoft.com/office/drawing/2014/main" id="{0A39DF7E-3C9E-2C0C-4A90-9BE085A09076}"/>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9F50BF36-32C1-7F10-43BC-93564A0EC9EA}"/>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858B0136-C881-779D-2D2D-E6D96BA85FD9}"/>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9278EB89-CE35-9966-F4FE-3EDAE856E039}"/>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B6AB9AA7-44EE-B6CD-A5F6-C5126ED58B3D}"/>
              </a:ext>
            </a:extLst>
          </p:cNvPr>
          <p:cNvSpPr>
            <a:spLocks noGrp="1"/>
          </p:cNvSpPr>
          <p:nvPr>
            <p:ph type="ctrTitle"/>
          </p:nvPr>
        </p:nvSpPr>
        <p:spPr/>
        <p:txBody>
          <a:bodyPr/>
          <a:lstStyle/>
          <a:p>
            <a:br>
              <a:rPr lang="en-GB"/>
            </a:br>
            <a:endParaRPr lang="en-GB"/>
          </a:p>
        </p:txBody>
      </p:sp>
      <p:sp>
        <p:nvSpPr>
          <p:cNvPr id="3" name="Subtitle 2">
            <a:extLst>
              <a:ext uri="{FF2B5EF4-FFF2-40B4-BE49-F238E27FC236}">
                <a16:creationId xmlns:a16="http://schemas.microsoft.com/office/drawing/2014/main" id="{C1A97640-AF65-BDCB-8EBC-FCDAF6C52EEF}"/>
              </a:ext>
            </a:extLst>
          </p:cNvPr>
          <p:cNvSpPr>
            <a:spLocks noGrp="1"/>
          </p:cNvSpPr>
          <p:nvPr>
            <p:ph type="subTitle" idx="1"/>
          </p:nvPr>
        </p:nvSpPr>
        <p:spPr/>
        <p:txBody>
          <a:bodyPr/>
          <a:lstStyle/>
          <a:p>
            <a:endParaRPr lang="en-GB"/>
          </a:p>
          <a:p>
            <a:endParaRPr lang="en-GB"/>
          </a:p>
        </p:txBody>
      </p:sp>
      <p:sp>
        <p:nvSpPr>
          <p:cNvPr id="4" name="Rectangle 3">
            <a:extLst>
              <a:ext uri="{FF2B5EF4-FFF2-40B4-BE49-F238E27FC236}">
                <a16:creationId xmlns:a16="http://schemas.microsoft.com/office/drawing/2014/main" id="{F02AD4F2-CE17-980F-A026-C4A891878B2D}"/>
              </a:ext>
            </a:extLst>
          </p:cNvPr>
          <p:cNvSpPr/>
          <p:nvPr/>
        </p:nvSpPr>
        <p:spPr>
          <a:xfrm>
            <a:off x="891249" y="515055"/>
            <a:ext cx="6990503" cy="830997"/>
          </a:xfrm>
          <a:prstGeom prst="rect">
            <a:avLst/>
          </a:prstGeom>
          <a:noFill/>
        </p:spPr>
        <p:txBody>
          <a:bodyPr wrap="none" lIns="91440" tIns="45720" rIns="91440" bIns="45720">
            <a:spAutoFit/>
          </a:bodyPr>
          <a:lstStyle/>
          <a:p>
            <a:r>
              <a:rPr lang="en-US" sz="4800" b="1" cap="none" spc="0">
                <a:ln w="0"/>
                <a:solidFill>
                  <a:schemeClr val="tx1"/>
                </a:solidFill>
                <a:effectLst>
                  <a:outerShdw blurRad="38100" dist="19050" dir="2700000" algn="tl" rotWithShape="0">
                    <a:schemeClr val="dk1">
                      <a:alpha val="40000"/>
                    </a:schemeClr>
                  </a:outerShdw>
                </a:effectLst>
                <a:latin typeface="Sassoon Primary" pitchFamily="50" charset="0"/>
              </a:rPr>
              <a:t>LRS Wellbeing Services</a:t>
            </a:r>
          </a:p>
        </p:txBody>
      </p:sp>
      <p:sp>
        <p:nvSpPr>
          <p:cNvPr id="7" name="TextBox 6">
            <a:extLst>
              <a:ext uri="{FF2B5EF4-FFF2-40B4-BE49-F238E27FC236}">
                <a16:creationId xmlns:a16="http://schemas.microsoft.com/office/drawing/2014/main" id="{EDB61DDE-0E34-A9D4-C427-632A2A5A861C}"/>
              </a:ext>
            </a:extLst>
          </p:cNvPr>
          <p:cNvSpPr txBox="1"/>
          <p:nvPr/>
        </p:nvSpPr>
        <p:spPr>
          <a:xfrm>
            <a:off x="616289" y="1440526"/>
            <a:ext cx="9004982"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200">
                <a:latin typeface="Sassoon Infant Std" panose="020B0503020103030203" pitchFamily="34" charset="0"/>
                <a:ea typeface="Calibri"/>
                <a:cs typeface="Calibri"/>
              </a:rPr>
              <a:t>We consider our pupil’s pastoral needs, happiness and wellbeing to be of paramount importance. We make every effort to give our pupils the best start in life. We treat every child as an individual and give them every opportunity to achieve their full potential. We are committed to the development of children’s social, emotional skills, children’s self-esteem, their mental health and wellbeing. </a:t>
            </a:r>
            <a:endParaRPr lang="en-US" sz="1200">
              <a:latin typeface="Sassoon Infant Std" panose="020B0503020103030203" pitchFamily="34" charset="0"/>
              <a:ea typeface="Calibri"/>
              <a:cs typeface="Calibri"/>
            </a:endParaRPr>
          </a:p>
          <a:p>
            <a:pPr algn="just"/>
            <a:endParaRPr lang="en-GB" sz="1200">
              <a:latin typeface="Sassoon Infant Std" panose="020B0503020103030203" pitchFamily="34" charset="0"/>
              <a:ea typeface="Calibri"/>
              <a:cs typeface="Calibri"/>
            </a:endParaRPr>
          </a:p>
          <a:p>
            <a:pPr algn="just"/>
            <a:r>
              <a:rPr lang="en-GB" sz="1200">
                <a:latin typeface="Sassoon Infant Std" panose="020B0503020103030203" pitchFamily="34" charset="0"/>
                <a:ea typeface="Calibri"/>
                <a:cs typeface="Calibri"/>
              </a:rPr>
              <a:t>At Lent Rise we offer many different services to support our pupils, such as...</a:t>
            </a:r>
          </a:p>
          <a:p>
            <a:pPr marL="171450" indent="-171450" algn="just">
              <a:buFont typeface="Arial"/>
              <a:buChar char="•"/>
            </a:pPr>
            <a:r>
              <a:rPr lang="en-GB" sz="1200">
                <a:latin typeface="Sassoon Infant Std" panose="020B0503020103030203" pitchFamily="34" charset="0"/>
                <a:ea typeface="Calibri"/>
                <a:cs typeface="Calibri"/>
              </a:rPr>
              <a:t>Nurture Groups</a:t>
            </a:r>
          </a:p>
          <a:p>
            <a:pPr marL="171450" indent="-171450" algn="just">
              <a:buFont typeface="Arial"/>
              <a:buChar char="•"/>
            </a:pPr>
            <a:r>
              <a:rPr lang="en-GB" sz="1200">
                <a:latin typeface="Sassoon Infant Std" panose="020B0503020103030203" pitchFamily="34" charset="0"/>
                <a:ea typeface="Calibri"/>
                <a:cs typeface="Calibri"/>
              </a:rPr>
              <a:t>Makaton (sign language) </a:t>
            </a:r>
          </a:p>
          <a:p>
            <a:pPr marL="171450" indent="-171450" algn="just">
              <a:buFont typeface="Arial"/>
              <a:buChar char="•"/>
            </a:pPr>
            <a:r>
              <a:rPr lang="en-GB" sz="1200">
                <a:latin typeface="Sassoon Infant Std" panose="020B0503020103030203" pitchFamily="34" charset="0"/>
                <a:ea typeface="Calibri"/>
                <a:cs typeface="Calibri"/>
              </a:rPr>
              <a:t>ELSA</a:t>
            </a:r>
          </a:p>
          <a:p>
            <a:pPr marL="171450" indent="-171450" algn="just">
              <a:buFont typeface="Arial"/>
              <a:buChar char="•"/>
            </a:pPr>
            <a:r>
              <a:rPr lang="en-GB" sz="1200">
                <a:latin typeface="Sassoon Infant Std" panose="020B0503020103030203" pitchFamily="34" charset="0"/>
                <a:ea typeface="Calibri"/>
                <a:cs typeface="Calibri"/>
              </a:rPr>
              <a:t>Young Carers</a:t>
            </a:r>
          </a:p>
          <a:p>
            <a:pPr marL="171450" indent="-171450" algn="just">
              <a:buFont typeface="Arial"/>
              <a:buChar char="•"/>
            </a:pPr>
            <a:r>
              <a:rPr lang="en-GB" sz="1200">
                <a:latin typeface="Sassoon Infant Std" panose="020B0503020103030203" pitchFamily="34" charset="0"/>
                <a:ea typeface="Calibri"/>
                <a:cs typeface="Calibri"/>
              </a:rPr>
              <a:t>Play Therapy</a:t>
            </a:r>
          </a:p>
          <a:p>
            <a:pPr marL="171450" indent="-171450" algn="just">
              <a:buFont typeface="Arial"/>
              <a:buChar char="•"/>
            </a:pPr>
            <a:r>
              <a:rPr lang="en-GB" sz="1200">
                <a:latin typeface="Sassoon Infant Std" panose="020B0503020103030203" pitchFamily="34" charset="0"/>
                <a:ea typeface="Calibri"/>
                <a:cs typeface="Calibri"/>
              </a:rPr>
              <a:t>Art Therapy</a:t>
            </a:r>
          </a:p>
          <a:p>
            <a:pPr marL="171450" indent="-171450" algn="just">
              <a:buFont typeface="Arial"/>
              <a:buChar char="•"/>
            </a:pPr>
            <a:r>
              <a:rPr lang="en-GB" sz="1200">
                <a:latin typeface="Sassoon Infant Std" panose="020B0503020103030203" pitchFamily="34" charset="0"/>
                <a:ea typeface="Calibri"/>
                <a:cs typeface="Calibri"/>
              </a:rPr>
              <a:t>LRS Buddies supported by Bucks Mind</a:t>
            </a:r>
          </a:p>
          <a:p>
            <a:pPr marL="171450" indent="-171450" algn="just">
              <a:buFont typeface="Arial"/>
              <a:buChar char="•"/>
            </a:pPr>
            <a:r>
              <a:rPr lang="en-GB" sz="1200">
                <a:latin typeface="Sassoon Infant Std" panose="020B0503020103030203" pitchFamily="34" charset="0"/>
                <a:ea typeface="Calibri"/>
                <a:cs typeface="Calibri"/>
              </a:rPr>
              <a:t>Wellbeing Ambassador (Miss Slade)</a:t>
            </a:r>
          </a:p>
          <a:p>
            <a:pPr marL="171450" indent="-171450" algn="just">
              <a:buFont typeface="Arial"/>
              <a:buChar char="•"/>
            </a:pPr>
            <a:r>
              <a:rPr lang="en-GB" sz="1200">
                <a:latin typeface="Sassoon Infant Std" panose="020B0503020103030203" pitchFamily="34" charset="0"/>
                <a:ea typeface="Calibri"/>
                <a:cs typeface="Calibri"/>
              </a:rPr>
              <a:t>Mental Health First Aid </a:t>
            </a:r>
          </a:p>
          <a:p>
            <a:pPr marL="171450" indent="-171450" algn="just">
              <a:buFont typeface="Arial"/>
              <a:buChar char="•"/>
            </a:pPr>
            <a:r>
              <a:rPr lang="en-GB" sz="1200">
                <a:latin typeface="Sassoon Infant Std" panose="020B0503020103030203" pitchFamily="34" charset="0"/>
                <a:ea typeface="Calibri"/>
                <a:cs typeface="Calibri"/>
              </a:rPr>
              <a:t>School Nursing Team</a:t>
            </a:r>
          </a:p>
          <a:p>
            <a:pPr marL="171450" indent="-171450" algn="just">
              <a:buFont typeface="Arial"/>
              <a:buChar char="•"/>
            </a:pPr>
            <a:r>
              <a:rPr lang="en-GB" sz="1200">
                <a:latin typeface="Sassoon Infant Std" panose="020B0503020103030203" pitchFamily="34" charset="0"/>
                <a:ea typeface="Calibri"/>
                <a:cs typeface="Calibri"/>
              </a:rPr>
              <a:t>Clubs – Mindfulness &amp; Yoga</a:t>
            </a:r>
          </a:p>
          <a:p>
            <a:pPr marL="171450" indent="-171450" algn="just">
              <a:buFont typeface="Arial"/>
              <a:buChar char="•"/>
            </a:pPr>
            <a:r>
              <a:rPr lang="en-GB" sz="1200">
                <a:latin typeface="Sassoon Infant Std" panose="020B0503020103030203" pitchFamily="34" charset="0"/>
                <a:ea typeface="Calibri"/>
                <a:cs typeface="Calibri"/>
              </a:rPr>
              <a:t>PSHRE lessons</a:t>
            </a:r>
          </a:p>
          <a:p>
            <a:pPr marL="171450" indent="-171450" algn="just">
              <a:buFont typeface="Arial"/>
              <a:buChar char="•"/>
            </a:pPr>
            <a:r>
              <a:rPr lang="en-GB" sz="1200">
                <a:latin typeface="Sassoon Infant Std" panose="020B0503020103030203" pitchFamily="34" charset="0"/>
                <a:ea typeface="Calibri"/>
                <a:cs typeface="Calibri"/>
              </a:rPr>
              <a:t>Chatty Buddies</a:t>
            </a:r>
          </a:p>
          <a:p>
            <a:pPr marL="171450" indent="-171450" algn="just">
              <a:buFont typeface="Arial"/>
              <a:buChar char="•"/>
            </a:pPr>
            <a:r>
              <a:rPr lang="en-GB" sz="1200">
                <a:latin typeface="Sassoon Infant Std" panose="020B0503020103030203" pitchFamily="34" charset="0"/>
                <a:ea typeface="Calibri"/>
                <a:cs typeface="Calibri"/>
              </a:rPr>
              <a:t>Flash &amp; Rory, our school Guinea Pigs</a:t>
            </a:r>
          </a:p>
          <a:p>
            <a:pPr marL="171450" indent="-171450" algn="just">
              <a:buFont typeface="Arial"/>
              <a:buChar char="•"/>
            </a:pPr>
            <a:r>
              <a:rPr lang="en-GB" sz="1200">
                <a:latin typeface="Sassoon Infant Std" panose="020B0503020103030203" pitchFamily="34" charset="0"/>
                <a:ea typeface="Calibri"/>
                <a:cs typeface="Calibri"/>
              </a:rPr>
              <a:t>The Pond with our fish</a:t>
            </a:r>
          </a:p>
          <a:p>
            <a:pPr marL="171450" indent="-171450" algn="just">
              <a:buFont typeface="Arial"/>
              <a:buChar char="•"/>
            </a:pPr>
            <a:r>
              <a:rPr lang="en-GB" sz="1200">
                <a:latin typeface="Sassoon Infant Std" panose="020B0503020103030203" pitchFamily="34" charset="0"/>
                <a:ea typeface="Calibri"/>
                <a:cs typeface="Calibri"/>
              </a:rPr>
              <a:t>Intergenerational Project </a:t>
            </a:r>
          </a:p>
          <a:p>
            <a:pPr marL="171450" indent="-171450" algn="just">
              <a:buFont typeface="Arial"/>
              <a:buChar char="•"/>
            </a:pPr>
            <a:r>
              <a:rPr lang="en-GB" sz="1200" err="1">
                <a:latin typeface="Sassoon Infant Std" panose="020B0503020103030203" pitchFamily="34" charset="0"/>
                <a:ea typeface="Calibri"/>
                <a:cs typeface="Calibri"/>
              </a:rPr>
              <a:t>iRock</a:t>
            </a:r>
            <a:endParaRPr lang="en-GB" sz="1200">
              <a:latin typeface="Sassoon Infant Std" panose="020B0503020103030203" pitchFamily="34" charset="0"/>
              <a:ea typeface="Calibri"/>
              <a:cs typeface="Calibri"/>
            </a:endParaRPr>
          </a:p>
          <a:p>
            <a:pPr marL="171450" indent="-171450" algn="just">
              <a:buFont typeface="Arial"/>
              <a:buChar char="•"/>
            </a:pPr>
            <a:r>
              <a:rPr lang="en-GB" sz="1200">
                <a:latin typeface="Sassoon Infant Std" panose="020B0503020103030203" pitchFamily="34" charset="0"/>
                <a:ea typeface="Calibri"/>
                <a:cs typeface="Calibri"/>
              </a:rPr>
              <a:t>Trips &amp; Visits</a:t>
            </a:r>
          </a:p>
          <a:p>
            <a:pPr marL="171450" indent="-171450" algn="just">
              <a:buFont typeface="Arial"/>
              <a:buChar char="•"/>
            </a:pPr>
            <a:r>
              <a:rPr lang="en-GB" sz="1200">
                <a:latin typeface="Sassoon Infant Std" panose="020B0503020103030203" pitchFamily="34" charset="0"/>
                <a:ea typeface="Calibri"/>
                <a:cs typeface="Calibri"/>
              </a:rPr>
              <a:t>Lego Therapy</a:t>
            </a:r>
          </a:p>
          <a:p>
            <a:pPr marL="171450" indent="-171450" algn="just">
              <a:buFont typeface="Arial"/>
              <a:buChar char="•"/>
            </a:pPr>
            <a:r>
              <a:rPr lang="en-GB" sz="1200">
                <a:latin typeface="Sassoon Infant Std" panose="020B0503020103030203" pitchFamily="34" charset="0"/>
                <a:ea typeface="Calibri"/>
                <a:cs typeface="Calibri"/>
              </a:rPr>
              <a:t>Drama sessions with Mrs Varney</a:t>
            </a:r>
          </a:p>
          <a:p>
            <a:pPr algn="just"/>
            <a:endParaRPr lang="en-GB" sz="1200">
              <a:latin typeface="Calibri"/>
              <a:ea typeface="Calibri"/>
              <a:cs typeface="Calibri"/>
            </a:endParaRPr>
          </a:p>
        </p:txBody>
      </p:sp>
      <p:pic>
        <p:nvPicPr>
          <p:cNvPr id="11" name="Picture 10" descr="A wall with a piece of lego&#10;&#10;AI-generated content may be incorrect.">
            <a:extLst>
              <a:ext uri="{FF2B5EF4-FFF2-40B4-BE49-F238E27FC236}">
                <a16:creationId xmlns:a16="http://schemas.microsoft.com/office/drawing/2014/main" id="{0DCF3BC9-A32F-D8D6-FD1C-F0A7B688348F}"/>
              </a:ext>
            </a:extLst>
          </p:cNvPr>
          <p:cNvPicPr>
            <a:picLocks noChangeAspect="1"/>
          </p:cNvPicPr>
          <p:nvPr/>
        </p:nvPicPr>
        <p:blipFill>
          <a:blip r:embed="rId2"/>
          <a:stretch>
            <a:fillRect/>
          </a:stretch>
        </p:blipFill>
        <p:spPr>
          <a:xfrm rot="5400000">
            <a:off x="9570145" y="4250955"/>
            <a:ext cx="2915956" cy="2176529"/>
          </a:xfrm>
          <a:prstGeom prst="rect">
            <a:avLst/>
          </a:prstGeom>
        </p:spPr>
      </p:pic>
      <p:pic>
        <p:nvPicPr>
          <p:cNvPr id="12" name="Picture 11" descr="A collage of a dog on grass&#10;&#10;Description automatically generated">
            <a:extLst>
              <a:ext uri="{FF2B5EF4-FFF2-40B4-BE49-F238E27FC236}">
                <a16:creationId xmlns:a16="http://schemas.microsoft.com/office/drawing/2014/main" id="{081306CB-2D58-1480-9337-B423A66BEF13}"/>
              </a:ext>
            </a:extLst>
          </p:cNvPr>
          <p:cNvPicPr>
            <a:picLocks noChangeAspect="1"/>
          </p:cNvPicPr>
          <p:nvPr/>
        </p:nvPicPr>
        <p:blipFill>
          <a:blip r:embed="rId3"/>
          <a:srcRect l="56376" r="224" b="457"/>
          <a:stretch>
            <a:fillRect/>
          </a:stretch>
        </p:blipFill>
        <p:spPr>
          <a:xfrm>
            <a:off x="7754590" y="5040878"/>
            <a:ext cx="2021477" cy="1716155"/>
          </a:xfrm>
          <a:prstGeom prst="rect">
            <a:avLst/>
          </a:prstGeom>
        </p:spPr>
      </p:pic>
      <p:pic>
        <p:nvPicPr>
          <p:cNvPr id="13" name="Picture 12" descr="A collage of a dog on grass&#10;&#10;Description automatically generated">
            <a:extLst>
              <a:ext uri="{FF2B5EF4-FFF2-40B4-BE49-F238E27FC236}">
                <a16:creationId xmlns:a16="http://schemas.microsoft.com/office/drawing/2014/main" id="{901419CD-7E06-BFE5-E6D8-604A2BB46BC0}"/>
              </a:ext>
            </a:extLst>
          </p:cNvPr>
          <p:cNvPicPr>
            <a:picLocks noChangeAspect="1"/>
          </p:cNvPicPr>
          <p:nvPr/>
        </p:nvPicPr>
        <p:blipFill>
          <a:blip r:embed="rId3"/>
          <a:srcRect r="57238" b="602"/>
          <a:stretch>
            <a:fillRect/>
          </a:stretch>
        </p:blipFill>
        <p:spPr>
          <a:xfrm>
            <a:off x="7785903" y="3224603"/>
            <a:ext cx="1991719" cy="1713640"/>
          </a:xfrm>
          <a:prstGeom prst="rect">
            <a:avLst/>
          </a:prstGeom>
        </p:spPr>
      </p:pic>
      <p:pic>
        <p:nvPicPr>
          <p:cNvPr id="14" name="Picture 13" descr="A group of children playing instruments in a classroom&#10;&#10;AI-generated content may be incorrect.">
            <a:extLst>
              <a:ext uri="{FF2B5EF4-FFF2-40B4-BE49-F238E27FC236}">
                <a16:creationId xmlns:a16="http://schemas.microsoft.com/office/drawing/2014/main" id="{02F9E548-0F49-DBA8-CCD3-06A420804086}"/>
              </a:ext>
            </a:extLst>
          </p:cNvPr>
          <p:cNvPicPr>
            <a:picLocks noChangeAspect="1"/>
          </p:cNvPicPr>
          <p:nvPr/>
        </p:nvPicPr>
        <p:blipFill>
          <a:blip r:embed="rId4"/>
          <a:stretch>
            <a:fillRect/>
          </a:stretch>
        </p:blipFill>
        <p:spPr>
          <a:xfrm>
            <a:off x="9930790" y="152595"/>
            <a:ext cx="2173789" cy="1636344"/>
          </a:xfrm>
          <a:prstGeom prst="rect">
            <a:avLst/>
          </a:prstGeom>
        </p:spPr>
      </p:pic>
      <p:pic>
        <p:nvPicPr>
          <p:cNvPr id="19" name="Picture 18" descr="A child playing with a small pond&#10;&#10;Description automatically generated">
            <a:extLst>
              <a:ext uri="{FF2B5EF4-FFF2-40B4-BE49-F238E27FC236}">
                <a16:creationId xmlns:a16="http://schemas.microsoft.com/office/drawing/2014/main" id="{117CB0B6-BDD3-BB74-04FB-ED3A61BCBFCF}"/>
              </a:ext>
            </a:extLst>
          </p:cNvPr>
          <p:cNvPicPr>
            <a:picLocks noChangeAspect="1"/>
          </p:cNvPicPr>
          <p:nvPr/>
        </p:nvPicPr>
        <p:blipFill>
          <a:blip r:embed="rId5"/>
          <a:stretch>
            <a:fillRect/>
          </a:stretch>
        </p:blipFill>
        <p:spPr>
          <a:xfrm>
            <a:off x="6081060" y="4504672"/>
            <a:ext cx="1553880" cy="2232764"/>
          </a:xfrm>
          <a:prstGeom prst="rect">
            <a:avLst/>
          </a:prstGeom>
        </p:spPr>
      </p:pic>
      <p:pic>
        <p:nvPicPr>
          <p:cNvPr id="20" name="Picture 19" descr="A screenshot of a computer&#10;&#10;AI-generated content may be incorrect.">
            <a:extLst>
              <a:ext uri="{FF2B5EF4-FFF2-40B4-BE49-F238E27FC236}">
                <a16:creationId xmlns:a16="http://schemas.microsoft.com/office/drawing/2014/main" id="{732B9A05-7BF2-4A5F-05D2-65FEB73D6FBD}"/>
              </a:ext>
            </a:extLst>
          </p:cNvPr>
          <p:cNvPicPr>
            <a:picLocks noChangeAspect="1"/>
          </p:cNvPicPr>
          <p:nvPr/>
        </p:nvPicPr>
        <p:blipFill>
          <a:blip r:embed="rId6"/>
          <a:srcRect l="31399" t="26347" r="13310" b="33013"/>
          <a:stretch>
            <a:fillRect/>
          </a:stretch>
        </p:blipFill>
        <p:spPr>
          <a:xfrm>
            <a:off x="5627188" y="3364913"/>
            <a:ext cx="1695795" cy="716144"/>
          </a:xfrm>
          <a:prstGeom prst="rect">
            <a:avLst/>
          </a:prstGeom>
        </p:spPr>
      </p:pic>
      <p:pic>
        <p:nvPicPr>
          <p:cNvPr id="21" name="Picture 20" descr="A blue and white logo&#10;&#10;AI-generated content may be incorrect.">
            <a:extLst>
              <a:ext uri="{FF2B5EF4-FFF2-40B4-BE49-F238E27FC236}">
                <a16:creationId xmlns:a16="http://schemas.microsoft.com/office/drawing/2014/main" id="{DF996714-E2A6-4417-A519-0B65A5698AC5}"/>
              </a:ext>
            </a:extLst>
          </p:cNvPr>
          <p:cNvPicPr>
            <a:picLocks noChangeAspect="1"/>
          </p:cNvPicPr>
          <p:nvPr/>
        </p:nvPicPr>
        <p:blipFill>
          <a:blip r:embed="rId7"/>
          <a:stretch>
            <a:fillRect/>
          </a:stretch>
        </p:blipFill>
        <p:spPr>
          <a:xfrm>
            <a:off x="10419762" y="2947073"/>
            <a:ext cx="1206283" cy="473250"/>
          </a:xfrm>
          <a:prstGeom prst="rect">
            <a:avLst/>
          </a:prstGeom>
        </p:spPr>
      </p:pic>
      <p:pic>
        <p:nvPicPr>
          <p:cNvPr id="23" name="Picture 22" descr="Two guinea pigs in a cage&#10;&#10;AI-generated content may be incorrect.">
            <a:extLst>
              <a:ext uri="{FF2B5EF4-FFF2-40B4-BE49-F238E27FC236}">
                <a16:creationId xmlns:a16="http://schemas.microsoft.com/office/drawing/2014/main" id="{6FA0C683-CD00-F202-F8F6-D5C229258092}"/>
              </a:ext>
            </a:extLst>
          </p:cNvPr>
          <p:cNvPicPr>
            <a:picLocks noChangeAspect="1"/>
          </p:cNvPicPr>
          <p:nvPr/>
        </p:nvPicPr>
        <p:blipFill>
          <a:blip r:embed="rId8"/>
          <a:srcRect t="28049" r="-970" b="-106"/>
          <a:stretch>
            <a:fillRect/>
          </a:stretch>
        </p:blipFill>
        <p:spPr>
          <a:xfrm>
            <a:off x="3398990" y="2620027"/>
            <a:ext cx="1999246" cy="1893718"/>
          </a:xfrm>
          <a:prstGeom prst="rect">
            <a:avLst/>
          </a:prstGeom>
        </p:spPr>
      </p:pic>
      <p:pic>
        <p:nvPicPr>
          <p:cNvPr id="24" name="Picture 23">
            <a:extLst>
              <a:ext uri="{FF2B5EF4-FFF2-40B4-BE49-F238E27FC236}">
                <a16:creationId xmlns:a16="http://schemas.microsoft.com/office/drawing/2014/main" id="{F8C4ACAE-E151-9D1D-48DF-FE1F2DBEAD71}"/>
              </a:ext>
            </a:extLst>
          </p:cNvPr>
          <p:cNvPicPr>
            <a:picLocks noChangeAspect="1"/>
          </p:cNvPicPr>
          <p:nvPr/>
        </p:nvPicPr>
        <p:blipFill>
          <a:blip r:embed="rId9"/>
          <a:stretch>
            <a:fillRect/>
          </a:stretch>
        </p:blipFill>
        <p:spPr>
          <a:xfrm>
            <a:off x="8296209" y="309628"/>
            <a:ext cx="1392870" cy="821237"/>
          </a:xfrm>
          <a:prstGeom prst="rect">
            <a:avLst/>
          </a:prstGeom>
        </p:spPr>
      </p:pic>
      <p:pic>
        <p:nvPicPr>
          <p:cNvPr id="25" name="Picture 24" descr="Blue text on a black background&#10;&#10;AI-generated content may be incorrect.">
            <a:extLst>
              <a:ext uri="{FF2B5EF4-FFF2-40B4-BE49-F238E27FC236}">
                <a16:creationId xmlns:a16="http://schemas.microsoft.com/office/drawing/2014/main" id="{1569B901-1CE6-A5A5-9991-570F24E31963}"/>
              </a:ext>
            </a:extLst>
          </p:cNvPr>
          <p:cNvPicPr>
            <a:picLocks noChangeAspect="1"/>
          </p:cNvPicPr>
          <p:nvPr/>
        </p:nvPicPr>
        <p:blipFill>
          <a:blip r:embed="rId10"/>
          <a:stretch>
            <a:fillRect/>
          </a:stretch>
        </p:blipFill>
        <p:spPr>
          <a:xfrm>
            <a:off x="10152019" y="2128641"/>
            <a:ext cx="1762647" cy="544361"/>
          </a:xfrm>
          <a:prstGeom prst="rect">
            <a:avLst/>
          </a:prstGeom>
        </p:spPr>
      </p:pic>
      <p:pic>
        <p:nvPicPr>
          <p:cNvPr id="26" name="Picture 25">
            <a:extLst>
              <a:ext uri="{FF2B5EF4-FFF2-40B4-BE49-F238E27FC236}">
                <a16:creationId xmlns:a16="http://schemas.microsoft.com/office/drawing/2014/main" id="{63607041-1188-6E33-42FF-2BFF16011DEB}"/>
              </a:ext>
            </a:extLst>
          </p:cNvPr>
          <p:cNvPicPr>
            <a:picLocks noChangeAspect="1"/>
          </p:cNvPicPr>
          <p:nvPr/>
        </p:nvPicPr>
        <p:blipFill>
          <a:blip r:embed="rId11"/>
          <a:stretch>
            <a:fillRect/>
          </a:stretch>
        </p:blipFill>
        <p:spPr>
          <a:xfrm>
            <a:off x="7840771" y="1968151"/>
            <a:ext cx="1844458" cy="875779"/>
          </a:xfrm>
          <a:prstGeom prst="rect">
            <a:avLst/>
          </a:prstGeom>
        </p:spPr>
      </p:pic>
      <p:pic>
        <p:nvPicPr>
          <p:cNvPr id="27" name="Picture 26" descr="A black background with blue and pink letters&#10;&#10;AI-generated content may be incorrect.">
            <a:extLst>
              <a:ext uri="{FF2B5EF4-FFF2-40B4-BE49-F238E27FC236}">
                <a16:creationId xmlns:a16="http://schemas.microsoft.com/office/drawing/2014/main" id="{23374283-0A20-5D24-A4A7-3BC5789A8B03}"/>
              </a:ext>
            </a:extLst>
          </p:cNvPr>
          <p:cNvPicPr>
            <a:picLocks noChangeAspect="1"/>
          </p:cNvPicPr>
          <p:nvPr/>
        </p:nvPicPr>
        <p:blipFill>
          <a:blip r:embed="rId12"/>
          <a:stretch>
            <a:fillRect/>
          </a:stretch>
        </p:blipFill>
        <p:spPr>
          <a:xfrm>
            <a:off x="5634494" y="2398277"/>
            <a:ext cx="1695450" cy="600075"/>
          </a:xfrm>
          <a:prstGeom prst="rect">
            <a:avLst/>
          </a:prstGeom>
        </p:spPr>
      </p:pic>
      <p:pic>
        <p:nvPicPr>
          <p:cNvPr id="28" name="Picture 27" descr="A room with a table and toys&#10;&#10;AI-generated content may be incorrect.">
            <a:extLst>
              <a:ext uri="{FF2B5EF4-FFF2-40B4-BE49-F238E27FC236}">
                <a16:creationId xmlns:a16="http://schemas.microsoft.com/office/drawing/2014/main" id="{345C9F3A-49AC-B421-B47A-E02752EF8546}"/>
              </a:ext>
            </a:extLst>
          </p:cNvPr>
          <p:cNvPicPr>
            <a:picLocks noChangeAspect="1"/>
          </p:cNvPicPr>
          <p:nvPr/>
        </p:nvPicPr>
        <p:blipFill>
          <a:blip r:embed="rId13"/>
          <a:stretch>
            <a:fillRect/>
          </a:stretch>
        </p:blipFill>
        <p:spPr>
          <a:xfrm>
            <a:off x="3275165" y="4617343"/>
            <a:ext cx="2687615" cy="2101371"/>
          </a:xfrm>
          <a:prstGeom prst="rect">
            <a:avLst/>
          </a:prstGeom>
        </p:spPr>
      </p:pic>
    </p:spTree>
    <p:extLst>
      <p:ext uri="{BB962C8B-B14F-4D97-AF65-F5344CB8AC3E}">
        <p14:creationId xmlns:p14="http://schemas.microsoft.com/office/powerpoint/2010/main" val="1329922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D9510-74DC-6DD2-196A-C0EA7C5E02CE}"/>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672563A9-9630-2749-3FF4-F4B73A09A433}"/>
              </a:ext>
            </a:extLst>
          </p:cNvPr>
          <p:cNvGrpSpPr/>
          <p:nvPr/>
        </p:nvGrpSpPr>
        <p:grpSpPr>
          <a:xfrm>
            <a:off x="0" y="-4234"/>
            <a:ext cx="12192000" cy="6862234"/>
            <a:chOff x="0" y="-4234"/>
            <a:chExt cx="12192000" cy="6862234"/>
          </a:xfrm>
        </p:grpSpPr>
        <p:sp>
          <p:nvSpPr>
            <p:cNvPr id="6" name="Freeform: Shape 5">
              <a:extLst>
                <a:ext uri="{FF2B5EF4-FFF2-40B4-BE49-F238E27FC236}">
                  <a16:creationId xmlns:a16="http://schemas.microsoft.com/office/drawing/2014/main" id="{B02915E2-946D-BC44-E493-0A9C0376331F}"/>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07BAC7AA-E986-A7A4-63B1-65A61D793B16}"/>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29EEB36E-B436-80F6-CEF3-3243BD311777}"/>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162270DC-F2E0-C285-7B41-ACB4C891AA8B}"/>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ECA497F2-E525-8B37-5F6E-C2EC6672D989}"/>
              </a:ext>
            </a:extLst>
          </p:cNvPr>
          <p:cNvSpPr>
            <a:spLocks noGrp="1"/>
          </p:cNvSpPr>
          <p:nvPr>
            <p:ph type="ctrTitle"/>
          </p:nvPr>
        </p:nvSpPr>
        <p:spPr/>
        <p:txBody>
          <a:bodyPr/>
          <a:lstStyle/>
          <a:p>
            <a:br>
              <a:rPr lang="en-GB"/>
            </a:br>
            <a:endParaRPr lang="en-GB"/>
          </a:p>
        </p:txBody>
      </p:sp>
      <p:sp>
        <p:nvSpPr>
          <p:cNvPr id="3" name="Subtitle 2">
            <a:extLst>
              <a:ext uri="{FF2B5EF4-FFF2-40B4-BE49-F238E27FC236}">
                <a16:creationId xmlns:a16="http://schemas.microsoft.com/office/drawing/2014/main" id="{8742C812-71FB-55D9-10AE-9FCDD4B5A06D}"/>
              </a:ext>
            </a:extLst>
          </p:cNvPr>
          <p:cNvSpPr>
            <a:spLocks noGrp="1"/>
          </p:cNvSpPr>
          <p:nvPr>
            <p:ph type="subTitle" idx="1"/>
          </p:nvPr>
        </p:nvSpPr>
        <p:spPr/>
        <p:txBody>
          <a:bodyPr/>
          <a:lstStyle/>
          <a:p>
            <a:endParaRPr lang="en-GB"/>
          </a:p>
          <a:p>
            <a:endParaRPr lang="en-GB"/>
          </a:p>
        </p:txBody>
      </p:sp>
      <p:sp>
        <p:nvSpPr>
          <p:cNvPr id="4" name="Rectangle 3">
            <a:extLst>
              <a:ext uri="{FF2B5EF4-FFF2-40B4-BE49-F238E27FC236}">
                <a16:creationId xmlns:a16="http://schemas.microsoft.com/office/drawing/2014/main" id="{5C50CF2D-C490-23D2-B35A-D1312E9D6B95}"/>
              </a:ext>
            </a:extLst>
          </p:cNvPr>
          <p:cNvSpPr/>
          <p:nvPr/>
        </p:nvSpPr>
        <p:spPr>
          <a:xfrm>
            <a:off x="824182" y="53390"/>
            <a:ext cx="4314001" cy="830997"/>
          </a:xfrm>
          <a:prstGeom prst="rect">
            <a:avLst/>
          </a:prstGeom>
          <a:noFill/>
        </p:spPr>
        <p:txBody>
          <a:bodyPr wrap="none" lIns="91440" tIns="45720" rIns="91440" bIns="45720">
            <a:spAutoFit/>
          </a:bodyPr>
          <a:lstStyle/>
          <a:p>
            <a:r>
              <a:rPr lang="en-US" sz="4800" b="1" cap="none" spc="0">
                <a:ln w="0"/>
                <a:solidFill>
                  <a:schemeClr val="tx1"/>
                </a:solidFill>
                <a:effectLst>
                  <a:outerShdw blurRad="38100" dist="19050" dir="2700000" algn="tl" rotWithShape="0">
                    <a:schemeClr val="dk1">
                      <a:alpha val="40000"/>
                    </a:schemeClr>
                  </a:outerShdw>
                </a:effectLst>
                <a:latin typeface="Sassoon Primary" pitchFamily="50" charset="0"/>
              </a:rPr>
              <a:t>Anti-Bullying </a:t>
            </a:r>
          </a:p>
        </p:txBody>
      </p:sp>
      <p:sp>
        <p:nvSpPr>
          <p:cNvPr id="7" name="TextBox 6">
            <a:extLst>
              <a:ext uri="{FF2B5EF4-FFF2-40B4-BE49-F238E27FC236}">
                <a16:creationId xmlns:a16="http://schemas.microsoft.com/office/drawing/2014/main" id="{518E1D20-A3F0-9E44-2437-9A152594B933}"/>
              </a:ext>
            </a:extLst>
          </p:cNvPr>
          <p:cNvSpPr txBox="1"/>
          <p:nvPr/>
        </p:nvSpPr>
        <p:spPr>
          <a:xfrm>
            <a:off x="2414535" y="4831610"/>
            <a:ext cx="10409502" cy="5060386"/>
          </a:xfrm>
          <a:prstGeom prst="rect">
            <a:avLst/>
          </a:prstGeom>
          <a:noFill/>
        </p:spPr>
        <p:txBody>
          <a:bodyPr wrap="square" rtlCol="0">
            <a:spAutoFit/>
          </a:bodyPr>
          <a:lstStyle/>
          <a:p>
            <a:endParaRPr lang="en-GB"/>
          </a:p>
        </p:txBody>
      </p:sp>
      <p:sp>
        <p:nvSpPr>
          <p:cNvPr id="12" name="Rectangle 3">
            <a:extLst>
              <a:ext uri="{FF2B5EF4-FFF2-40B4-BE49-F238E27FC236}">
                <a16:creationId xmlns:a16="http://schemas.microsoft.com/office/drawing/2014/main" id="{5D10D808-229D-D33F-0E1D-DDC7403E572B}"/>
              </a:ext>
            </a:extLst>
          </p:cNvPr>
          <p:cNvSpPr>
            <a:spLocks noChangeArrowheads="1"/>
          </p:cNvSpPr>
          <p:nvPr/>
        </p:nvSpPr>
        <p:spPr bwMode="auto">
          <a:xfrm>
            <a:off x="457200" y="768971"/>
            <a:ext cx="11059610" cy="5770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Bullying is </a:t>
            </a:r>
            <a:r>
              <a:rPr kumimoji="0" lang="en-US" altLang="en-US" sz="1500" b="0" i="0" u="none" strike="noStrike" cap="none" normalizeH="0" baseline="0" err="1">
                <a:ln>
                  <a:noFill/>
                </a:ln>
                <a:solidFill>
                  <a:srgbClr val="000000"/>
                </a:solidFill>
                <a:effectLst/>
                <a:latin typeface="Sassoon Infant Std" panose="020B0503020103030203" pitchFamily="34" charset="0"/>
                <a:cs typeface="Calibri" panose="020F0502020204030204" pitchFamily="34" charset="0"/>
              </a:rPr>
              <a:t>behaviour</a:t>
            </a: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 that hurts someone physically or mentally. It happens more than once, usually over time.</a:t>
            </a:r>
            <a:endParaRPr kumimoji="0" lang="en-US" altLang="en-US" sz="1500" b="0" i="0" u="none" strike="noStrike" cap="none" normalizeH="0" baseline="0">
              <a:ln>
                <a:noFill/>
              </a:ln>
              <a:solidFill>
                <a:schemeClr val="tx1"/>
              </a:solidFill>
              <a:effectLst/>
              <a:latin typeface="Sassoon Infant Std" panose="020B0503020103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Bullying is different from teasing or ‘friendly banter’ because: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The bully wants to make the other person feel bad.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It happens over and over again</a:t>
            </a:r>
            <a:endParaRPr kumimoji="0" lang="en-US" altLang="en-US" sz="1500" b="0" i="0" u="none" strike="noStrike" cap="none" normalizeH="0" baseline="0">
              <a:ln>
                <a:noFill/>
              </a:ln>
              <a:solidFill>
                <a:schemeClr val="tx1"/>
              </a:solidFill>
              <a:effectLst/>
              <a:latin typeface="Sassoon Infant Std" panose="020B0503020103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There is also cyber bullying that can be particularly traumatic for children as it can be inescapable. </a:t>
            </a:r>
            <a:endParaRPr kumimoji="0" lang="en-US" altLang="en-US" sz="1500" b="0" i="0" u="none" strike="noStrike" cap="none" normalizeH="0" baseline="0">
              <a:ln>
                <a:noFill/>
              </a:ln>
              <a:solidFill>
                <a:schemeClr val="tx1"/>
              </a:solidFill>
              <a:effectLst/>
              <a:latin typeface="Sassoon Infant Std" panose="020B0503020103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Parents and children should report incidents of cyber-bullying involving children from the school in the same way as incidents of physical bullying.</a:t>
            </a:r>
            <a:endParaRPr kumimoji="0" lang="en-US" altLang="en-US" sz="1500" b="0" i="0" u="none" strike="noStrike" cap="none" normalizeH="0" baseline="0">
              <a:ln>
                <a:noFill/>
              </a:ln>
              <a:solidFill>
                <a:schemeClr val="tx1"/>
              </a:solidFill>
              <a:effectLst/>
              <a:latin typeface="Sassoon Infant Std" panose="020B0503020103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                  </a:t>
            </a:r>
            <a:endParaRPr kumimoji="0" lang="en-US" altLang="en-US" sz="1500" b="0" i="0" u="none" strike="noStrike" cap="none" normalizeH="0" baseline="0">
              <a:ln>
                <a:noFill/>
              </a:ln>
              <a:solidFill>
                <a:schemeClr val="tx1"/>
              </a:solidFill>
              <a:effectLst/>
              <a:latin typeface="Sassoon Infant Std" panose="020B0503020103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500">
              <a:solidFill>
                <a:srgbClr val="000000"/>
              </a:solidFill>
              <a:latin typeface="Sassoon Infant Std" panose="020B0503020103030203"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br>
            <a:endParaRPr kumimoji="0" lang="en-US" altLang="en-US" sz="1500" b="0" i="0" u="none" strike="noStrike" cap="none" normalizeH="0" baseline="0">
              <a:ln>
                <a:noFill/>
              </a:ln>
              <a:solidFill>
                <a:schemeClr val="tx1"/>
              </a:solidFill>
              <a:effectLst/>
              <a:latin typeface="Sassoon Infant Std" panose="020B0503020103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br>
            <a:endParaRPr kumimoji="0" lang="en-US" altLang="en-US" sz="1500" b="0" i="0" u="none" strike="noStrike" cap="none" normalizeH="0" baseline="0">
              <a:ln>
                <a:noFill/>
              </a:ln>
              <a:solidFill>
                <a:schemeClr val="tx1"/>
              </a:solidFill>
              <a:effectLst/>
              <a:latin typeface="Sassoon Infant Std" panose="020B0503020103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All reported incidents will be taken seriously and investigated involving all parties. </a:t>
            </a:r>
            <a:endParaRPr kumimoji="0" lang="en-US" altLang="en-US" sz="1500" b="0" i="0" u="none" strike="noStrike" cap="none" normalizeH="0" baseline="0">
              <a:ln>
                <a:noFill/>
              </a:ln>
              <a:solidFill>
                <a:schemeClr val="tx1"/>
              </a:solidFill>
              <a:effectLst/>
              <a:latin typeface="Sassoon Infant Std" panose="020B0503020103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 We will communicate with parents of the child being bullied and the child accused of bullying </a:t>
            </a:r>
            <a:endParaRPr kumimoji="0" lang="en-US" altLang="en-US" sz="1500" b="0" i="0" u="none" strike="noStrike" cap="none" normalizeH="0" baseline="0">
              <a:ln>
                <a:noFill/>
              </a:ln>
              <a:solidFill>
                <a:schemeClr val="tx1"/>
              </a:solidFill>
              <a:effectLst/>
              <a:latin typeface="Sassoon Infant Std" panose="020B0503020103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We do not disclose details relating to other individual children, including consequences given. We understand that this can be frustrating to parents who</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 want specific details about the actions taken against the perpetrator, Consequences against </a:t>
            </a:r>
            <a:r>
              <a:rPr kumimoji="0" lang="en-US" altLang="en-US" sz="1500" b="0" i="0" u="none" strike="noStrike" cap="none" normalizeH="0" baseline="0" err="1">
                <a:ln>
                  <a:noFill/>
                </a:ln>
                <a:solidFill>
                  <a:srgbClr val="000000"/>
                </a:solidFill>
                <a:effectLst/>
                <a:latin typeface="Sassoon Infant Std" panose="020B0503020103030203" pitchFamily="34" charset="0"/>
                <a:cs typeface="Calibri" panose="020F0502020204030204" pitchFamily="34" charset="0"/>
              </a:rPr>
              <a:t>perpertrator</a:t>
            </a: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 made in line with the school </a:t>
            </a:r>
            <a:r>
              <a:rPr kumimoji="0" lang="en-US" altLang="en-US" sz="1500" b="0" i="0" u="none" strike="noStrike" cap="none" normalizeH="0" baseline="0" err="1">
                <a:ln>
                  <a:noFill/>
                </a:ln>
                <a:solidFill>
                  <a:srgbClr val="000000"/>
                </a:solidFill>
                <a:effectLst/>
                <a:latin typeface="Sassoon Infant Std" panose="020B0503020103030203" pitchFamily="34" charset="0"/>
                <a:cs typeface="Calibri" panose="020F0502020204030204" pitchFamily="34" charset="0"/>
              </a:rPr>
              <a:t>behavour</a:t>
            </a: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 policy. </a:t>
            </a:r>
            <a:endParaRPr kumimoji="0" lang="en-US" altLang="en-US" sz="1500" b="0" i="0" u="none" strike="noStrike" cap="none" normalizeH="0" baseline="0">
              <a:ln>
                <a:noFill/>
              </a:ln>
              <a:solidFill>
                <a:schemeClr val="tx1"/>
              </a:solidFill>
              <a:effectLst/>
              <a:latin typeface="Sassoon Infant Std" panose="020B0503020103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b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Staff will look at reasons behind bullying to support </a:t>
            </a:r>
            <a:r>
              <a:rPr kumimoji="0" lang="en-US" altLang="en-US" sz="1500" b="0" i="0" u="none" strike="noStrike" cap="none" normalizeH="0" baseline="0" err="1">
                <a:ln>
                  <a:noFill/>
                </a:ln>
                <a:solidFill>
                  <a:srgbClr val="000000"/>
                </a:solidFill>
                <a:effectLst/>
                <a:latin typeface="Sassoon Infant Std" panose="020B0503020103030203" pitchFamily="34" charset="0"/>
                <a:cs typeface="Calibri" panose="020F0502020204030204" pitchFamily="34" charset="0"/>
              </a:rPr>
              <a:t>perpertrator</a:t>
            </a: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 to reduce </a:t>
            </a:r>
            <a:r>
              <a:rPr kumimoji="0" lang="en-US" altLang="en-US" sz="1500" b="0" i="0" u="none" strike="noStrike" cap="none" normalizeH="0" baseline="0" err="1">
                <a:ln>
                  <a:noFill/>
                </a:ln>
                <a:solidFill>
                  <a:srgbClr val="000000"/>
                </a:solidFill>
                <a:effectLst/>
                <a:latin typeface="Sassoon Infant Std" panose="020B0503020103030203" pitchFamily="34" charset="0"/>
                <a:cs typeface="Calibri" panose="020F0502020204030204" pitchFamily="34" charset="0"/>
              </a:rPr>
              <a:t>reoccurance</a:t>
            </a: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 </a:t>
            </a:r>
            <a:endParaRPr kumimoji="0" lang="en-US" altLang="en-US" sz="1500" b="0" i="0" u="none" strike="noStrike" cap="none" normalizeH="0" baseline="0">
              <a:ln>
                <a:noFill/>
              </a:ln>
              <a:solidFill>
                <a:schemeClr val="tx1"/>
              </a:solidFill>
              <a:effectLst/>
              <a:latin typeface="Sassoon Infant Std" panose="020B0503020103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Sassoon Infant Std" panose="020B0503020103030203" pitchFamily="34" charset="0"/>
                <a:cs typeface="Calibri" panose="020F0502020204030204" pitchFamily="34" charset="0"/>
              </a:rPr>
              <a:t>Staff will investigate allegations Bullying reported e.g. by pupil, parent or staff member but it is not appropriate to discuss an individual child with other parents and we ask parents to understand and respect this. </a:t>
            </a:r>
            <a:endParaRPr kumimoji="0" lang="en-US" altLang="en-US" sz="1500" b="0" i="0" u="none" strike="noStrike" cap="none" normalizeH="0" baseline="0">
              <a:ln>
                <a:noFill/>
              </a:ln>
              <a:solidFill>
                <a:schemeClr val="tx1"/>
              </a:solidFill>
              <a:effectLst/>
              <a:latin typeface="Sassoon Infant Std" panose="020B0503020103030203" pitchFamily="34" charset="0"/>
            </a:endParaRPr>
          </a:p>
        </p:txBody>
      </p:sp>
      <p:pic>
        <p:nvPicPr>
          <p:cNvPr id="1028" name="Picture 4">
            <a:extLst>
              <a:ext uri="{FF2B5EF4-FFF2-40B4-BE49-F238E27FC236}">
                <a16:creationId xmlns:a16="http://schemas.microsoft.com/office/drawing/2014/main" id="{74851CF7-C228-89EB-932B-1E487EC6C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497" y="2205625"/>
            <a:ext cx="5329646" cy="1845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243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9FC70-34FD-3991-5B3E-133663F62136}"/>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7C69A325-D0E3-B437-06D8-E09DEE598454}"/>
              </a:ext>
            </a:extLst>
          </p:cNvPr>
          <p:cNvGrpSpPr/>
          <p:nvPr/>
        </p:nvGrpSpPr>
        <p:grpSpPr>
          <a:xfrm>
            <a:off x="0" y="-4234"/>
            <a:ext cx="12192000" cy="6862234"/>
            <a:chOff x="0" y="-4234"/>
            <a:chExt cx="12192000" cy="6862234"/>
          </a:xfrm>
        </p:grpSpPr>
        <p:sp>
          <p:nvSpPr>
            <p:cNvPr id="6" name="Freeform: Shape 5">
              <a:extLst>
                <a:ext uri="{FF2B5EF4-FFF2-40B4-BE49-F238E27FC236}">
                  <a16:creationId xmlns:a16="http://schemas.microsoft.com/office/drawing/2014/main" id="{E6C6EEAB-916C-076A-A375-D2495DAF229C}"/>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6DEDFEA3-3634-38F2-A433-0851128F369B}"/>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4D8BC48D-4DAA-CFDD-2E9F-6A9297B643AF}"/>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DBA81ABC-C533-C202-651A-7611E0B33213}"/>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D46E4028-E1F5-D0BB-5F9A-23D954227992}"/>
              </a:ext>
            </a:extLst>
          </p:cNvPr>
          <p:cNvSpPr>
            <a:spLocks noGrp="1"/>
          </p:cNvSpPr>
          <p:nvPr>
            <p:ph type="ctrTitle"/>
          </p:nvPr>
        </p:nvSpPr>
        <p:spPr/>
        <p:txBody>
          <a:bodyPr/>
          <a:lstStyle/>
          <a:p>
            <a:br>
              <a:rPr lang="en-GB"/>
            </a:br>
            <a:endParaRPr lang="en-GB"/>
          </a:p>
        </p:txBody>
      </p:sp>
      <p:sp>
        <p:nvSpPr>
          <p:cNvPr id="3" name="Subtitle 2">
            <a:extLst>
              <a:ext uri="{FF2B5EF4-FFF2-40B4-BE49-F238E27FC236}">
                <a16:creationId xmlns:a16="http://schemas.microsoft.com/office/drawing/2014/main" id="{4EBF42BA-C1BA-6355-D8BD-C7C41F84319B}"/>
              </a:ext>
            </a:extLst>
          </p:cNvPr>
          <p:cNvSpPr>
            <a:spLocks noGrp="1"/>
          </p:cNvSpPr>
          <p:nvPr>
            <p:ph type="subTitle" idx="1"/>
          </p:nvPr>
        </p:nvSpPr>
        <p:spPr/>
        <p:txBody>
          <a:bodyPr/>
          <a:lstStyle/>
          <a:p>
            <a:endParaRPr lang="en-GB"/>
          </a:p>
          <a:p>
            <a:endParaRPr lang="en-GB"/>
          </a:p>
        </p:txBody>
      </p:sp>
      <p:sp>
        <p:nvSpPr>
          <p:cNvPr id="4" name="Rectangle 3">
            <a:extLst>
              <a:ext uri="{FF2B5EF4-FFF2-40B4-BE49-F238E27FC236}">
                <a16:creationId xmlns:a16="http://schemas.microsoft.com/office/drawing/2014/main" id="{92E801E4-DEB7-AE7B-2D7D-CD724C022D0E}"/>
              </a:ext>
            </a:extLst>
          </p:cNvPr>
          <p:cNvSpPr/>
          <p:nvPr/>
        </p:nvSpPr>
        <p:spPr>
          <a:xfrm>
            <a:off x="869477" y="53390"/>
            <a:ext cx="4955203" cy="923330"/>
          </a:xfrm>
          <a:prstGeom prst="rect">
            <a:avLst/>
          </a:prstGeom>
          <a:noFill/>
        </p:spPr>
        <p:txBody>
          <a:bodyPr wrap="none" lIns="91440" tIns="45720" rIns="91440" bIns="45720">
            <a:spAutoFit/>
          </a:bodyPr>
          <a:lstStyle/>
          <a:p>
            <a:r>
              <a:rPr lang="en-US" sz="5400" b="1" cap="none" spc="0">
                <a:ln w="0"/>
                <a:solidFill>
                  <a:schemeClr val="tx1"/>
                </a:solidFill>
                <a:effectLst>
                  <a:outerShdw blurRad="38100" dist="19050" dir="2700000" algn="tl" rotWithShape="0">
                    <a:schemeClr val="dk1">
                      <a:alpha val="40000"/>
                    </a:schemeClr>
                  </a:outerShdw>
                </a:effectLst>
                <a:latin typeface="Sassoon Primary" pitchFamily="50" charset="0"/>
              </a:rPr>
              <a:t>Online Safety </a:t>
            </a:r>
          </a:p>
        </p:txBody>
      </p:sp>
      <p:sp>
        <p:nvSpPr>
          <p:cNvPr id="7" name="TextBox 6">
            <a:extLst>
              <a:ext uri="{FF2B5EF4-FFF2-40B4-BE49-F238E27FC236}">
                <a16:creationId xmlns:a16="http://schemas.microsoft.com/office/drawing/2014/main" id="{F795BC1D-81EF-3E9D-A7C6-402FFEDF36FE}"/>
              </a:ext>
            </a:extLst>
          </p:cNvPr>
          <p:cNvSpPr txBox="1"/>
          <p:nvPr/>
        </p:nvSpPr>
        <p:spPr>
          <a:xfrm>
            <a:off x="615512" y="880954"/>
            <a:ext cx="10418336" cy="6093976"/>
          </a:xfrm>
          <a:prstGeom prst="rect">
            <a:avLst/>
          </a:prstGeom>
          <a:noFill/>
        </p:spPr>
        <p:txBody>
          <a:bodyPr wrap="square" rtlCol="0">
            <a:spAutoFit/>
          </a:bodyPr>
          <a:lstStyle/>
          <a:p>
            <a:pPr fontAlgn="base"/>
            <a:r>
              <a:rPr lang="en-GB" sz="1500">
                <a:latin typeface="Sassoon Infant Std" panose="020B0503020103030203" pitchFamily="34" charset="0"/>
              </a:rPr>
              <a:t>In </a:t>
            </a:r>
            <a:r>
              <a:rPr lang="en-GB" sz="1500" b="1">
                <a:latin typeface="Sassoon Infant Std" panose="020B0503020103030203" pitchFamily="34" charset="0"/>
              </a:rPr>
              <a:t>Key Stage 1</a:t>
            </a:r>
            <a:r>
              <a:rPr lang="en-GB" sz="1500">
                <a:latin typeface="Sassoon Infant Std" panose="020B0503020103030203" pitchFamily="34" charset="0"/>
              </a:rPr>
              <a:t>, pupils will be taught to: </a:t>
            </a:r>
          </a:p>
          <a:p>
            <a:pPr fontAlgn="base"/>
            <a:br>
              <a:rPr lang="en-GB" sz="1500">
                <a:latin typeface="Sassoon Infant Std" panose="020B0503020103030203" pitchFamily="34" charset="0"/>
              </a:rPr>
            </a:br>
            <a:r>
              <a:rPr lang="en-GB" sz="1500">
                <a:latin typeface="Sassoon Infant Std" panose="020B0503020103030203" pitchFamily="34" charset="0"/>
              </a:rPr>
              <a:t>Use technology safely and respectfully, keeping personal information private Identify where to go for help and support when they have concerns about content or contact on the internet or other online technologies </a:t>
            </a:r>
          </a:p>
          <a:p>
            <a:pPr fontAlgn="base"/>
            <a:endParaRPr lang="en-GB" sz="1500">
              <a:latin typeface="Sassoon Infant Std" panose="020B0503020103030203" pitchFamily="34" charset="0"/>
            </a:endParaRPr>
          </a:p>
          <a:p>
            <a:pPr fontAlgn="base"/>
            <a:r>
              <a:rPr lang="en-GB" sz="1500">
                <a:latin typeface="Sassoon Infant Std" panose="020B0503020103030203" pitchFamily="34" charset="0"/>
              </a:rPr>
              <a:t>Pupils in </a:t>
            </a:r>
            <a:r>
              <a:rPr lang="en-GB" sz="1500" b="1">
                <a:latin typeface="Sassoon Infant Std" panose="020B0503020103030203" pitchFamily="34" charset="0"/>
              </a:rPr>
              <a:t>Key Stage 2 </a:t>
            </a:r>
            <a:r>
              <a:rPr lang="en-GB" sz="1500">
                <a:latin typeface="Sassoon Infant Std" panose="020B0503020103030203" pitchFamily="34" charset="0"/>
              </a:rPr>
              <a:t>will be taught to: </a:t>
            </a:r>
          </a:p>
          <a:p>
            <a:pPr fontAlgn="base"/>
            <a:br>
              <a:rPr lang="en-GB" sz="1500">
                <a:latin typeface="Sassoon Infant Std" panose="020B0503020103030203" pitchFamily="34" charset="0"/>
              </a:rPr>
            </a:br>
            <a:r>
              <a:rPr lang="en-GB" sz="1500">
                <a:latin typeface="Sassoon Infant Std" panose="020B0503020103030203" pitchFamily="34" charset="0"/>
              </a:rPr>
              <a:t>Use technology safely, respectfully and responsibly</a:t>
            </a:r>
          </a:p>
          <a:p>
            <a:pPr fontAlgn="base"/>
            <a:r>
              <a:rPr lang="en-GB" sz="1500">
                <a:latin typeface="Sassoon Infant Std" panose="020B0503020103030203" pitchFamily="34" charset="0"/>
              </a:rPr>
              <a:t>Recognise acceptable and unacceptable behaviour Identify a range of ways to report concerns about content and contact</a:t>
            </a:r>
          </a:p>
          <a:p>
            <a:pPr fontAlgn="base"/>
            <a:br>
              <a:rPr lang="en-GB" sz="1500">
                <a:latin typeface="Sassoon Infant Std" panose="020B0503020103030203" pitchFamily="34" charset="0"/>
              </a:rPr>
            </a:br>
            <a:r>
              <a:rPr lang="en-GB" sz="1500">
                <a:latin typeface="Sassoon Infant Std" panose="020B0503020103030203" pitchFamily="34" charset="0"/>
              </a:rPr>
              <a:t>By the </a:t>
            </a:r>
            <a:r>
              <a:rPr lang="en-GB" sz="1500" b="1">
                <a:latin typeface="Sassoon Infant Std" panose="020B0503020103030203" pitchFamily="34" charset="0"/>
              </a:rPr>
              <a:t>end of primary school</a:t>
            </a:r>
            <a:r>
              <a:rPr lang="en-GB" sz="1500">
                <a:latin typeface="Sassoon Infant Std" panose="020B0503020103030203" pitchFamily="34" charset="0"/>
              </a:rPr>
              <a:t>, pupils will know: </a:t>
            </a:r>
          </a:p>
          <a:p>
            <a:pPr fontAlgn="base"/>
            <a:br>
              <a:rPr lang="en-GB" sz="1500">
                <a:latin typeface="Sassoon Infant Std" panose="020B0503020103030203" pitchFamily="34" charset="0"/>
              </a:rPr>
            </a:br>
            <a:r>
              <a:rPr lang="en-GB" sz="1500">
                <a:latin typeface="Sassoon Infant Std" panose="020B0503020103030203" pitchFamily="34" charset="0"/>
              </a:rPr>
              <a:t>That people sometimes behave differently online, including by pretending to be someone they are not </a:t>
            </a:r>
          </a:p>
          <a:p>
            <a:pPr fontAlgn="base"/>
            <a:br>
              <a:rPr lang="en-GB" sz="1500">
                <a:latin typeface="Sassoon Infant Std" panose="020B0503020103030203" pitchFamily="34" charset="0"/>
              </a:rPr>
            </a:br>
            <a:r>
              <a:rPr lang="en-GB" sz="1500">
                <a:latin typeface="Sassoon Infant Std" panose="020B0503020103030203" pitchFamily="34" charset="0"/>
              </a:rPr>
              <a:t>That the same principles apply to online relationships as to face-to-face relationships, including the importance of respect for others online including when we are anonymous </a:t>
            </a:r>
          </a:p>
          <a:p>
            <a:pPr fontAlgn="base"/>
            <a:br>
              <a:rPr lang="en-GB" sz="1500">
                <a:latin typeface="Sassoon Infant Std" panose="020B0503020103030203" pitchFamily="34" charset="0"/>
              </a:rPr>
            </a:br>
            <a:r>
              <a:rPr lang="en-GB" sz="1500">
                <a:latin typeface="Sassoon Infant Std" panose="020B0503020103030203" pitchFamily="34" charset="0"/>
              </a:rPr>
              <a:t>The rules and principles for keeping safe online, how to recognise risks, harmful content and contact, and how to report them </a:t>
            </a:r>
          </a:p>
          <a:p>
            <a:pPr fontAlgn="base"/>
            <a:br>
              <a:rPr lang="en-GB" sz="1500">
                <a:latin typeface="Sassoon Infant Std" panose="020B0503020103030203" pitchFamily="34" charset="0"/>
              </a:rPr>
            </a:br>
            <a:r>
              <a:rPr lang="en-GB" sz="1500">
                <a:latin typeface="Sassoon Infant Std" panose="020B0503020103030203" pitchFamily="34" charset="0"/>
              </a:rPr>
              <a:t>How to critically consider their online friendships and sources of information including awareness of the risks associated with people they have never met How information and data is shared and used online </a:t>
            </a:r>
          </a:p>
          <a:p>
            <a:pPr fontAlgn="base"/>
            <a:endParaRPr lang="en-GB" sz="1500">
              <a:latin typeface="Sassoon Infant Std" panose="020B0503020103030203" pitchFamily="34" charset="0"/>
            </a:endParaRPr>
          </a:p>
          <a:p>
            <a:pPr fontAlgn="base"/>
            <a:r>
              <a:rPr lang="en-GB" sz="1500">
                <a:latin typeface="Sassoon Infant Std" panose="020B0503020103030203" pitchFamily="34" charset="0"/>
              </a:rPr>
              <a:t>What sorts of boundaries are appropriate in friendships with peers and others (including in a digital context) </a:t>
            </a:r>
          </a:p>
          <a:p>
            <a:pPr fontAlgn="base"/>
            <a:endParaRPr lang="en-GB" sz="1500">
              <a:latin typeface="Sassoon Infant Std" panose="020B0503020103030203" pitchFamily="34" charset="0"/>
            </a:endParaRPr>
          </a:p>
          <a:p>
            <a:pPr fontAlgn="base"/>
            <a:r>
              <a:rPr lang="en-GB" sz="1500">
                <a:latin typeface="Sassoon Infant Std" panose="020B0503020103030203" pitchFamily="34" charset="0"/>
              </a:rPr>
              <a:t>How to respond safely and appropriately to adults they may encounter (in all contexts, including online) whom they do not know</a:t>
            </a:r>
          </a:p>
        </p:txBody>
      </p:sp>
    </p:spTree>
    <p:extLst>
      <p:ext uri="{BB962C8B-B14F-4D97-AF65-F5344CB8AC3E}">
        <p14:creationId xmlns:p14="http://schemas.microsoft.com/office/powerpoint/2010/main" val="3412337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2B3CD2E-47A3-EDE0-5B8C-18BD34B98DA2}"/>
              </a:ext>
            </a:extLst>
          </p:cNvPr>
          <p:cNvGrpSpPr/>
          <p:nvPr/>
        </p:nvGrpSpPr>
        <p:grpSpPr>
          <a:xfrm>
            <a:off x="0" y="-4234"/>
            <a:ext cx="12192000" cy="6862234"/>
            <a:chOff x="0" y="-4234"/>
            <a:chExt cx="12192000" cy="6862234"/>
          </a:xfrm>
        </p:grpSpPr>
        <p:sp>
          <p:nvSpPr>
            <p:cNvPr id="7" name="Freeform: Shape 6">
              <a:extLst>
                <a:ext uri="{FF2B5EF4-FFF2-40B4-BE49-F238E27FC236}">
                  <a16:creationId xmlns:a16="http://schemas.microsoft.com/office/drawing/2014/main" id="{CFBFDF4E-0928-372D-A59A-04A9AED2D240}"/>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29209D9-441F-484F-116E-BA38433343FA}"/>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8CBEBA16-2DD8-666F-7D9B-62CFA72BB1F5}"/>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93339B45-A2D0-41CD-C62D-F765629E077B}"/>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214D34F3-D1E3-F97C-491D-4B1DD6635604}"/>
              </a:ext>
            </a:extLst>
          </p:cNvPr>
          <p:cNvSpPr>
            <a:spLocks noGrp="1"/>
          </p:cNvSpPr>
          <p:nvPr>
            <p:ph type="ctrTitle"/>
          </p:nvPr>
        </p:nvSpPr>
        <p:spPr/>
        <p:txBody>
          <a:bodyPr/>
          <a:lstStyle/>
          <a:p>
            <a:br>
              <a:rPr lang="en-GB"/>
            </a:br>
            <a:endParaRPr lang="en-GB"/>
          </a:p>
        </p:txBody>
      </p:sp>
      <p:sp>
        <p:nvSpPr>
          <p:cNvPr id="3" name="Rectangle 2">
            <a:extLst>
              <a:ext uri="{FF2B5EF4-FFF2-40B4-BE49-F238E27FC236}">
                <a16:creationId xmlns:a16="http://schemas.microsoft.com/office/drawing/2014/main" id="{DF227EBF-946D-ABBA-B38A-241DA68CBA23}"/>
              </a:ext>
            </a:extLst>
          </p:cNvPr>
          <p:cNvSpPr/>
          <p:nvPr/>
        </p:nvSpPr>
        <p:spPr>
          <a:xfrm>
            <a:off x="902824" y="511386"/>
            <a:ext cx="5676939" cy="923330"/>
          </a:xfrm>
          <a:prstGeom prst="rect">
            <a:avLst/>
          </a:prstGeom>
          <a:noFill/>
        </p:spPr>
        <p:txBody>
          <a:bodyPr wrap="none" lIns="91440" tIns="45720" rIns="91440" bIns="45720">
            <a:spAutoFit/>
          </a:bodyPr>
          <a:lstStyle/>
          <a:p>
            <a:r>
              <a:rPr lang="en-US" sz="5400" b="1" cap="none" spc="0">
                <a:ln w="0"/>
                <a:solidFill>
                  <a:schemeClr val="tx1"/>
                </a:solidFill>
                <a:effectLst>
                  <a:outerShdw blurRad="38100" dist="19050" dir="2700000" algn="tl" rotWithShape="0">
                    <a:schemeClr val="dk1">
                      <a:alpha val="40000"/>
                    </a:schemeClr>
                  </a:outerShdw>
                </a:effectLst>
                <a:latin typeface="Sassoon Primary" pitchFamily="50" charset="0"/>
              </a:rPr>
              <a:t>Important Dates</a:t>
            </a:r>
          </a:p>
        </p:txBody>
      </p:sp>
      <p:sp>
        <p:nvSpPr>
          <p:cNvPr id="14" name="TextBox 13">
            <a:extLst>
              <a:ext uri="{FF2B5EF4-FFF2-40B4-BE49-F238E27FC236}">
                <a16:creationId xmlns:a16="http://schemas.microsoft.com/office/drawing/2014/main" id="{9E5FC2A4-5A09-28DC-9A33-1D28B7C0E72E}"/>
              </a:ext>
            </a:extLst>
          </p:cNvPr>
          <p:cNvSpPr txBox="1"/>
          <p:nvPr/>
        </p:nvSpPr>
        <p:spPr>
          <a:xfrm>
            <a:off x="783810" y="1718131"/>
            <a:ext cx="9213450" cy="5139869"/>
          </a:xfrm>
          <a:prstGeom prst="rect">
            <a:avLst/>
          </a:prstGeom>
          <a:noFill/>
          <a:ln w="19050">
            <a:noFill/>
          </a:ln>
        </p:spPr>
        <p:txBody>
          <a:bodyPr wrap="square" rtlCol="0">
            <a:spAutoFit/>
          </a:bodyPr>
          <a:lstStyle/>
          <a:p>
            <a:pPr marL="457200" indent="-457200">
              <a:buFont typeface="Arial" panose="020B0604020202020204" pitchFamily="34" charset="0"/>
              <a:buChar char="•"/>
            </a:pPr>
            <a:r>
              <a:rPr lang="en-GB" sz="2800" b="1" dirty="0">
                <a:latin typeface="Sassoon Primary"/>
              </a:rPr>
              <a:t>7</a:t>
            </a:r>
            <a:r>
              <a:rPr lang="en-GB" sz="2800" b="1" baseline="30000" dirty="0">
                <a:latin typeface="Sassoon Primary"/>
              </a:rPr>
              <a:t>th</a:t>
            </a:r>
            <a:r>
              <a:rPr lang="en-GB" sz="2800" b="1" dirty="0">
                <a:latin typeface="Sassoon Primary"/>
              </a:rPr>
              <a:t> October – The Living Rainforest</a:t>
            </a:r>
            <a:r>
              <a:rPr lang="en-GB" sz="2800" dirty="0">
                <a:latin typeface="Sassoon Primary"/>
              </a:rPr>
              <a:t> </a:t>
            </a:r>
          </a:p>
          <a:p>
            <a:r>
              <a:rPr lang="en-GB" sz="2800" b="1" i="1" dirty="0">
                <a:latin typeface="Sassoon Primary"/>
              </a:rPr>
              <a:t>(Amazon Adventures)</a:t>
            </a:r>
          </a:p>
          <a:p>
            <a:r>
              <a:rPr lang="en-GB" sz="2000" b="1" i="1" dirty="0">
                <a:highlight>
                  <a:srgbClr val="FFFF00"/>
                </a:highlight>
                <a:latin typeface="Sassoon Primary"/>
              </a:rPr>
              <a:t>Estimated contribution</a:t>
            </a:r>
            <a:r>
              <a:rPr lang="en-GB" sz="2000" b="1" i="1">
                <a:highlight>
                  <a:srgbClr val="FFFF00"/>
                </a:highlight>
                <a:latin typeface="Sassoon Primary"/>
              </a:rPr>
              <a:t>: £21</a:t>
            </a:r>
            <a:endParaRPr lang="en-GB" sz="2000" b="1" i="1" dirty="0">
              <a:highlight>
                <a:srgbClr val="FFFF00"/>
              </a:highlight>
              <a:latin typeface="Sassoon Primary"/>
            </a:endParaRPr>
          </a:p>
          <a:p>
            <a:endParaRPr lang="en-GB" sz="2800" dirty="0">
              <a:latin typeface="Sassoon Primary"/>
            </a:endParaRPr>
          </a:p>
          <a:p>
            <a:pPr marL="457200" indent="-457200">
              <a:buFont typeface="Arial" panose="020B0604020202020204" pitchFamily="34" charset="0"/>
              <a:buChar char="•"/>
            </a:pPr>
            <a:r>
              <a:rPr lang="en-GB" sz="2800" dirty="0">
                <a:latin typeface="Sassoon Primary"/>
              </a:rPr>
              <a:t>Autumn term – Roman Verulamium</a:t>
            </a:r>
          </a:p>
          <a:p>
            <a:r>
              <a:rPr lang="en-GB" sz="2800" b="1" i="1" dirty="0">
                <a:latin typeface="Sassoon Primary"/>
              </a:rPr>
              <a:t>(Romans on a Rampage)</a:t>
            </a:r>
          </a:p>
          <a:p>
            <a:r>
              <a:rPr lang="en-GB" sz="2000" b="1" i="1" dirty="0">
                <a:highlight>
                  <a:srgbClr val="FFFF00"/>
                </a:highlight>
                <a:latin typeface="Sassoon Primary"/>
              </a:rPr>
              <a:t>Estimated contribution: £**</a:t>
            </a:r>
          </a:p>
          <a:p>
            <a:endParaRPr lang="en-GB" sz="2800" dirty="0">
              <a:latin typeface="Sassoon Primary"/>
            </a:endParaRPr>
          </a:p>
          <a:p>
            <a:pPr marL="457200" indent="-457200">
              <a:buFont typeface="Arial" panose="020B0604020202020204" pitchFamily="34" charset="0"/>
              <a:buChar char="•"/>
            </a:pPr>
            <a:r>
              <a:rPr lang="en-GB" sz="2800" dirty="0">
                <a:latin typeface="Sassoon Primary"/>
              </a:rPr>
              <a:t>Summer – Anglo-Saxons workshop (in school)</a:t>
            </a:r>
          </a:p>
          <a:p>
            <a:r>
              <a:rPr lang="en-GB" sz="3600" b="1" i="1" dirty="0">
                <a:latin typeface="Sassoon Primary"/>
              </a:rPr>
              <a:t>(</a:t>
            </a:r>
            <a:r>
              <a:rPr lang="en-GB" sz="2800" b="1" i="1" dirty="0">
                <a:latin typeface="Sassoon Primary"/>
              </a:rPr>
              <a:t>Monsters, Myths and Legends)</a:t>
            </a:r>
          </a:p>
          <a:p>
            <a:r>
              <a:rPr lang="en-GB" sz="2000" b="1" i="1" dirty="0">
                <a:highlight>
                  <a:srgbClr val="FFFF00"/>
                </a:highlight>
                <a:latin typeface="Sassoon Primary"/>
              </a:rPr>
              <a:t>Estimated contribution: £**</a:t>
            </a:r>
          </a:p>
          <a:p>
            <a:endParaRPr lang="en-GB" sz="2800" b="1" i="1" dirty="0">
              <a:latin typeface="Sassoon Primary"/>
            </a:endParaRPr>
          </a:p>
        </p:txBody>
      </p:sp>
    </p:spTree>
    <p:extLst>
      <p:ext uri="{BB962C8B-B14F-4D97-AF65-F5344CB8AC3E}">
        <p14:creationId xmlns:p14="http://schemas.microsoft.com/office/powerpoint/2010/main" val="129006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767B6-D754-9BFE-792F-4043AA636887}"/>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CBB5F8D6-8F48-9118-ACC9-998E128AE803}"/>
              </a:ext>
            </a:extLst>
          </p:cNvPr>
          <p:cNvGrpSpPr/>
          <p:nvPr/>
        </p:nvGrpSpPr>
        <p:grpSpPr>
          <a:xfrm>
            <a:off x="0" y="-4234"/>
            <a:ext cx="12192000" cy="6862234"/>
            <a:chOff x="0" y="-4234"/>
            <a:chExt cx="12192000" cy="6862234"/>
          </a:xfrm>
        </p:grpSpPr>
        <p:sp>
          <p:nvSpPr>
            <p:cNvPr id="7" name="Freeform: Shape 6">
              <a:extLst>
                <a:ext uri="{FF2B5EF4-FFF2-40B4-BE49-F238E27FC236}">
                  <a16:creationId xmlns:a16="http://schemas.microsoft.com/office/drawing/2014/main" id="{C9591981-9CF7-131D-5414-D2A3AB721F04}"/>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B8ED02C7-27AE-41A4-9985-F2B5EFA9D528}"/>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0087AC10-9FC6-4FB0-2D79-03C2E8BA6CF8}"/>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35B0A0FA-5E1B-13C9-4ADA-99ECA472A8D1}"/>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3" name="Table 12">
            <a:extLst>
              <a:ext uri="{FF2B5EF4-FFF2-40B4-BE49-F238E27FC236}">
                <a16:creationId xmlns:a16="http://schemas.microsoft.com/office/drawing/2014/main" id="{C95AA7B7-1D44-EA02-3F72-05E1802877CC}"/>
              </a:ext>
            </a:extLst>
          </p:cNvPr>
          <p:cNvGraphicFramePr>
            <a:graphicFrameLocks noGrp="1"/>
          </p:cNvGraphicFramePr>
          <p:nvPr>
            <p:extLst>
              <p:ext uri="{D42A27DB-BD31-4B8C-83A1-F6EECF244321}">
                <p14:modId xmlns:p14="http://schemas.microsoft.com/office/powerpoint/2010/main" val="3712436870"/>
              </p:ext>
            </p:extLst>
          </p:nvPr>
        </p:nvGraphicFramePr>
        <p:xfrm>
          <a:off x="963529" y="1279495"/>
          <a:ext cx="8544688" cy="4521865"/>
        </p:xfrm>
        <a:graphic>
          <a:graphicData uri="http://schemas.openxmlformats.org/drawingml/2006/table">
            <a:tbl>
              <a:tblPr firstRow="1" bandRow="1">
                <a:tableStyleId>{5C22544A-7EE6-4342-B048-85BDC9FD1C3A}</a:tableStyleId>
              </a:tblPr>
              <a:tblGrid>
                <a:gridCol w="4272344">
                  <a:extLst>
                    <a:ext uri="{9D8B030D-6E8A-4147-A177-3AD203B41FA5}">
                      <a16:colId xmlns:a16="http://schemas.microsoft.com/office/drawing/2014/main" val="1614742085"/>
                    </a:ext>
                  </a:extLst>
                </a:gridCol>
                <a:gridCol w="4272344">
                  <a:extLst>
                    <a:ext uri="{9D8B030D-6E8A-4147-A177-3AD203B41FA5}">
                      <a16:colId xmlns:a16="http://schemas.microsoft.com/office/drawing/2014/main" val="1812231817"/>
                    </a:ext>
                  </a:extLst>
                </a:gridCol>
              </a:tblGrid>
              <a:tr h="619432">
                <a:tc gridSpan="2">
                  <a:txBody>
                    <a:bodyPr/>
                    <a:lstStyle/>
                    <a:p>
                      <a:pPr algn="ctr"/>
                      <a:r>
                        <a:rPr lang="en-GB" sz="3200" dirty="0">
                          <a:solidFill>
                            <a:schemeClr val="tx1"/>
                          </a:solidFill>
                          <a:latin typeface="Sassoon Primary"/>
                        </a:rPr>
                        <a:t>Phase Lead: Mr Harman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hMerge="1">
                  <a:txBody>
                    <a:bodyPr/>
                    <a:lstStyle/>
                    <a:p>
                      <a:pPr algn="ctr"/>
                      <a:endParaRPr lang="en-GB" sz="3200">
                        <a:solidFill>
                          <a:schemeClr val="tx1"/>
                        </a:solidFill>
                        <a:latin typeface="Sassoon Primary" pitchFamily="50"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616983477"/>
                  </a:ext>
                </a:extLst>
              </a:tr>
              <a:tr h="619432">
                <a:tc>
                  <a:txBody>
                    <a:bodyPr/>
                    <a:lstStyle/>
                    <a:p>
                      <a:pPr algn="ctr"/>
                      <a:r>
                        <a:rPr lang="en-GB" sz="3200" dirty="0">
                          <a:solidFill>
                            <a:schemeClr val="tx1"/>
                          </a:solidFill>
                          <a:latin typeface="Sassoon Primary"/>
                        </a:rPr>
                        <a:t>3A</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GB" sz="3200" dirty="0">
                          <a:solidFill>
                            <a:schemeClr val="tx1"/>
                          </a:solidFill>
                          <a:latin typeface="Sassoon Primary"/>
                        </a:rPr>
                        <a:t>3H</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232022426"/>
                  </a:ext>
                </a:extLst>
              </a:tr>
              <a:tr h="1240841">
                <a:tc>
                  <a:txBody>
                    <a:bodyPr/>
                    <a:lstStyle/>
                    <a:p>
                      <a:pPr algn="ctr"/>
                      <a:r>
                        <a:rPr lang="en-GB" sz="3200" dirty="0">
                          <a:latin typeface="Sassoon Primary"/>
                        </a:rPr>
                        <a:t>Mr Anderson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dirty="0">
                          <a:latin typeface="Sassoon Primary"/>
                        </a:rPr>
                        <a:t>Miss Hawkins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108326"/>
                  </a:ext>
                </a:extLst>
              </a:tr>
              <a:tr h="1141059">
                <a:tc gridSpan="2">
                  <a:txBody>
                    <a:bodyPr/>
                    <a:lstStyle/>
                    <a:p>
                      <a:pPr algn="ctr"/>
                      <a:r>
                        <a:rPr lang="en-GB" sz="3200" dirty="0">
                          <a:latin typeface="Sassoon Primary"/>
                        </a:rPr>
                        <a:t>Mrs Jaswal</a:t>
                      </a:r>
                    </a:p>
                    <a:p>
                      <a:pPr algn="ctr"/>
                      <a:r>
                        <a:rPr lang="en-GB" sz="3200" dirty="0">
                          <a:latin typeface="Sassoon Primary"/>
                        </a:rPr>
                        <a:t>Miss Dunkley</a:t>
                      </a:r>
                    </a:p>
                    <a:p>
                      <a:pPr algn="ctr"/>
                      <a:r>
                        <a:rPr lang="en-GB" sz="3200" dirty="0">
                          <a:latin typeface="Sassoon Primary"/>
                        </a:rPr>
                        <a:t>Miss Callanan</a:t>
                      </a:r>
                    </a:p>
                    <a:p>
                      <a:pPr algn="ctr"/>
                      <a:r>
                        <a:rPr lang="en-GB" sz="3200" dirty="0">
                          <a:latin typeface="Sassoon Primary"/>
                        </a:rPr>
                        <a:t>Mrs Osmani</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3200">
                        <a:latin typeface="Sassoon Primary" pitchFamily="50"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0502874"/>
                  </a:ext>
                </a:extLst>
              </a:tr>
            </a:tbl>
          </a:graphicData>
        </a:graphic>
      </p:graphicFrame>
      <p:pic>
        <p:nvPicPr>
          <p:cNvPr id="2" name="Picture 1">
            <a:extLst>
              <a:ext uri="{FF2B5EF4-FFF2-40B4-BE49-F238E27FC236}">
                <a16:creationId xmlns:a16="http://schemas.microsoft.com/office/drawing/2014/main" id="{3DBCC712-0A53-9742-82A2-117BECC0D0D0}"/>
              </a:ext>
            </a:extLst>
          </p:cNvPr>
          <p:cNvPicPr>
            <a:picLocks noChangeAspect="1"/>
          </p:cNvPicPr>
          <p:nvPr/>
        </p:nvPicPr>
        <p:blipFill>
          <a:blip r:embed="rId2"/>
          <a:stretch>
            <a:fillRect/>
          </a:stretch>
        </p:blipFill>
        <p:spPr>
          <a:xfrm>
            <a:off x="9260702" y="3657600"/>
            <a:ext cx="2725889" cy="3006303"/>
          </a:xfrm>
          <a:prstGeom prst="rect">
            <a:avLst/>
          </a:prstGeom>
        </p:spPr>
      </p:pic>
      <p:sp>
        <p:nvSpPr>
          <p:cNvPr id="3" name="Rectangle 2">
            <a:extLst>
              <a:ext uri="{FF2B5EF4-FFF2-40B4-BE49-F238E27FC236}">
                <a16:creationId xmlns:a16="http://schemas.microsoft.com/office/drawing/2014/main" id="{B534E4FD-3505-992D-DC7D-5E6CA8683D8B}"/>
              </a:ext>
            </a:extLst>
          </p:cNvPr>
          <p:cNvSpPr/>
          <p:nvPr/>
        </p:nvSpPr>
        <p:spPr>
          <a:xfrm>
            <a:off x="831359" y="0"/>
            <a:ext cx="6826356" cy="1107996"/>
          </a:xfrm>
          <a:prstGeom prst="rect">
            <a:avLst/>
          </a:prstGeom>
          <a:noFill/>
        </p:spPr>
        <p:txBody>
          <a:bodyPr wrap="none" lIns="91440" tIns="45720" rIns="91440" bIns="45720">
            <a:spAutoFit/>
          </a:bodyPr>
          <a:lstStyle/>
          <a:p>
            <a:pPr algn="ctr"/>
            <a:r>
              <a:rPr lang="en-US" sz="6600" b="1" cap="none" spc="0">
                <a:ln w="0"/>
                <a:solidFill>
                  <a:schemeClr val="tx1"/>
                </a:solidFill>
                <a:effectLst>
                  <a:outerShdw blurRad="38100" dist="19050" dir="2700000" algn="tl" rotWithShape="0">
                    <a:schemeClr val="dk1">
                      <a:alpha val="40000"/>
                    </a:schemeClr>
                  </a:outerShdw>
                </a:effectLst>
                <a:latin typeface="Sassoon Primary" pitchFamily="50" charset="0"/>
              </a:rPr>
              <a:t>The Year 2 Team</a:t>
            </a:r>
          </a:p>
        </p:txBody>
      </p:sp>
    </p:spTree>
    <p:extLst>
      <p:ext uri="{BB962C8B-B14F-4D97-AF65-F5344CB8AC3E}">
        <p14:creationId xmlns:p14="http://schemas.microsoft.com/office/powerpoint/2010/main" val="2861639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8922944-C584-8B24-F239-B18EB5EFD1A8}"/>
              </a:ext>
            </a:extLst>
          </p:cNvPr>
          <p:cNvSpPr/>
          <p:nvPr/>
        </p:nvSpPr>
        <p:spPr>
          <a:xfrm>
            <a:off x="8171727" y="-4233"/>
            <a:ext cx="4020273" cy="6862234"/>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14D34F3-D1E3-F97C-491D-4B1DD6635604}"/>
              </a:ext>
            </a:extLst>
          </p:cNvPr>
          <p:cNvSpPr>
            <a:spLocks noGrp="1"/>
          </p:cNvSpPr>
          <p:nvPr>
            <p:ph type="ctrTitle"/>
          </p:nvPr>
        </p:nvSpPr>
        <p:spPr/>
        <p:txBody>
          <a:bodyPr/>
          <a:lstStyle/>
          <a:p>
            <a:br>
              <a:rPr lang="en-GB"/>
            </a:br>
            <a:endParaRPr lang="en-GB"/>
          </a:p>
        </p:txBody>
      </p:sp>
      <p:sp>
        <p:nvSpPr>
          <p:cNvPr id="5" name="Rectangle 4">
            <a:extLst>
              <a:ext uri="{FF2B5EF4-FFF2-40B4-BE49-F238E27FC236}">
                <a16:creationId xmlns:a16="http://schemas.microsoft.com/office/drawing/2014/main" id="{61269F1C-D3A0-71B3-CEEB-E92D1B45ED3F}"/>
              </a:ext>
            </a:extLst>
          </p:cNvPr>
          <p:cNvSpPr/>
          <p:nvPr/>
        </p:nvSpPr>
        <p:spPr>
          <a:xfrm>
            <a:off x="891824" y="-4234"/>
            <a:ext cx="6637715" cy="923330"/>
          </a:xfrm>
          <a:prstGeom prst="rect">
            <a:avLst/>
          </a:prstGeom>
          <a:noFill/>
        </p:spPr>
        <p:txBody>
          <a:bodyPr wrap="none" lIns="91440" tIns="45720" rIns="91440" bIns="45720">
            <a:spAutoFit/>
          </a:bodyPr>
          <a:lstStyle/>
          <a:p>
            <a:r>
              <a:rPr lang="en-US" sz="5400" b="1" cap="none" spc="0">
                <a:ln w="0"/>
                <a:solidFill>
                  <a:schemeClr val="tx1"/>
                </a:solidFill>
                <a:effectLst>
                  <a:outerShdw blurRad="38100" dist="19050" dir="2700000" algn="tl" rotWithShape="0">
                    <a:schemeClr val="dk1">
                      <a:alpha val="40000"/>
                    </a:schemeClr>
                  </a:outerShdw>
                </a:effectLst>
                <a:latin typeface="Sassoon Primary" pitchFamily="50" charset="0"/>
              </a:rPr>
              <a:t>Friendly Reminders</a:t>
            </a:r>
          </a:p>
        </p:txBody>
      </p:sp>
      <p:sp>
        <p:nvSpPr>
          <p:cNvPr id="15" name="TextBox 14">
            <a:extLst>
              <a:ext uri="{FF2B5EF4-FFF2-40B4-BE49-F238E27FC236}">
                <a16:creationId xmlns:a16="http://schemas.microsoft.com/office/drawing/2014/main" id="{D3502D83-E8B9-A7DD-D67D-C86471DF970D}"/>
              </a:ext>
            </a:extLst>
          </p:cNvPr>
          <p:cNvSpPr txBox="1"/>
          <p:nvPr/>
        </p:nvSpPr>
        <p:spPr>
          <a:xfrm>
            <a:off x="645879" y="1042900"/>
            <a:ext cx="11357068" cy="4893647"/>
          </a:xfrm>
          <a:prstGeom prst="rect">
            <a:avLst/>
          </a:prstGeom>
          <a:noFill/>
          <a:ln w="19050">
            <a:noFill/>
          </a:ln>
        </p:spPr>
        <p:txBody>
          <a:bodyPr wrap="square" lIns="91440" tIns="45720" rIns="91440" bIns="45720" rtlCol="0" anchor="t">
            <a:spAutoFit/>
          </a:bodyPr>
          <a:lstStyle/>
          <a:p>
            <a:pPr marL="457200" indent="-457200">
              <a:buFont typeface="Arial" panose="020B0604020202020204" pitchFamily="34" charset="0"/>
              <a:buChar char="•"/>
            </a:pPr>
            <a:r>
              <a:rPr lang="en-GB" sz="2000" dirty="0">
                <a:latin typeface="Sassoon Primary"/>
              </a:rPr>
              <a:t>PTA contributions over the past year have funded our music room, outdoor library and computing equipment, further enhancing your child’s learning. Thank you for your support! </a:t>
            </a:r>
          </a:p>
          <a:p>
            <a:endParaRPr lang="en-GB" sz="2000" dirty="0">
              <a:latin typeface="Sassoon Primary"/>
            </a:endParaRPr>
          </a:p>
          <a:p>
            <a:pPr marL="457200" indent="-457200">
              <a:buFont typeface="Arial" panose="020B0604020202020204" pitchFamily="34" charset="0"/>
              <a:buChar char="•"/>
            </a:pPr>
            <a:r>
              <a:rPr lang="en-GB" sz="2000" dirty="0">
                <a:latin typeface="Sassoon Primary"/>
              </a:rPr>
              <a:t>Second hand uniform. We will be opening a uniform shack – parents can help themselves and make a small donation (suggested donation of £1 per item). Open on Tuesdays and Thursdays.  </a:t>
            </a:r>
          </a:p>
          <a:p>
            <a:r>
              <a:rPr lang="en-GB" sz="2000" dirty="0">
                <a:latin typeface="Sassoon Primary"/>
              </a:rPr>
              <a:t> </a:t>
            </a:r>
          </a:p>
          <a:p>
            <a:pPr marL="457200" indent="-457200">
              <a:buFont typeface="Arial" panose="020B0604020202020204" pitchFamily="34" charset="0"/>
              <a:buChar char="•"/>
            </a:pPr>
            <a:r>
              <a:rPr lang="en-GB" sz="2000" dirty="0">
                <a:latin typeface="Sassoon Primary"/>
              </a:rPr>
              <a:t>Website – Lots of resources are available on our website, including teaching content and progression maps.</a:t>
            </a:r>
          </a:p>
          <a:p>
            <a:pPr marL="457200" indent="-457200">
              <a:buFont typeface="Arial" panose="020B0604020202020204" pitchFamily="34" charset="0"/>
              <a:buChar char="•"/>
            </a:pPr>
            <a:endParaRPr lang="en-GB" sz="2000" dirty="0">
              <a:latin typeface="Sassoon Primary"/>
            </a:endParaRPr>
          </a:p>
          <a:p>
            <a:pPr marL="457200" indent="-457200">
              <a:buFont typeface="Arial" panose="020B0604020202020204" pitchFamily="34" charset="0"/>
              <a:buChar char="•"/>
            </a:pPr>
            <a:r>
              <a:rPr lang="en-GB" sz="2000" dirty="0">
                <a:latin typeface="Sassoon Primary"/>
              </a:rPr>
              <a:t>We have an open-door policy – email </a:t>
            </a:r>
            <a:r>
              <a:rPr lang="en-GB" sz="2000" dirty="0">
                <a:latin typeface="Sassoon Primary"/>
                <a:hlinkClick r:id="rId3"/>
              </a:rPr>
              <a:t>office@lrschool.co.uk</a:t>
            </a:r>
            <a:r>
              <a:rPr lang="en-GB" sz="2000" dirty="0">
                <a:latin typeface="Sassoon Primary"/>
              </a:rPr>
              <a:t> to arrange a call or meeting</a:t>
            </a:r>
          </a:p>
          <a:p>
            <a:endParaRPr lang="en-GB" sz="2000" dirty="0">
              <a:latin typeface="Sassoon Primary"/>
            </a:endParaRPr>
          </a:p>
          <a:p>
            <a:pPr marL="457200" indent="-457200">
              <a:buFont typeface="Arial" panose="020B0604020202020204" pitchFamily="34" charset="0"/>
              <a:buChar char="•"/>
            </a:pPr>
            <a:r>
              <a:rPr lang="en-GB" sz="2000" dirty="0">
                <a:latin typeface="Sassoon Primary"/>
              </a:rPr>
              <a:t>Please check the newsletter for all upcoming non-uniform days</a:t>
            </a:r>
          </a:p>
          <a:p>
            <a:pPr marL="457200" indent="-457200">
              <a:buFont typeface="Arial" panose="020B0604020202020204" pitchFamily="34" charset="0"/>
              <a:buChar char="•"/>
            </a:pPr>
            <a:endParaRPr lang="en-GB" sz="2000" dirty="0">
              <a:latin typeface="Sassoon Primary"/>
            </a:endParaRPr>
          </a:p>
          <a:p>
            <a:endParaRPr lang="en-GB" sz="3200" dirty="0">
              <a:highlight>
                <a:srgbClr val="FFFF00"/>
              </a:highlight>
              <a:latin typeface="Sassoon Primary"/>
            </a:endParaRPr>
          </a:p>
        </p:txBody>
      </p:sp>
      <p:sp>
        <p:nvSpPr>
          <p:cNvPr id="3" name="TextBox 2">
            <a:extLst>
              <a:ext uri="{FF2B5EF4-FFF2-40B4-BE49-F238E27FC236}">
                <a16:creationId xmlns:a16="http://schemas.microsoft.com/office/drawing/2014/main" id="{546D4C5E-D366-D42E-68D5-F0A976EC9A4E}"/>
              </a:ext>
            </a:extLst>
          </p:cNvPr>
          <p:cNvSpPr txBox="1"/>
          <p:nvPr/>
        </p:nvSpPr>
        <p:spPr>
          <a:xfrm>
            <a:off x="2087220" y="6074727"/>
            <a:ext cx="8505114" cy="769441"/>
          </a:xfrm>
          <a:prstGeom prst="rect">
            <a:avLst/>
          </a:prstGeom>
          <a:noFill/>
          <a:ln w="19050">
            <a:noFill/>
          </a:ln>
        </p:spPr>
        <p:txBody>
          <a:bodyPr wrap="square" rtlCol="0">
            <a:spAutoFit/>
          </a:bodyPr>
          <a:lstStyle/>
          <a:p>
            <a:pPr algn="ctr"/>
            <a:r>
              <a:rPr lang="en-GB" sz="4400">
                <a:latin typeface="Sassoon Primary" pitchFamily="50" charset="0"/>
              </a:rPr>
              <a:t>Any Questions?</a:t>
            </a:r>
          </a:p>
        </p:txBody>
      </p:sp>
      <p:grpSp>
        <p:nvGrpSpPr>
          <p:cNvPr id="7" name="Group 6">
            <a:extLst>
              <a:ext uri="{FF2B5EF4-FFF2-40B4-BE49-F238E27FC236}">
                <a16:creationId xmlns:a16="http://schemas.microsoft.com/office/drawing/2014/main" id="{0E4E021D-A811-4B9F-008A-568F03D662EE}"/>
              </a:ext>
            </a:extLst>
          </p:cNvPr>
          <p:cNvGrpSpPr/>
          <p:nvPr/>
        </p:nvGrpSpPr>
        <p:grpSpPr>
          <a:xfrm>
            <a:off x="0" y="-4234"/>
            <a:ext cx="12192000" cy="6862234"/>
            <a:chOff x="0" y="-4234"/>
            <a:chExt cx="12192000" cy="6862234"/>
          </a:xfrm>
        </p:grpSpPr>
        <p:sp>
          <p:nvSpPr>
            <p:cNvPr id="8" name="Freeform: Shape 7">
              <a:extLst>
                <a:ext uri="{FF2B5EF4-FFF2-40B4-BE49-F238E27FC236}">
                  <a16:creationId xmlns:a16="http://schemas.microsoft.com/office/drawing/2014/main" id="{B1387574-11D4-779D-2D13-DCBAA61AE4F8}"/>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37C3F862-9510-7B71-148F-3ECB724F3DA9}"/>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74D896BF-BD14-DDBD-E5C8-206745C3726A}"/>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7AE9C13A-386D-D14D-FCDC-48DCDC3B143F}"/>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90877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D34F3-D1E3-F97C-491D-4B1DD6635604}"/>
              </a:ext>
            </a:extLst>
          </p:cNvPr>
          <p:cNvSpPr>
            <a:spLocks noGrp="1"/>
          </p:cNvSpPr>
          <p:nvPr>
            <p:ph type="ctrTitle"/>
          </p:nvPr>
        </p:nvSpPr>
        <p:spPr/>
        <p:txBody>
          <a:bodyPr/>
          <a:lstStyle/>
          <a:p>
            <a:br>
              <a:rPr lang="en-GB"/>
            </a:br>
            <a:endParaRPr lang="en-GB"/>
          </a:p>
        </p:txBody>
      </p:sp>
      <p:sp>
        <p:nvSpPr>
          <p:cNvPr id="3" name="Subtitle 2">
            <a:extLst>
              <a:ext uri="{FF2B5EF4-FFF2-40B4-BE49-F238E27FC236}">
                <a16:creationId xmlns:a16="http://schemas.microsoft.com/office/drawing/2014/main" id="{78FA571B-CBBD-CDD7-42F2-1B448B552CC1}"/>
              </a:ext>
            </a:extLst>
          </p:cNvPr>
          <p:cNvSpPr>
            <a:spLocks noGrp="1"/>
          </p:cNvSpPr>
          <p:nvPr>
            <p:ph type="subTitle" idx="1"/>
          </p:nvPr>
        </p:nvSpPr>
        <p:spPr/>
        <p:txBody>
          <a:bodyPr/>
          <a:lstStyle/>
          <a:p>
            <a:endParaRPr lang="en-GB"/>
          </a:p>
          <a:p>
            <a:endParaRPr lang="en-GB"/>
          </a:p>
        </p:txBody>
      </p:sp>
      <p:sp>
        <p:nvSpPr>
          <p:cNvPr id="13" name="TextBox 12">
            <a:extLst>
              <a:ext uri="{FF2B5EF4-FFF2-40B4-BE49-F238E27FC236}">
                <a16:creationId xmlns:a16="http://schemas.microsoft.com/office/drawing/2014/main" id="{D81A7C70-5846-5DD6-5CF1-E14DD1282E24}"/>
              </a:ext>
            </a:extLst>
          </p:cNvPr>
          <p:cNvSpPr txBox="1"/>
          <p:nvPr/>
        </p:nvSpPr>
        <p:spPr>
          <a:xfrm>
            <a:off x="891251" y="1746546"/>
            <a:ext cx="8278581" cy="3539430"/>
          </a:xfrm>
          <a:prstGeom prst="rect">
            <a:avLst/>
          </a:prstGeom>
          <a:noFill/>
          <a:ln w="19050">
            <a:noFill/>
          </a:ln>
        </p:spPr>
        <p:txBody>
          <a:bodyPr wrap="square" lIns="91440" tIns="45720" rIns="91440" bIns="45720" rtlCol="0" anchor="t">
            <a:spAutoFit/>
          </a:bodyPr>
          <a:lstStyle/>
          <a:p>
            <a:pPr algn="just"/>
            <a:r>
              <a:rPr lang="en-GB" sz="2800" dirty="0">
                <a:latin typeface="Sassoon Primary"/>
              </a:rPr>
              <a:t>The school day begins at 08:30. Children need to be in class ready for the register at 08:45. Any child who arrives after the register has been completed will need to sign in at the front office. </a:t>
            </a:r>
          </a:p>
          <a:p>
            <a:pPr algn="just"/>
            <a:endParaRPr lang="en-GB" sz="2800">
              <a:latin typeface="Sassoon Primary" pitchFamily="50" charset="0"/>
            </a:endParaRPr>
          </a:p>
          <a:p>
            <a:pPr algn="just"/>
            <a:r>
              <a:rPr lang="en-GB" sz="2800" dirty="0">
                <a:latin typeface="Sassoon Primary"/>
              </a:rPr>
              <a:t>We begin each day with a variety of tasks including Journal Writing, handwriting, reading and maths flashbacks to practise and strengthen arithmetic skills.</a:t>
            </a:r>
            <a:endParaRPr lang="en-GB" sz="2800" dirty="0">
              <a:highlight>
                <a:srgbClr val="FFFF00"/>
              </a:highlight>
              <a:latin typeface="Sassoon Primary"/>
            </a:endParaRPr>
          </a:p>
        </p:txBody>
      </p:sp>
      <p:sp>
        <p:nvSpPr>
          <p:cNvPr id="5" name="Rectangle 4">
            <a:extLst>
              <a:ext uri="{FF2B5EF4-FFF2-40B4-BE49-F238E27FC236}">
                <a16:creationId xmlns:a16="http://schemas.microsoft.com/office/drawing/2014/main" id="{5456BD7F-CA69-E0C3-CE6A-3A53906FD538}"/>
              </a:ext>
            </a:extLst>
          </p:cNvPr>
          <p:cNvSpPr/>
          <p:nvPr/>
        </p:nvSpPr>
        <p:spPr>
          <a:xfrm>
            <a:off x="891251" y="515055"/>
            <a:ext cx="3786613" cy="923330"/>
          </a:xfrm>
          <a:prstGeom prst="rect">
            <a:avLst/>
          </a:prstGeom>
          <a:noFill/>
        </p:spPr>
        <p:txBody>
          <a:bodyPr wrap="none" lIns="91440" tIns="45720" rIns="91440" bIns="45720">
            <a:spAutoFit/>
          </a:bodyPr>
          <a:lstStyle/>
          <a:p>
            <a:pPr algn="ctr"/>
            <a:r>
              <a:rPr lang="en-US" sz="5400" b="1" cap="none" spc="0">
                <a:ln w="0"/>
                <a:solidFill>
                  <a:schemeClr val="tx1"/>
                </a:solidFill>
                <a:effectLst>
                  <a:outerShdw blurRad="38100" dist="19050" dir="2700000" algn="tl" rotWithShape="0">
                    <a:schemeClr val="dk1">
                      <a:alpha val="40000"/>
                    </a:schemeClr>
                  </a:outerShdw>
                </a:effectLst>
                <a:latin typeface="Sassoon Primary" pitchFamily="50" charset="0"/>
              </a:rPr>
              <a:t>Timetables</a:t>
            </a:r>
          </a:p>
        </p:txBody>
      </p:sp>
      <p:grpSp>
        <p:nvGrpSpPr>
          <p:cNvPr id="14" name="Group 13">
            <a:extLst>
              <a:ext uri="{FF2B5EF4-FFF2-40B4-BE49-F238E27FC236}">
                <a16:creationId xmlns:a16="http://schemas.microsoft.com/office/drawing/2014/main" id="{781D8B79-0747-7516-BEEF-CBF03F974056}"/>
              </a:ext>
            </a:extLst>
          </p:cNvPr>
          <p:cNvGrpSpPr/>
          <p:nvPr/>
        </p:nvGrpSpPr>
        <p:grpSpPr>
          <a:xfrm>
            <a:off x="0" y="-4234"/>
            <a:ext cx="12192000" cy="6862234"/>
            <a:chOff x="0" y="-4234"/>
            <a:chExt cx="12192000" cy="6862234"/>
          </a:xfrm>
        </p:grpSpPr>
        <p:sp>
          <p:nvSpPr>
            <p:cNvPr id="9" name="Freeform: Shape 8">
              <a:extLst>
                <a:ext uri="{FF2B5EF4-FFF2-40B4-BE49-F238E27FC236}">
                  <a16:creationId xmlns:a16="http://schemas.microsoft.com/office/drawing/2014/main" id="{24658F4F-F523-32E2-3B3B-C9363FC7D971}"/>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4CC9F7F5-1E6F-A014-FDC9-9447B6213CB9}"/>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651106FE-9F3B-A52B-2A94-464C224582DD}"/>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02BF66C6-2225-8505-BAF5-A5E9B4B7D3EA}"/>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33835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B325C68-DE0B-3CA6-DBB1-88B2CB666D02}"/>
              </a:ext>
            </a:extLst>
          </p:cNvPr>
          <p:cNvGrpSpPr/>
          <p:nvPr/>
        </p:nvGrpSpPr>
        <p:grpSpPr>
          <a:xfrm>
            <a:off x="0" y="-4234"/>
            <a:ext cx="12192000" cy="6862234"/>
            <a:chOff x="0" y="-4234"/>
            <a:chExt cx="12192000" cy="6862234"/>
          </a:xfrm>
        </p:grpSpPr>
        <p:sp>
          <p:nvSpPr>
            <p:cNvPr id="6" name="Freeform: Shape 5">
              <a:extLst>
                <a:ext uri="{FF2B5EF4-FFF2-40B4-BE49-F238E27FC236}">
                  <a16:creationId xmlns:a16="http://schemas.microsoft.com/office/drawing/2014/main" id="{A4C290CB-6C21-6527-EFF1-7827850BB5D9}"/>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AEAE1B85-3178-605D-0C4E-A08E07723263}"/>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639B93E5-DCED-5CEA-47C0-4DF169B36E0B}"/>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01CC82DC-77F1-3D44-521C-836F4100990E}"/>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214D34F3-D1E3-F97C-491D-4B1DD6635604}"/>
              </a:ext>
            </a:extLst>
          </p:cNvPr>
          <p:cNvSpPr>
            <a:spLocks noGrp="1"/>
          </p:cNvSpPr>
          <p:nvPr>
            <p:ph type="ctrTitle"/>
          </p:nvPr>
        </p:nvSpPr>
        <p:spPr/>
        <p:txBody>
          <a:bodyPr/>
          <a:lstStyle/>
          <a:p>
            <a:br>
              <a:rPr lang="en-GB"/>
            </a:br>
            <a:endParaRPr lang="en-GB"/>
          </a:p>
        </p:txBody>
      </p:sp>
      <p:sp>
        <p:nvSpPr>
          <p:cNvPr id="3" name="Subtitle 2">
            <a:extLst>
              <a:ext uri="{FF2B5EF4-FFF2-40B4-BE49-F238E27FC236}">
                <a16:creationId xmlns:a16="http://schemas.microsoft.com/office/drawing/2014/main" id="{78FA571B-CBBD-CDD7-42F2-1B448B552CC1}"/>
              </a:ext>
            </a:extLst>
          </p:cNvPr>
          <p:cNvSpPr>
            <a:spLocks noGrp="1"/>
          </p:cNvSpPr>
          <p:nvPr>
            <p:ph type="subTitle" idx="1"/>
          </p:nvPr>
        </p:nvSpPr>
        <p:spPr/>
        <p:txBody>
          <a:bodyPr/>
          <a:lstStyle/>
          <a:p>
            <a:endParaRPr lang="en-GB"/>
          </a:p>
          <a:p>
            <a:endParaRPr lang="en-GB"/>
          </a:p>
        </p:txBody>
      </p:sp>
      <p:sp>
        <p:nvSpPr>
          <p:cNvPr id="13" name="TextBox 12">
            <a:extLst>
              <a:ext uri="{FF2B5EF4-FFF2-40B4-BE49-F238E27FC236}">
                <a16:creationId xmlns:a16="http://schemas.microsoft.com/office/drawing/2014/main" id="{D81A7C70-5846-5DD6-5CF1-E14DD1282E24}"/>
              </a:ext>
            </a:extLst>
          </p:cNvPr>
          <p:cNvSpPr txBox="1"/>
          <p:nvPr/>
        </p:nvSpPr>
        <p:spPr>
          <a:xfrm>
            <a:off x="891249" y="1710268"/>
            <a:ext cx="8278581" cy="4524315"/>
          </a:xfrm>
          <a:prstGeom prst="rect">
            <a:avLst/>
          </a:prstGeom>
          <a:noFill/>
          <a:ln w="19050">
            <a:noFill/>
          </a:ln>
        </p:spPr>
        <p:txBody>
          <a:bodyPr wrap="square" rtlCol="0">
            <a:spAutoFit/>
          </a:bodyPr>
          <a:lstStyle/>
          <a:p>
            <a:pPr marL="342900" indent="-342900" algn="just">
              <a:buFont typeface="Arial" panose="020B0604020202020204" pitchFamily="34" charset="0"/>
              <a:buChar char="•"/>
            </a:pPr>
            <a:r>
              <a:rPr lang="en-GB" sz="2400" dirty="0">
                <a:latin typeface="Sassoon Primary" pitchFamily="50" charset="0"/>
              </a:rPr>
              <a:t>Lessons that are taught 5 x a week </a:t>
            </a:r>
            <a:r>
              <a:rPr lang="en-GB" sz="2400" dirty="0">
                <a:latin typeface="Sassoon Primary" pitchFamily="50" charset="0"/>
                <a:sym typeface="Wingdings" panose="05000000000000000000" pitchFamily="2" charset="2"/>
              </a:rPr>
              <a:t> Maths</a:t>
            </a:r>
          </a:p>
          <a:p>
            <a:pPr marL="342900" indent="-342900" algn="just">
              <a:buFont typeface="Arial" panose="020B0604020202020204" pitchFamily="34" charset="0"/>
              <a:buChar char="•"/>
            </a:pPr>
            <a:endParaRPr lang="en-GB" sz="2400" dirty="0">
              <a:latin typeface="Sassoon Primary" pitchFamily="50" charset="0"/>
              <a:sym typeface="Wingdings" panose="05000000000000000000" pitchFamily="2" charset="2"/>
            </a:endParaRPr>
          </a:p>
          <a:p>
            <a:pPr marL="342900" indent="-342900" algn="just">
              <a:buFont typeface="Arial" panose="020B0604020202020204" pitchFamily="34" charset="0"/>
              <a:buChar char="•"/>
            </a:pPr>
            <a:r>
              <a:rPr lang="en-GB" sz="2400" dirty="0">
                <a:latin typeface="Sassoon Primary" pitchFamily="50" charset="0"/>
              </a:rPr>
              <a:t>Lessons that are taught  4x a week </a:t>
            </a:r>
            <a:r>
              <a:rPr lang="en-GB" sz="2400" dirty="0">
                <a:latin typeface="Sassoon Primary" pitchFamily="50" charset="0"/>
                <a:sym typeface="Wingdings" panose="05000000000000000000" pitchFamily="2" charset="2"/>
              </a:rPr>
              <a:t> English, Guided Reading</a:t>
            </a:r>
          </a:p>
          <a:p>
            <a:pPr marL="342900" indent="-342900" algn="just">
              <a:buFont typeface="Arial" panose="020B0604020202020204" pitchFamily="34" charset="0"/>
              <a:buChar char="•"/>
            </a:pPr>
            <a:endParaRPr lang="en-GB" sz="2400" dirty="0">
              <a:latin typeface="Sassoon Primary" pitchFamily="50" charset="0"/>
              <a:sym typeface="Wingdings" panose="05000000000000000000" pitchFamily="2" charset="2"/>
            </a:endParaRPr>
          </a:p>
          <a:p>
            <a:pPr marL="342900" indent="-342900" algn="just">
              <a:buFont typeface="Arial" panose="020B0604020202020204" pitchFamily="34" charset="0"/>
              <a:buChar char="•"/>
            </a:pPr>
            <a:r>
              <a:rPr lang="en-GB" sz="2400" dirty="0">
                <a:latin typeface="Sassoon Primary" pitchFamily="50" charset="0"/>
              </a:rPr>
              <a:t>Lessons that are taught  2x a week </a:t>
            </a:r>
            <a:r>
              <a:rPr lang="en-GB" sz="2400" dirty="0">
                <a:latin typeface="Sassoon Primary" pitchFamily="50" charset="0"/>
                <a:sym typeface="Wingdings" panose="05000000000000000000" pitchFamily="2" charset="2"/>
              </a:rPr>
              <a:t> Emile Spellings </a:t>
            </a:r>
          </a:p>
          <a:p>
            <a:pPr marL="342900" indent="-342900" algn="just">
              <a:buFont typeface="Arial" panose="020B0604020202020204" pitchFamily="34" charset="0"/>
              <a:buChar char="•"/>
            </a:pPr>
            <a:endParaRPr lang="en-GB" sz="2400" dirty="0">
              <a:latin typeface="Sassoon Primary" pitchFamily="50" charset="0"/>
              <a:sym typeface="Wingdings" panose="05000000000000000000" pitchFamily="2" charset="2"/>
            </a:endParaRPr>
          </a:p>
          <a:p>
            <a:pPr marL="342900" indent="-342900" algn="just">
              <a:buFont typeface="Arial" panose="020B0604020202020204" pitchFamily="34" charset="0"/>
              <a:buChar char="•"/>
            </a:pPr>
            <a:r>
              <a:rPr lang="en-GB" sz="2400" dirty="0">
                <a:latin typeface="Sassoon Primary" pitchFamily="50" charset="0"/>
                <a:sym typeface="Wingdings" panose="05000000000000000000" pitchFamily="2" charset="2"/>
              </a:rPr>
              <a:t>Lessons taught 1 x a week  Computing, PSHRE, R.E, Humanities, Science, Outdoor P.E and Indoor P.E, Art/Design and Technology and Music.</a:t>
            </a:r>
          </a:p>
          <a:p>
            <a:pPr algn="just"/>
            <a:endParaRPr lang="en-GB" sz="2400" dirty="0">
              <a:latin typeface="Sassoon Primary" pitchFamily="50" charset="0"/>
              <a:sym typeface="Wingdings" panose="05000000000000000000" pitchFamily="2" charset="2"/>
            </a:endParaRPr>
          </a:p>
          <a:p>
            <a:pPr marL="342900" indent="-342900" algn="just">
              <a:buFont typeface="Arial" panose="020B0604020202020204" pitchFamily="34" charset="0"/>
              <a:buChar char="•"/>
            </a:pPr>
            <a:r>
              <a:rPr lang="en-GB" sz="2400" dirty="0">
                <a:latin typeface="Sassoon Primary" pitchFamily="50" charset="0"/>
                <a:sym typeface="Wingdings" panose="05000000000000000000" pitchFamily="2" charset="2"/>
              </a:rPr>
              <a:t>Classes have a weekly allocated library slot. </a:t>
            </a:r>
          </a:p>
        </p:txBody>
      </p:sp>
      <p:sp>
        <p:nvSpPr>
          <p:cNvPr id="4" name="Rectangle 3">
            <a:extLst>
              <a:ext uri="{FF2B5EF4-FFF2-40B4-BE49-F238E27FC236}">
                <a16:creationId xmlns:a16="http://schemas.microsoft.com/office/drawing/2014/main" id="{010005DC-2230-640D-A8D8-FC7447E47C30}"/>
              </a:ext>
            </a:extLst>
          </p:cNvPr>
          <p:cNvSpPr/>
          <p:nvPr/>
        </p:nvSpPr>
        <p:spPr>
          <a:xfrm>
            <a:off x="891249" y="515055"/>
            <a:ext cx="3786613" cy="923330"/>
          </a:xfrm>
          <a:prstGeom prst="rect">
            <a:avLst/>
          </a:prstGeom>
          <a:noFill/>
        </p:spPr>
        <p:txBody>
          <a:bodyPr wrap="none" lIns="91440" tIns="45720" rIns="91440" bIns="45720">
            <a:spAutoFit/>
          </a:bodyPr>
          <a:lstStyle/>
          <a:p>
            <a:pPr algn="ctr"/>
            <a:r>
              <a:rPr lang="en-US" sz="5400" b="1" cap="none" spc="0">
                <a:ln w="0"/>
                <a:solidFill>
                  <a:schemeClr val="tx1"/>
                </a:solidFill>
                <a:effectLst>
                  <a:outerShdw blurRad="38100" dist="19050" dir="2700000" algn="tl" rotWithShape="0">
                    <a:schemeClr val="dk1">
                      <a:alpha val="40000"/>
                    </a:schemeClr>
                  </a:outerShdw>
                </a:effectLst>
                <a:latin typeface="Sassoon Primary" pitchFamily="50" charset="0"/>
              </a:rPr>
              <a:t>Timetables</a:t>
            </a:r>
          </a:p>
        </p:txBody>
      </p:sp>
    </p:spTree>
    <p:extLst>
      <p:ext uri="{BB962C8B-B14F-4D97-AF65-F5344CB8AC3E}">
        <p14:creationId xmlns:p14="http://schemas.microsoft.com/office/powerpoint/2010/main" val="2384666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B325C68-DE0B-3CA6-DBB1-88B2CB666D02}"/>
              </a:ext>
            </a:extLst>
          </p:cNvPr>
          <p:cNvGrpSpPr/>
          <p:nvPr/>
        </p:nvGrpSpPr>
        <p:grpSpPr>
          <a:xfrm>
            <a:off x="0" y="-4234"/>
            <a:ext cx="12192000" cy="6862234"/>
            <a:chOff x="0" y="-4234"/>
            <a:chExt cx="12192000" cy="6862234"/>
          </a:xfrm>
        </p:grpSpPr>
        <p:sp>
          <p:nvSpPr>
            <p:cNvPr id="6" name="Freeform: Shape 5">
              <a:extLst>
                <a:ext uri="{FF2B5EF4-FFF2-40B4-BE49-F238E27FC236}">
                  <a16:creationId xmlns:a16="http://schemas.microsoft.com/office/drawing/2014/main" id="{A4C290CB-6C21-6527-EFF1-7827850BB5D9}"/>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AEAE1B85-3178-605D-0C4E-A08E07723263}"/>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639B93E5-DCED-5CEA-47C0-4DF169B36E0B}"/>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01CC82DC-77F1-3D44-521C-836F4100990E}"/>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214D34F3-D1E3-F97C-491D-4B1DD6635604}"/>
              </a:ext>
            </a:extLst>
          </p:cNvPr>
          <p:cNvSpPr>
            <a:spLocks noGrp="1"/>
          </p:cNvSpPr>
          <p:nvPr>
            <p:ph type="ctrTitle"/>
          </p:nvPr>
        </p:nvSpPr>
        <p:spPr/>
        <p:txBody>
          <a:bodyPr/>
          <a:lstStyle/>
          <a:p>
            <a:br>
              <a:rPr lang="en-GB"/>
            </a:br>
            <a:endParaRPr lang="en-GB"/>
          </a:p>
        </p:txBody>
      </p:sp>
      <p:sp>
        <p:nvSpPr>
          <p:cNvPr id="3" name="Subtitle 2">
            <a:extLst>
              <a:ext uri="{FF2B5EF4-FFF2-40B4-BE49-F238E27FC236}">
                <a16:creationId xmlns:a16="http://schemas.microsoft.com/office/drawing/2014/main" id="{78FA571B-CBBD-CDD7-42F2-1B448B552CC1}"/>
              </a:ext>
            </a:extLst>
          </p:cNvPr>
          <p:cNvSpPr>
            <a:spLocks noGrp="1"/>
          </p:cNvSpPr>
          <p:nvPr>
            <p:ph type="subTitle" idx="1"/>
          </p:nvPr>
        </p:nvSpPr>
        <p:spPr/>
        <p:txBody>
          <a:bodyPr/>
          <a:lstStyle/>
          <a:p>
            <a:endParaRPr lang="en-GB"/>
          </a:p>
          <a:p>
            <a:endParaRPr lang="en-GB"/>
          </a:p>
        </p:txBody>
      </p:sp>
      <p:sp>
        <p:nvSpPr>
          <p:cNvPr id="13" name="TextBox 12">
            <a:extLst>
              <a:ext uri="{FF2B5EF4-FFF2-40B4-BE49-F238E27FC236}">
                <a16:creationId xmlns:a16="http://schemas.microsoft.com/office/drawing/2014/main" id="{D81A7C70-5846-5DD6-5CF1-E14DD1282E24}"/>
              </a:ext>
            </a:extLst>
          </p:cNvPr>
          <p:cNvSpPr txBox="1"/>
          <p:nvPr/>
        </p:nvSpPr>
        <p:spPr>
          <a:xfrm>
            <a:off x="995422" y="1362919"/>
            <a:ext cx="10227749" cy="5139869"/>
          </a:xfrm>
          <a:prstGeom prst="rect">
            <a:avLst/>
          </a:prstGeom>
          <a:noFill/>
          <a:ln w="19050">
            <a:noFill/>
          </a:ln>
        </p:spPr>
        <p:txBody>
          <a:bodyPr wrap="square" rtlCol="0">
            <a:spAutoFit/>
          </a:bodyPr>
          <a:lstStyle/>
          <a:p>
            <a:pPr algn="ctr"/>
            <a:r>
              <a:rPr lang="en-GB" sz="2800">
                <a:latin typeface="Sassoon Primary" pitchFamily="50" charset="0"/>
                <a:sym typeface="Wingdings" panose="05000000000000000000" pitchFamily="2" charset="2"/>
              </a:rPr>
              <a:t>Our Enrichment Afternoons cover a range of practical, hands-on activities across the Curriculum will commence in Autumn 2.  </a:t>
            </a:r>
            <a:endParaRPr lang="en-GB" sz="3200">
              <a:highlight>
                <a:srgbClr val="FFFF00"/>
              </a:highlight>
              <a:latin typeface="Sassoon Primary" pitchFamily="50" charset="0"/>
            </a:endParaRPr>
          </a:p>
          <a:p>
            <a:pPr algn="ctr"/>
            <a:endParaRPr lang="en-GB" sz="2800">
              <a:latin typeface="Sassoon Primary" pitchFamily="50" charset="0"/>
              <a:sym typeface="Wingdings" panose="05000000000000000000" pitchFamily="2" charset="2"/>
            </a:endParaRPr>
          </a:p>
          <a:p>
            <a:pPr algn="ctr"/>
            <a:r>
              <a:rPr lang="en-GB" sz="2800">
                <a:latin typeface="Sassoon Primary" pitchFamily="50" charset="0"/>
                <a:sym typeface="Wingdings" panose="05000000000000000000" pitchFamily="2" charset="2"/>
              </a:rPr>
              <a:t>Our enrichment sessions take place on a Wednesday. These are 45 minute weekly sessions that will have a curriculum focus and be taught from Reception through to Year 6.  </a:t>
            </a:r>
          </a:p>
          <a:p>
            <a:pPr marL="342900" indent="-342900" algn="ctr">
              <a:buFont typeface="Arial" panose="020B0604020202020204" pitchFamily="34" charset="0"/>
              <a:buChar char="•"/>
            </a:pPr>
            <a:endParaRPr lang="en-GB" sz="2800" i="1">
              <a:latin typeface="Sassoon Primary" pitchFamily="50" charset="0"/>
              <a:sym typeface="Wingdings" panose="05000000000000000000" pitchFamily="2" charset="2"/>
            </a:endParaRPr>
          </a:p>
          <a:p>
            <a:pPr algn="ctr"/>
            <a:r>
              <a:rPr lang="en-GB" sz="2800" i="1">
                <a:latin typeface="Sassoon Primary" pitchFamily="50" charset="0"/>
                <a:sym typeface="Wingdings" panose="05000000000000000000" pitchFamily="2" charset="2"/>
              </a:rPr>
              <a:t>PE &amp; Life Skills, Science, Computing, Outdoor Learning, Spanish, Story Telling, Oracy (through  poetry) and Cooking.</a:t>
            </a:r>
          </a:p>
          <a:p>
            <a:pPr algn="ctr"/>
            <a:r>
              <a:rPr lang="en-GB" sz="2800" i="1">
                <a:latin typeface="Sassoon Primary" pitchFamily="50" charset="0"/>
                <a:sym typeface="Wingdings" panose="05000000000000000000" pitchFamily="2" charset="2"/>
              </a:rPr>
              <a:t>*</a:t>
            </a:r>
            <a:r>
              <a:rPr lang="en-GB" sz="2000" i="1">
                <a:latin typeface="Sassoon Primary" pitchFamily="50" charset="0"/>
                <a:sym typeface="Wingdings" panose="05000000000000000000" pitchFamily="2" charset="2"/>
              </a:rPr>
              <a:t>PE Kits are not needed for Wednesdays for Enrichment (</a:t>
            </a:r>
            <a:r>
              <a:rPr lang="en-GB" sz="2000" i="1" err="1">
                <a:latin typeface="Sassoon Primary" pitchFamily="50" charset="0"/>
                <a:sym typeface="Wingdings" panose="05000000000000000000" pitchFamily="2" charset="2"/>
              </a:rPr>
              <a:t>parentmail</a:t>
            </a:r>
            <a:r>
              <a:rPr lang="en-GB" sz="2000" i="1">
                <a:latin typeface="Sassoon Primary" pitchFamily="50" charset="0"/>
                <a:sym typeface="Wingdings" panose="05000000000000000000" pitchFamily="2" charset="2"/>
              </a:rPr>
              <a:t> to be sent in advance if required)</a:t>
            </a:r>
            <a:endParaRPr lang="en-GB" sz="2800" i="1">
              <a:latin typeface="Sassoon Primary" pitchFamily="50" charset="0"/>
              <a:sym typeface="Wingdings" panose="05000000000000000000" pitchFamily="2" charset="2"/>
            </a:endParaRPr>
          </a:p>
        </p:txBody>
      </p:sp>
      <p:sp>
        <p:nvSpPr>
          <p:cNvPr id="4" name="Rectangle 3">
            <a:extLst>
              <a:ext uri="{FF2B5EF4-FFF2-40B4-BE49-F238E27FC236}">
                <a16:creationId xmlns:a16="http://schemas.microsoft.com/office/drawing/2014/main" id="{010005DC-2230-640D-A8D8-FC7447E47C30}"/>
              </a:ext>
            </a:extLst>
          </p:cNvPr>
          <p:cNvSpPr/>
          <p:nvPr/>
        </p:nvSpPr>
        <p:spPr>
          <a:xfrm>
            <a:off x="1175119" y="439589"/>
            <a:ext cx="8098884" cy="923330"/>
          </a:xfrm>
          <a:prstGeom prst="rect">
            <a:avLst/>
          </a:prstGeom>
          <a:noFill/>
        </p:spPr>
        <p:txBody>
          <a:bodyPr wrap="none" lIns="91440" tIns="45720" rIns="91440" bIns="45720">
            <a:spAutoFit/>
          </a:bodyPr>
          <a:lstStyle/>
          <a:p>
            <a:pPr algn="ctr"/>
            <a:r>
              <a:rPr lang="en-US" sz="5400" b="1" cap="none" spc="0">
                <a:ln w="0"/>
                <a:solidFill>
                  <a:schemeClr val="tx1"/>
                </a:solidFill>
                <a:effectLst>
                  <a:outerShdw blurRad="38100" dist="19050" dir="2700000" algn="tl" rotWithShape="0">
                    <a:schemeClr val="dk1">
                      <a:alpha val="40000"/>
                    </a:schemeClr>
                  </a:outerShdw>
                </a:effectLst>
                <a:latin typeface="Sassoon Primary" pitchFamily="50" charset="0"/>
              </a:rPr>
              <a:t>Enrichment Afternoons </a:t>
            </a:r>
          </a:p>
        </p:txBody>
      </p:sp>
    </p:spTree>
    <p:extLst>
      <p:ext uri="{BB962C8B-B14F-4D97-AF65-F5344CB8AC3E}">
        <p14:creationId xmlns:p14="http://schemas.microsoft.com/office/powerpoint/2010/main" val="3160360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A2B08D6-263C-A075-6765-C5310F5B5A3A}"/>
              </a:ext>
            </a:extLst>
          </p:cNvPr>
          <p:cNvGrpSpPr/>
          <p:nvPr/>
        </p:nvGrpSpPr>
        <p:grpSpPr>
          <a:xfrm>
            <a:off x="0" y="-4234"/>
            <a:ext cx="12192000" cy="6862234"/>
            <a:chOff x="0" y="-4234"/>
            <a:chExt cx="12192000" cy="6862234"/>
          </a:xfrm>
        </p:grpSpPr>
        <p:sp>
          <p:nvSpPr>
            <p:cNvPr id="7" name="Freeform: Shape 6">
              <a:extLst>
                <a:ext uri="{FF2B5EF4-FFF2-40B4-BE49-F238E27FC236}">
                  <a16:creationId xmlns:a16="http://schemas.microsoft.com/office/drawing/2014/main" id="{B1CDA059-63C4-47BB-0D1A-17E3FEDB5D60}"/>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C86AA4EB-224A-F39E-20FD-BE4BDF4872C0}"/>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719C4C22-F93F-A8AF-6929-F13F5E88B59E}"/>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5FC902AC-A0A6-989B-ADBD-B107F115C008}"/>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214D34F3-D1E3-F97C-491D-4B1DD6635604}"/>
              </a:ext>
            </a:extLst>
          </p:cNvPr>
          <p:cNvSpPr>
            <a:spLocks noGrp="1"/>
          </p:cNvSpPr>
          <p:nvPr>
            <p:ph type="ctrTitle"/>
          </p:nvPr>
        </p:nvSpPr>
        <p:spPr/>
        <p:txBody>
          <a:bodyPr/>
          <a:lstStyle/>
          <a:p>
            <a:br>
              <a:rPr lang="en-GB"/>
            </a:br>
            <a:endParaRPr lang="en-GB"/>
          </a:p>
        </p:txBody>
      </p:sp>
      <p:sp>
        <p:nvSpPr>
          <p:cNvPr id="3" name="Subtitle 2">
            <a:extLst>
              <a:ext uri="{FF2B5EF4-FFF2-40B4-BE49-F238E27FC236}">
                <a16:creationId xmlns:a16="http://schemas.microsoft.com/office/drawing/2014/main" id="{78FA571B-CBBD-CDD7-42F2-1B448B552CC1}"/>
              </a:ext>
            </a:extLst>
          </p:cNvPr>
          <p:cNvSpPr>
            <a:spLocks noGrp="1"/>
          </p:cNvSpPr>
          <p:nvPr>
            <p:ph type="subTitle" idx="1"/>
          </p:nvPr>
        </p:nvSpPr>
        <p:spPr/>
        <p:txBody>
          <a:bodyPr/>
          <a:lstStyle/>
          <a:p>
            <a:endParaRPr lang="en-GB"/>
          </a:p>
          <a:p>
            <a:endParaRPr lang="en-GB"/>
          </a:p>
        </p:txBody>
      </p:sp>
      <p:sp>
        <p:nvSpPr>
          <p:cNvPr id="4" name="Rectangle 3">
            <a:extLst>
              <a:ext uri="{FF2B5EF4-FFF2-40B4-BE49-F238E27FC236}">
                <a16:creationId xmlns:a16="http://schemas.microsoft.com/office/drawing/2014/main" id="{B19B5E33-96D8-C6EA-219A-A4EFA7D6E18D}"/>
              </a:ext>
            </a:extLst>
          </p:cNvPr>
          <p:cNvSpPr/>
          <p:nvPr/>
        </p:nvSpPr>
        <p:spPr>
          <a:xfrm>
            <a:off x="325780" y="3247526"/>
            <a:ext cx="3214096" cy="769441"/>
          </a:xfrm>
          <a:prstGeom prst="rect">
            <a:avLst/>
          </a:prstGeom>
          <a:noFill/>
        </p:spPr>
        <p:txBody>
          <a:bodyPr wrap="square" lIns="91440" tIns="45720" rIns="91440" bIns="45720">
            <a:spAutoFit/>
          </a:bodyPr>
          <a:lstStyle/>
          <a:p>
            <a:pPr algn="ctr"/>
            <a:r>
              <a:rPr lang="en-US" sz="4400" b="1" cap="none" spc="0" dirty="0">
                <a:ln w="0"/>
                <a:solidFill>
                  <a:schemeClr val="tx1"/>
                </a:solidFill>
                <a:effectLst>
                  <a:outerShdw blurRad="38100" dist="19050" dir="2700000" algn="tl" rotWithShape="0">
                    <a:schemeClr val="dk1">
                      <a:alpha val="40000"/>
                    </a:schemeClr>
                  </a:outerShdw>
                </a:effectLst>
                <a:latin typeface="Sassoon Primary" pitchFamily="50" charset="0"/>
              </a:rPr>
              <a:t>Timetables</a:t>
            </a:r>
          </a:p>
        </p:txBody>
      </p:sp>
      <p:pic>
        <p:nvPicPr>
          <p:cNvPr id="11" name="Picture 10">
            <a:extLst>
              <a:ext uri="{FF2B5EF4-FFF2-40B4-BE49-F238E27FC236}">
                <a16:creationId xmlns:a16="http://schemas.microsoft.com/office/drawing/2014/main" id="{F8548199-B5FC-4286-704F-C51F0583F734}"/>
              </a:ext>
            </a:extLst>
          </p:cNvPr>
          <p:cNvPicPr>
            <a:picLocks noChangeAspect="1"/>
          </p:cNvPicPr>
          <p:nvPr/>
        </p:nvPicPr>
        <p:blipFill>
          <a:blip r:embed="rId2"/>
          <a:stretch>
            <a:fillRect/>
          </a:stretch>
        </p:blipFill>
        <p:spPr>
          <a:xfrm>
            <a:off x="3580968" y="90021"/>
            <a:ext cx="8392696" cy="6677957"/>
          </a:xfrm>
          <a:prstGeom prst="rect">
            <a:avLst/>
          </a:prstGeom>
        </p:spPr>
      </p:pic>
    </p:spTree>
    <p:extLst>
      <p:ext uri="{BB962C8B-B14F-4D97-AF65-F5344CB8AC3E}">
        <p14:creationId xmlns:p14="http://schemas.microsoft.com/office/powerpoint/2010/main" val="2772013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42C80A8-B96F-5CF3-AD97-58B101830FBD}"/>
              </a:ext>
            </a:extLst>
          </p:cNvPr>
          <p:cNvGrpSpPr/>
          <p:nvPr/>
        </p:nvGrpSpPr>
        <p:grpSpPr>
          <a:xfrm>
            <a:off x="0" y="-4234"/>
            <a:ext cx="12192000" cy="6862234"/>
            <a:chOff x="0" y="-4234"/>
            <a:chExt cx="12192000" cy="6862234"/>
          </a:xfrm>
        </p:grpSpPr>
        <p:sp>
          <p:nvSpPr>
            <p:cNvPr id="7" name="Freeform: Shape 6">
              <a:extLst>
                <a:ext uri="{FF2B5EF4-FFF2-40B4-BE49-F238E27FC236}">
                  <a16:creationId xmlns:a16="http://schemas.microsoft.com/office/drawing/2014/main" id="{2067CF23-6411-7112-E80F-C1BB7912940D}"/>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5E7E288-662F-1BA6-B777-EB904D4135FE}"/>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75C00127-DC86-6170-0E66-FD1A23B7379B}"/>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3E9B4FD2-56EE-7A8B-1339-C3B7C9365E70}"/>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214D34F3-D1E3-F97C-491D-4B1DD6635604}"/>
              </a:ext>
            </a:extLst>
          </p:cNvPr>
          <p:cNvSpPr>
            <a:spLocks noGrp="1"/>
          </p:cNvSpPr>
          <p:nvPr>
            <p:ph type="ctrTitle"/>
          </p:nvPr>
        </p:nvSpPr>
        <p:spPr/>
        <p:txBody>
          <a:bodyPr/>
          <a:lstStyle/>
          <a:p>
            <a:br>
              <a:rPr lang="en-GB"/>
            </a:br>
            <a:endParaRPr lang="en-GB"/>
          </a:p>
        </p:txBody>
      </p:sp>
      <p:sp>
        <p:nvSpPr>
          <p:cNvPr id="3" name="Subtitle 2">
            <a:extLst>
              <a:ext uri="{FF2B5EF4-FFF2-40B4-BE49-F238E27FC236}">
                <a16:creationId xmlns:a16="http://schemas.microsoft.com/office/drawing/2014/main" id="{78FA571B-CBBD-CDD7-42F2-1B448B552CC1}"/>
              </a:ext>
            </a:extLst>
          </p:cNvPr>
          <p:cNvSpPr>
            <a:spLocks noGrp="1"/>
          </p:cNvSpPr>
          <p:nvPr>
            <p:ph type="subTitle" idx="1"/>
          </p:nvPr>
        </p:nvSpPr>
        <p:spPr/>
        <p:txBody>
          <a:bodyPr/>
          <a:lstStyle/>
          <a:p>
            <a:endParaRPr lang="en-GB"/>
          </a:p>
          <a:p>
            <a:endParaRPr lang="en-GB"/>
          </a:p>
        </p:txBody>
      </p:sp>
      <p:sp>
        <p:nvSpPr>
          <p:cNvPr id="13" name="TextBox 12">
            <a:extLst>
              <a:ext uri="{FF2B5EF4-FFF2-40B4-BE49-F238E27FC236}">
                <a16:creationId xmlns:a16="http://schemas.microsoft.com/office/drawing/2014/main" id="{D81A7C70-5846-5DD6-5CF1-E14DD1282E24}"/>
              </a:ext>
            </a:extLst>
          </p:cNvPr>
          <p:cNvSpPr txBox="1"/>
          <p:nvPr/>
        </p:nvSpPr>
        <p:spPr>
          <a:xfrm>
            <a:off x="909457" y="1710268"/>
            <a:ext cx="8628124" cy="3108543"/>
          </a:xfrm>
          <a:prstGeom prst="rect">
            <a:avLst/>
          </a:prstGeom>
          <a:noFill/>
          <a:ln w="19050">
            <a:noFill/>
          </a:ln>
        </p:spPr>
        <p:txBody>
          <a:bodyPr wrap="square" rtlCol="0">
            <a:spAutoFit/>
          </a:bodyPr>
          <a:lstStyle/>
          <a:p>
            <a:pPr algn="just"/>
            <a:r>
              <a:rPr lang="en-GB" sz="2800" b="1" dirty="0">
                <a:latin typeface="Sassoon Primary" pitchFamily="50" charset="0"/>
              </a:rPr>
              <a:t>3A and 3H</a:t>
            </a:r>
          </a:p>
          <a:p>
            <a:pPr algn="just"/>
            <a:r>
              <a:rPr lang="en-GB" sz="2800" dirty="0">
                <a:latin typeface="Sassoon Primary" pitchFamily="50" charset="0"/>
                <a:sym typeface="Wingdings" panose="05000000000000000000" pitchFamily="2" charset="2"/>
              </a:rPr>
              <a:t>Tuesday (outdoor PE)</a:t>
            </a:r>
          </a:p>
          <a:p>
            <a:pPr algn="just"/>
            <a:r>
              <a:rPr lang="en-GB" sz="2800" dirty="0">
                <a:latin typeface="Sassoon Primary" pitchFamily="50" charset="0"/>
                <a:sym typeface="Wingdings" panose="05000000000000000000" pitchFamily="2" charset="2"/>
              </a:rPr>
              <a:t>Thursday (indoor PE 3H)</a:t>
            </a:r>
          </a:p>
          <a:p>
            <a:pPr algn="just"/>
            <a:r>
              <a:rPr lang="en-GB" sz="2800" dirty="0">
                <a:latin typeface="Sassoon Primary" pitchFamily="50" charset="0"/>
                <a:sym typeface="Wingdings" panose="05000000000000000000" pitchFamily="2" charset="2"/>
              </a:rPr>
              <a:t>Friday (indoor PE 3A)</a:t>
            </a:r>
          </a:p>
          <a:p>
            <a:pPr algn="just"/>
            <a:endParaRPr lang="en-GB" sz="2800" dirty="0">
              <a:latin typeface="Sassoon Primary" pitchFamily="50" charset="0"/>
              <a:sym typeface="Wingdings" panose="05000000000000000000" pitchFamily="2" charset="2"/>
            </a:endParaRPr>
          </a:p>
          <a:p>
            <a:r>
              <a:rPr lang="en-GB" sz="2800" b="1" dirty="0">
                <a:latin typeface="Sassoon Primary" pitchFamily="50" charset="0"/>
                <a:sym typeface="Wingdings" panose="05000000000000000000" pitchFamily="2" charset="2"/>
              </a:rPr>
              <a:t>When does my child need to wear their P.E kit?</a:t>
            </a:r>
          </a:p>
          <a:p>
            <a:r>
              <a:rPr lang="en-GB" sz="2800" dirty="0">
                <a:latin typeface="Sassoon Primary" pitchFamily="50" charset="0"/>
                <a:sym typeface="Wingdings" panose="05000000000000000000" pitchFamily="2" charset="2"/>
              </a:rPr>
              <a:t>Full P.E. kit is to be worn on a</a:t>
            </a:r>
            <a:r>
              <a:rPr lang="en-GB" sz="2800" b="1" dirty="0">
                <a:latin typeface="Sassoon Primary" pitchFamily="50" charset="0"/>
                <a:sym typeface="Wingdings" panose="05000000000000000000" pitchFamily="2" charset="2"/>
              </a:rPr>
              <a:t> Tuesday</a:t>
            </a:r>
            <a:endParaRPr lang="en-GB" sz="2800" b="1" i="1" dirty="0">
              <a:latin typeface="Sassoon Primary" pitchFamily="50" charset="0"/>
              <a:sym typeface="Wingdings" panose="05000000000000000000" pitchFamily="2" charset="2"/>
            </a:endParaRPr>
          </a:p>
        </p:txBody>
      </p:sp>
      <p:sp>
        <p:nvSpPr>
          <p:cNvPr id="4" name="Rectangle 3">
            <a:extLst>
              <a:ext uri="{FF2B5EF4-FFF2-40B4-BE49-F238E27FC236}">
                <a16:creationId xmlns:a16="http://schemas.microsoft.com/office/drawing/2014/main" id="{9D7C2FAC-B714-3B96-CBFA-A7EF39ED6E64}"/>
              </a:ext>
            </a:extLst>
          </p:cNvPr>
          <p:cNvSpPr/>
          <p:nvPr/>
        </p:nvSpPr>
        <p:spPr>
          <a:xfrm>
            <a:off x="909457" y="515055"/>
            <a:ext cx="2510624" cy="923330"/>
          </a:xfrm>
          <a:prstGeom prst="rect">
            <a:avLst/>
          </a:prstGeom>
          <a:noFill/>
        </p:spPr>
        <p:txBody>
          <a:bodyPr wrap="none" lIns="91440" tIns="45720" rIns="91440" bIns="45720">
            <a:spAutoFit/>
          </a:bodyPr>
          <a:lstStyle/>
          <a:p>
            <a:r>
              <a:rPr lang="en-US" sz="5400" b="1" cap="none" spc="0">
                <a:ln w="0"/>
                <a:solidFill>
                  <a:schemeClr val="tx1"/>
                </a:solidFill>
                <a:effectLst>
                  <a:outerShdw blurRad="38100" dist="19050" dir="2700000" algn="tl" rotWithShape="0">
                    <a:schemeClr val="dk1">
                      <a:alpha val="40000"/>
                    </a:schemeClr>
                  </a:outerShdw>
                </a:effectLst>
                <a:latin typeface="Sassoon Primary" pitchFamily="50" charset="0"/>
              </a:rPr>
              <a:t>PE Kits</a:t>
            </a:r>
          </a:p>
        </p:txBody>
      </p:sp>
    </p:spTree>
    <p:extLst>
      <p:ext uri="{BB962C8B-B14F-4D97-AF65-F5344CB8AC3E}">
        <p14:creationId xmlns:p14="http://schemas.microsoft.com/office/powerpoint/2010/main" val="2032656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929AEA9-317B-EF47-756F-C92A1229B6F9}"/>
              </a:ext>
            </a:extLst>
          </p:cNvPr>
          <p:cNvSpPr/>
          <p:nvPr/>
        </p:nvSpPr>
        <p:spPr>
          <a:xfrm>
            <a:off x="-116379" y="-149629"/>
            <a:ext cx="1080654" cy="5702531"/>
          </a:xfrm>
          <a:custGeom>
            <a:avLst/>
            <a:gdLst>
              <a:gd name="connsiteX0" fmla="*/ 1080654 w 1080654"/>
              <a:gd name="connsiteY0" fmla="*/ 0 h 5702531"/>
              <a:gd name="connsiteX1" fmla="*/ 66502 w 1080654"/>
              <a:gd name="connsiteY1" fmla="*/ 5702531 h 5702531"/>
              <a:gd name="connsiteX2" fmla="*/ 0 w 1080654"/>
              <a:gd name="connsiteY2" fmla="*/ 33251 h 5702531"/>
              <a:gd name="connsiteX3" fmla="*/ 1080654 w 1080654"/>
              <a:gd name="connsiteY3" fmla="*/ 0 h 5702531"/>
            </a:gdLst>
            <a:ahLst/>
            <a:cxnLst>
              <a:cxn ang="0">
                <a:pos x="connsiteX0" y="connsiteY0"/>
              </a:cxn>
              <a:cxn ang="0">
                <a:pos x="connsiteX1" y="connsiteY1"/>
              </a:cxn>
              <a:cxn ang="0">
                <a:pos x="connsiteX2" y="connsiteY2"/>
              </a:cxn>
              <a:cxn ang="0">
                <a:pos x="connsiteX3" y="connsiteY3"/>
              </a:cxn>
            </a:cxnLst>
            <a:rect l="l" t="t" r="r" b="b"/>
            <a:pathLst>
              <a:path w="1080654" h="5702531">
                <a:moveTo>
                  <a:pt x="1080654" y="0"/>
                </a:moveTo>
                <a:lnTo>
                  <a:pt x="66502" y="5702531"/>
                </a:lnTo>
                <a:lnTo>
                  <a:pt x="0" y="33251"/>
                </a:lnTo>
                <a:lnTo>
                  <a:pt x="1080654"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C6CA157-0847-0B47-7DF9-F4791B31998B}"/>
              </a:ext>
            </a:extLst>
          </p:cNvPr>
          <p:cNvSpPr/>
          <p:nvPr/>
        </p:nvSpPr>
        <p:spPr>
          <a:xfrm>
            <a:off x="8171727" y="-4233"/>
            <a:ext cx="4020273" cy="686223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14D34F3-D1E3-F97C-491D-4B1DD6635604}"/>
              </a:ext>
            </a:extLst>
          </p:cNvPr>
          <p:cNvSpPr>
            <a:spLocks noGrp="1"/>
          </p:cNvSpPr>
          <p:nvPr>
            <p:ph type="ctrTitle"/>
          </p:nvPr>
        </p:nvSpPr>
        <p:spPr/>
        <p:txBody>
          <a:bodyPr/>
          <a:lstStyle/>
          <a:p>
            <a:br>
              <a:rPr lang="en-GB"/>
            </a:br>
            <a:endParaRPr lang="en-GB"/>
          </a:p>
        </p:txBody>
      </p:sp>
      <p:sp>
        <p:nvSpPr>
          <p:cNvPr id="15" name="Control 1">
            <a:extLst>
              <a:ext uri="{FF2B5EF4-FFF2-40B4-BE49-F238E27FC236}">
                <a16:creationId xmlns:a16="http://schemas.microsoft.com/office/drawing/2014/main" id="{744CCC81-D0A5-17B6-4C8D-3AB3879AB217}"/>
              </a:ext>
            </a:extLst>
          </p:cNvPr>
          <p:cNvSpPr>
            <a:spLocks noChangeArrowheads="1" noChangeShapeType="1"/>
          </p:cNvSpPr>
          <p:nvPr/>
        </p:nvSpPr>
        <p:spPr bwMode="auto">
          <a:xfrm>
            <a:off x="4814888" y="3711575"/>
            <a:ext cx="5283200" cy="77946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grpSp>
        <p:nvGrpSpPr>
          <p:cNvPr id="5" name="Group 4">
            <a:extLst>
              <a:ext uri="{FF2B5EF4-FFF2-40B4-BE49-F238E27FC236}">
                <a16:creationId xmlns:a16="http://schemas.microsoft.com/office/drawing/2014/main" id="{FBD18A35-25D7-6F8F-65EB-96E976E4FF52}"/>
              </a:ext>
            </a:extLst>
          </p:cNvPr>
          <p:cNvGrpSpPr/>
          <p:nvPr/>
        </p:nvGrpSpPr>
        <p:grpSpPr>
          <a:xfrm>
            <a:off x="0" y="-4234"/>
            <a:ext cx="12192000" cy="6862234"/>
            <a:chOff x="0" y="-4234"/>
            <a:chExt cx="12192000" cy="6862234"/>
          </a:xfrm>
        </p:grpSpPr>
        <p:sp>
          <p:nvSpPr>
            <p:cNvPr id="8" name="Freeform: Shape 7">
              <a:extLst>
                <a:ext uri="{FF2B5EF4-FFF2-40B4-BE49-F238E27FC236}">
                  <a16:creationId xmlns:a16="http://schemas.microsoft.com/office/drawing/2014/main" id="{C0B283AC-7F91-13DE-6E8E-1DB97BE852DA}"/>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683FDE83-4311-69B6-9689-C2934F18B10B}"/>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5415D2EA-2192-030C-E91A-0E2A64B6A7B5}"/>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DDC99325-07D2-43CB-1FF1-D5527791A02E}"/>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ectangle 33">
            <a:extLst>
              <a:ext uri="{FF2B5EF4-FFF2-40B4-BE49-F238E27FC236}">
                <a16:creationId xmlns:a16="http://schemas.microsoft.com/office/drawing/2014/main" id="{1A07EFAC-E132-94A1-2A0F-763CFCF82C78}"/>
              </a:ext>
            </a:extLst>
          </p:cNvPr>
          <p:cNvSpPr/>
          <p:nvPr/>
        </p:nvSpPr>
        <p:spPr>
          <a:xfrm>
            <a:off x="732857" y="-4234"/>
            <a:ext cx="1918217" cy="6740307"/>
          </a:xfrm>
          <a:prstGeom prst="rect">
            <a:avLst/>
          </a:prstGeom>
          <a:noFill/>
        </p:spPr>
        <p:txBody>
          <a:bodyPr vert="wordArtVert" wrap="square" lIns="91440" tIns="45720" rIns="91440" bIns="45720">
            <a:spAutoFit/>
          </a:bodyPr>
          <a:lstStyle/>
          <a:p>
            <a:r>
              <a:rPr lang="en-US" sz="3200" b="1" cap="none" spc="0">
                <a:ln w="0"/>
                <a:solidFill>
                  <a:schemeClr val="tx1"/>
                </a:solidFill>
                <a:effectLst>
                  <a:outerShdw blurRad="38100" dist="19050" dir="2700000" algn="tl" rotWithShape="0">
                    <a:schemeClr val="dk1">
                      <a:alpha val="40000"/>
                    </a:schemeClr>
                  </a:outerShdw>
                </a:effectLst>
                <a:latin typeface="Sassoon Primary" pitchFamily="50" charset="0"/>
              </a:rPr>
              <a:t>Curriculum</a:t>
            </a:r>
          </a:p>
          <a:p>
            <a:endParaRPr lang="en-US" sz="3200" b="1" cap="none" spc="0">
              <a:ln w="0"/>
              <a:solidFill>
                <a:schemeClr val="tx1"/>
              </a:solidFill>
              <a:effectLst>
                <a:outerShdw blurRad="38100" dist="19050" dir="2700000" algn="tl" rotWithShape="0">
                  <a:schemeClr val="dk1">
                    <a:alpha val="40000"/>
                  </a:schemeClr>
                </a:outerShdw>
              </a:effectLst>
              <a:latin typeface="Sassoon Primary" pitchFamily="50" charset="0"/>
            </a:endParaRPr>
          </a:p>
          <a:p>
            <a:r>
              <a:rPr lang="en-US" sz="3200" b="1" cap="none" spc="0">
                <a:ln w="0"/>
                <a:solidFill>
                  <a:schemeClr val="tx1"/>
                </a:solidFill>
                <a:effectLst>
                  <a:outerShdw blurRad="38100" dist="19050" dir="2700000" algn="tl" rotWithShape="0">
                    <a:schemeClr val="dk1">
                      <a:alpha val="40000"/>
                    </a:schemeClr>
                  </a:outerShdw>
                </a:effectLst>
                <a:latin typeface="Sassoon Primary" pitchFamily="50" charset="0"/>
              </a:rPr>
              <a:t> Overview</a:t>
            </a:r>
          </a:p>
        </p:txBody>
      </p:sp>
    </p:spTree>
    <p:extLst>
      <p:ext uri="{BB962C8B-B14F-4D97-AF65-F5344CB8AC3E}">
        <p14:creationId xmlns:p14="http://schemas.microsoft.com/office/powerpoint/2010/main" val="3138540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8DB0E-4118-3E95-19F9-7DCBF2E29730}"/>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3ACBFA26-F7CF-D698-B0B9-5B67168AFC6B}"/>
              </a:ext>
            </a:extLst>
          </p:cNvPr>
          <p:cNvSpPr/>
          <p:nvPr/>
        </p:nvSpPr>
        <p:spPr>
          <a:xfrm>
            <a:off x="-116379" y="-149629"/>
            <a:ext cx="1080654" cy="5702531"/>
          </a:xfrm>
          <a:custGeom>
            <a:avLst/>
            <a:gdLst>
              <a:gd name="connsiteX0" fmla="*/ 1080654 w 1080654"/>
              <a:gd name="connsiteY0" fmla="*/ 0 h 5702531"/>
              <a:gd name="connsiteX1" fmla="*/ 66502 w 1080654"/>
              <a:gd name="connsiteY1" fmla="*/ 5702531 h 5702531"/>
              <a:gd name="connsiteX2" fmla="*/ 0 w 1080654"/>
              <a:gd name="connsiteY2" fmla="*/ 33251 h 5702531"/>
              <a:gd name="connsiteX3" fmla="*/ 1080654 w 1080654"/>
              <a:gd name="connsiteY3" fmla="*/ 0 h 5702531"/>
            </a:gdLst>
            <a:ahLst/>
            <a:cxnLst>
              <a:cxn ang="0">
                <a:pos x="connsiteX0" y="connsiteY0"/>
              </a:cxn>
              <a:cxn ang="0">
                <a:pos x="connsiteX1" y="connsiteY1"/>
              </a:cxn>
              <a:cxn ang="0">
                <a:pos x="connsiteX2" y="connsiteY2"/>
              </a:cxn>
              <a:cxn ang="0">
                <a:pos x="connsiteX3" y="connsiteY3"/>
              </a:cxn>
            </a:cxnLst>
            <a:rect l="l" t="t" r="r" b="b"/>
            <a:pathLst>
              <a:path w="1080654" h="5702531">
                <a:moveTo>
                  <a:pt x="1080654" y="0"/>
                </a:moveTo>
                <a:lnTo>
                  <a:pt x="66502" y="5702531"/>
                </a:lnTo>
                <a:lnTo>
                  <a:pt x="0" y="33251"/>
                </a:lnTo>
                <a:lnTo>
                  <a:pt x="1080654"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9F4180F-885C-07C3-2745-C6BACC7378F1}"/>
              </a:ext>
            </a:extLst>
          </p:cNvPr>
          <p:cNvSpPr/>
          <p:nvPr/>
        </p:nvSpPr>
        <p:spPr>
          <a:xfrm>
            <a:off x="8171727" y="-4233"/>
            <a:ext cx="4020273" cy="686223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6FBC019-E5FD-A190-DC13-C58E3D8547FD}"/>
              </a:ext>
            </a:extLst>
          </p:cNvPr>
          <p:cNvSpPr>
            <a:spLocks noGrp="1"/>
          </p:cNvSpPr>
          <p:nvPr>
            <p:ph type="ctrTitle"/>
          </p:nvPr>
        </p:nvSpPr>
        <p:spPr/>
        <p:txBody>
          <a:bodyPr/>
          <a:lstStyle/>
          <a:p>
            <a:br>
              <a:rPr lang="en-GB"/>
            </a:br>
            <a:endParaRPr lang="en-GB"/>
          </a:p>
        </p:txBody>
      </p:sp>
      <p:sp>
        <p:nvSpPr>
          <p:cNvPr id="15" name="Control 1">
            <a:extLst>
              <a:ext uri="{FF2B5EF4-FFF2-40B4-BE49-F238E27FC236}">
                <a16:creationId xmlns:a16="http://schemas.microsoft.com/office/drawing/2014/main" id="{2787675E-51EA-C5C6-ED12-D6B25AADAF36}"/>
              </a:ext>
            </a:extLst>
          </p:cNvPr>
          <p:cNvSpPr>
            <a:spLocks noChangeArrowheads="1" noChangeShapeType="1"/>
          </p:cNvSpPr>
          <p:nvPr/>
        </p:nvSpPr>
        <p:spPr bwMode="auto">
          <a:xfrm>
            <a:off x="4814888" y="3711575"/>
            <a:ext cx="5283200" cy="77946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grpSp>
        <p:nvGrpSpPr>
          <p:cNvPr id="5" name="Group 4">
            <a:extLst>
              <a:ext uri="{FF2B5EF4-FFF2-40B4-BE49-F238E27FC236}">
                <a16:creationId xmlns:a16="http://schemas.microsoft.com/office/drawing/2014/main" id="{48C5091C-9589-51F4-2BE4-6B3E1C38F242}"/>
              </a:ext>
            </a:extLst>
          </p:cNvPr>
          <p:cNvGrpSpPr/>
          <p:nvPr/>
        </p:nvGrpSpPr>
        <p:grpSpPr>
          <a:xfrm>
            <a:off x="0" y="-4234"/>
            <a:ext cx="12192000" cy="6862234"/>
            <a:chOff x="0" y="-4234"/>
            <a:chExt cx="12192000" cy="6862234"/>
          </a:xfrm>
        </p:grpSpPr>
        <p:sp>
          <p:nvSpPr>
            <p:cNvPr id="8" name="Freeform: Shape 7">
              <a:extLst>
                <a:ext uri="{FF2B5EF4-FFF2-40B4-BE49-F238E27FC236}">
                  <a16:creationId xmlns:a16="http://schemas.microsoft.com/office/drawing/2014/main" id="{0348A297-F89B-53ED-76F2-C4B6AEADEA40}"/>
                </a:ext>
              </a:extLst>
            </p:cNvPr>
            <p:cNvSpPr/>
            <p:nvPr/>
          </p:nvSpPr>
          <p:spPr>
            <a:xfrm rot="10800000">
              <a:off x="5683" y="0"/>
              <a:ext cx="640195"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BCDB5FD3-E38A-B113-7BBE-F3EB61E405E4}"/>
                </a:ext>
              </a:extLst>
            </p:cNvPr>
            <p:cNvSpPr/>
            <p:nvPr/>
          </p:nvSpPr>
          <p:spPr>
            <a:xfrm rot="10800000">
              <a:off x="0" y="-4234"/>
              <a:ext cx="325781"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EE9E14D7-7713-FBB8-4901-D8DE440F09BC}"/>
                </a:ext>
              </a:extLst>
            </p:cNvPr>
            <p:cNvSpPr/>
            <p:nvPr/>
          </p:nvSpPr>
          <p:spPr>
            <a:xfrm>
              <a:off x="10684933" y="4132162"/>
              <a:ext cx="1507067" cy="2725838"/>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62362C6B-8D80-A0E5-2F57-C387DBC5B949}"/>
                </a:ext>
              </a:extLst>
            </p:cNvPr>
            <p:cNvSpPr/>
            <p:nvPr/>
          </p:nvSpPr>
          <p:spPr>
            <a:xfrm>
              <a:off x="11516810" y="4896091"/>
              <a:ext cx="675190" cy="1961909"/>
            </a:xfrm>
            <a:custGeom>
              <a:avLst/>
              <a:gdLst>
                <a:gd name="connsiteX0" fmla="*/ 1736202 w 1736202"/>
                <a:gd name="connsiteY0" fmla="*/ 0 h 3020993"/>
                <a:gd name="connsiteX1" fmla="*/ 0 w 1736202"/>
                <a:gd name="connsiteY1" fmla="*/ 3009418 h 3020993"/>
                <a:gd name="connsiteX2" fmla="*/ 1724628 w 1736202"/>
                <a:gd name="connsiteY2" fmla="*/ 3020993 h 3020993"/>
                <a:gd name="connsiteX3" fmla="*/ 1736202 w 1736202"/>
                <a:gd name="connsiteY3" fmla="*/ 0 h 3020993"/>
              </a:gdLst>
              <a:ahLst/>
              <a:cxnLst>
                <a:cxn ang="0">
                  <a:pos x="connsiteX0" y="connsiteY0"/>
                </a:cxn>
                <a:cxn ang="0">
                  <a:pos x="connsiteX1" y="connsiteY1"/>
                </a:cxn>
                <a:cxn ang="0">
                  <a:pos x="connsiteX2" y="connsiteY2"/>
                </a:cxn>
                <a:cxn ang="0">
                  <a:pos x="connsiteX3" y="connsiteY3"/>
                </a:cxn>
              </a:cxnLst>
              <a:rect l="l" t="t" r="r" b="b"/>
              <a:pathLst>
                <a:path w="1736202" h="3020993">
                  <a:moveTo>
                    <a:pt x="1736202" y="0"/>
                  </a:moveTo>
                  <a:lnTo>
                    <a:pt x="0" y="3009418"/>
                  </a:lnTo>
                  <a:lnTo>
                    <a:pt x="1724628" y="3020993"/>
                  </a:lnTo>
                  <a:lnTo>
                    <a:pt x="1736202"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ectangle 33">
            <a:extLst>
              <a:ext uri="{FF2B5EF4-FFF2-40B4-BE49-F238E27FC236}">
                <a16:creationId xmlns:a16="http://schemas.microsoft.com/office/drawing/2014/main" id="{86DEBCC7-DE9B-B62E-FD30-9474CD29A864}"/>
              </a:ext>
            </a:extLst>
          </p:cNvPr>
          <p:cNvSpPr/>
          <p:nvPr/>
        </p:nvSpPr>
        <p:spPr>
          <a:xfrm>
            <a:off x="942910" y="-4234"/>
            <a:ext cx="1918217" cy="6740307"/>
          </a:xfrm>
          <a:prstGeom prst="rect">
            <a:avLst/>
          </a:prstGeom>
          <a:noFill/>
        </p:spPr>
        <p:txBody>
          <a:bodyPr vert="wordArtVert" wrap="square" lIns="91440" tIns="45720" rIns="91440" bIns="45720">
            <a:spAutoFit/>
          </a:bodyPr>
          <a:lstStyle/>
          <a:p>
            <a:r>
              <a:rPr lang="en-US" sz="3200" b="1" cap="none" spc="0">
                <a:ln w="0"/>
                <a:solidFill>
                  <a:schemeClr val="tx1"/>
                </a:solidFill>
                <a:effectLst>
                  <a:outerShdw blurRad="38100" dist="19050" dir="2700000" algn="tl" rotWithShape="0">
                    <a:schemeClr val="dk1">
                      <a:alpha val="40000"/>
                    </a:schemeClr>
                  </a:outerShdw>
                </a:effectLst>
                <a:latin typeface="Sassoon Primary" pitchFamily="50" charset="0"/>
              </a:rPr>
              <a:t>Curriculum</a:t>
            </a:r>
          </a:p>
          <a:p>
            <a:endParaRPr lang="en-US" sz="3200" b="1" cap="none" spc="0">
              <a:ln w="0"/>
              <a:solidFill>
                <a:schemeClr val="tx1"/>
              </a:solidFill>
              <a:effectLst>
                <a:outerShdw blurRad="38100" dist="19050" dir="2700000" algn="tl" rotWithShape="0">
                  <a:schemeClr val="dk1">
                    <a:alpha val="40000"/>
                  </a:schemeClr>
                </a:outerShdw>
              </a:effectLst>
              <a:latin typeface="Sassoon Primary" pitchFamily="50" charset="0"/>
            </a:endParaRPr>
          </a:p>
          <a:p>
            <a:r>
              <a:rPr lang="en-US" sz="3200" b="1" cap="none" spc="0">
                <a:ln w="0"/>
                <a:solidFill>
                  <a:schemeClr val="tx1"/>
                </a:solidFill>
                <a:effectLst>
                  <a:outerShdw blurRad="38100" dist="19050" dir="2700000" algn="tl" rotWithShape="0">
                    <a:schemeClr val="dk1">
                      <a:alpha val="40000"/>
                    </a:schemeClr>
                  </a:outerShdw>
                </a:effectLst>
                <a:latin typeface="Sassoon Primary" pitchFamily="50" charset="0"/>
              </a:rPr>
              <a:t> Overview</a:t>
            </a:r>
          </a:p>
        </p:txBody>
      </p:sp>
    </p:spTree>
    <p:extLst>
      <p:ext uri="{BB962C8B-B14F-4D97-AF65-F5344CB8AC3E}">
        <p14:creationId xmlns:p14="http://schemas.microsoft.com/office/powerpoint/2010/main" val="180790897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e09d7e67-2c89-4a82-b064-15c58d415fdd" xsi:nil="true"/>
    <FileHash xmlns="e09d7e67-2c89-4a82-b064-15c58d415fdd" xsi:nil="true"/>
    <TaxCatchAll xmlns="ee017583-9929-48b6-a040-67954c603aab" xsi:nil="true"/>
    <CloudMigratorVersion xmlns="e09d7e67-2c89-4a82-b064-15c58d415fdd" xsi:nil="true"/>
    <UniqueSourceRef xmlns="e09d7e67-2c89-4a82-b064-15c58d415fdd" xsi:nil="true"/>
    <CloudMigratorOriginId xmlns="e09d7e67-2c89-4a82-b064-15c58d415fdd" xsi:nil="true"/>
    <lcf76f155ced4ddcb4097134ff3c332f xmlns="e09d7e67-2c89-4a82-b064-15c58d415fdd">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7B8D1049C907A43B9076E42251A214E" ma:contentTypeVersion="25" ma:contentTypeDescription="Create a new document." ma:contentTypeScope="" ma:versionID="366e960768c25dc30804d72adff6b73c">
  <xsd:schema xmlns:xsd="http://www.w3.org/2001/XMLSchema" xmlns:xs="http://www.w3.org/2001/XMLSchema" xmlns:p="http://schemas.microsoft.com/office/2006/metadata/properties" xmlns:ns1="http://schemas.microsoft.com/sharepoint/v3" xmlns:ns2="e09d7e67-2c89-4a82-b064-15c58d415fdd" xmlns:ns3="ee017583-9929-48b6-a040-67954c603aab" targetNamespace="http://schemas.microsoft.com/office/2006/metadata/properties" ma:root="true" ma:fieldsID="e8a817c3b5b35410381b93e9c863b8d9" ns1:_="" ns2:_="" ns3:_="">
    <xsd:import namespace="http://schemas.microsoft.com/sharepoint/v3"/>
    <xsd:import namespace="e09d7e67-2c89-4a82-b064-15c58d415fdd"/>
    <xsd:import namespace="ee017583-9929-48b6-a040-67954c603aab"/>
    <xsd:element name="properties">
      <xsd:complexType>
        <xsd:sequence>
          <xsd:element name="documentManagement">
            <xsd:complexType>
              <xsd:all>
                <xsd:element ref="ns2:CloudMigratorOriginId" minOccurs="0"/>
                <xsd:element ref="ns2:FileHash" minOccurs="0"/>
                <xsd:element ref="ns2:CloudMigratorVersion" minOccurs="0"/>
                <xsd:element ref="ns2:UniqueSourceRef" minOccurs="0"/>
                <xsd:element ref="ns2:MediaServiceMetadata" minOccurs="0"/>
                <xsd:element ref="ns2:MediaServiceFastMetadata" minOccurs="0"/>
                <xsd:element ref="ns2:MediaServiceDateTaken" minOccurs="0"/>
                <xsd:element ref="ns2:MediaLengthInSeconds" minOccurs="0"/>
                <xsd:element ref="ns3:TaxCatchAll" minOccurs="0"/>
                <xsd:element ref="ns2:MediaServiceGenerationTime" minOccurs="0"/>
                <xsd:element ref="ns2:MediaServiceEventHashCode" minOccurs="0"/>
                <xsd:element ref="ns2:MediaServiceOCR" minOccurs="0"/>
                <xsd:element ref="ns2:lcf76f155ced4ddcb4097134ff3c332f" minOccurs="0"/>
                <xsd:element ref="ns2:MediaServiceLocation" minOccurs="0"/>
                <xsd:element ref="ns3:SharedWithUsers" minOccurs="0"/>
                <xsd:element ref="ns3:SharedWithDetails" minOccurs="0"/>
                <xsd:element ref="ns2:MediaServiceObjectDetectorVersions" minOccurs="0"/>
                <xsd:element ref="ns2:_Flow_SignoffStatus" minOccurs="0"/>
                <xsd:element ref="ns2:MediaServiceSearchProperties"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9" nillable="true" ma:displayName="Unified Compliance Policy Properties" ma:hidden="true" ma:internalName="_ip_UnifiedCompliancePolicyProperties">
      <xsd:simpleType>
        <xsd:restriction base="dms:Note"/>
      </xsd:simpleType>
    </xsd:element>
    <xsd:element name="_ip_UnifiedCompliancePolicyUIAction" ma:index="3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9d7e67-2c89-4a82-b064-15c58d415fdd" elementFormDefault="qualified">
    <xsd:import namespace="http://schemas.microsoft.com/office/2006/documentManagement/types"/>
    <xsd:import namespace="http://schemas.microsoft.com/office/infopath/2007/PartnerControls"/>
    <xsd:element name="CloudMigratorOriginId" ma:index="8" nillable="true" ma:displayName="CloudMigratorOriginId" ma:internalName="CloudMigratorOriginId">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CloudMigratorVersion" ma:index="10" nillable="true" ma:displayName="CloudMigratorVersion" ma:internalName="CloudMigratorVersion">
      <xsd:simpleType>
        <xsd:restriction base="dms:Note">
          <xsd:maxLength value="255"/>
        </xsd:restriction>
      </xsd:simpleType>
    </xsd:element>
    <xsd:element name="UniqueSourceRef" ma:index="11" nillable="true" ma:displayName="UniqueSourceRef" ma:internalName="UniqueSourceRef">
      <xsd:simpleType>
        <xsd:restriction base="dms:Note">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descriptio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bf1f259-f2de-4036-86cb-ef81a918e4e4"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_Flow_SignoffStatus" ma:index="26" nillable="true" ma:displayName="Sign-off status" ma:internalName="Sign_x002d_off_x0020_status">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e017583-9929-48b6-a040-67954c603aab"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6b1782b3-f7e0-4934-b95e-1928e38efac9}" ma:internalName="TaxCatchAll" ma:showField="CatchAllData" ma:web="ee017583-9929-48b6-a040-67954c603aab">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33EC86-A293-4F45-876F-FEB178950083}">
  <ds:schemaRefs>
    <ds:schemaRef ds:uri="http://schemas.microsoft.com/sharepoint/v3"/>
    <ds:schemaRef ds:uri="http://schemas.microsoft.com/office/2006/metadata/properties"/>
    <ds:schemaRef ds:uri="http://purl.org/dc/terms/"/>
    <ds:schemaRef ds:uri="http://purl.org/dc/dcmitype/"/>
    <ds:schemaRef ds:uri="http://www.w3.org/XML/1998/namespace"/>
    <ds:schemaRef ds:uri="ee017583-9929-48b6-a040-67954c603aab"/>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e09d7e67-2c89-4a82-b064-15c58d415fdd"/>
  </ds:schemaRefs>
</ds:datastoreItem>
</file>

<file path=customXml/itemProps2.xml><?xml version="1.0" encoding="utf-8"?>
<ds:datastoreItem xmlns:ds="http://schemas.openxmlformats.org/officeDocument/2006/customXml" ds:itemID="{9DAD1423-DDB6-4AAC-A9F8-AC16FEE9E722}">
  <ds:schemaRefs>
    <ds:schemaRef ds:uri="http://schemas.microsoft.com/sharepoint/v3/contenttype/forms"/>
  </ds:schemaRefs>
</ds:datastoreItem>
</file>

<file path=customXml/itemProps3.xml><?xml version="1.0" encoding="utf-8"?>
<ds:datastoreItem xmlns:ds="http://schemas.openxmlformats.org/officeDocument/2006/customXml" ds:itemID="{358E24C3-D7EB-4581-AD3B-CDA3B8B14B22}">
  <ds:schemaRefs>
    <ds:schemaRef ds:uri="e09d7e67-2c89-4a82-b064-15c58d415fdd"/>
    <ds:schemaRef ds:uri="ee017583-9929-48b6-a040-67954c603aa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Facet</Template>
  <TotalTime>698</TotalTime>
  <Words>2054</Words>
  <Application>Microsoft Office PowerPoint</Application>
  <PresentationFormat>Widescreen</PresentationFormat>
  <Paragraphs>228</Paragraphs>
  <Slides>20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Aptos</vt:lpstr>
      <vt:lpstr>Arial</vt:lpstr>
      <vt:lpstr>Calibri</vt:lpstr>
      <vt:lpstr>Sassoon Infant Std</vt:lpstr>
      <vt:lpstr>Sassoon Primary</vt:lpstr>
      <vt:lpstr>Segoe UI Light</vt:lpstr>
      <vt:lpstr>Trebuchet MS</vt:lpstr>
      <vt:lpstr>Wingdings 3</vt:lpstr>
      <vt:lpstr>Facet</vt:lpstr>
      <vt:lpstr>PowerPoint Presentation</vt:lpstr>
      <vt:lpstr>PowerPoint Presentation</vt:lpstr>
      <vt:lpstr> </vt:lpstr>
      <vt:lpstr> </vt:lpstr>
      <vt:lpstr> </vt:lpstr>
      <vt:lpstr> </vt:lpstr>
      <vt:lpstr> </vt:lpstr>
      <vt:lpstr> </vt:lpstr>
      <vt:lpstr> </vt:lpstr>
      <vt:lpstr> </vt:lpstr>
      <vt:lpstr> </vt:lpstr>
      <vt:lpstr>PowerPoint Presentation</vt:lpstr>
      <vt:lpstr>PowerPoint Presentation</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Lent Rise School</dc:creator>
  <cp:lastModifiedBy>Ms M Hawkins</cp:lastModifiedBy>
  <cp:revision>9</cp:revision>
  <dcterms:created xsi:type="dcterms:W3CDTF">2024-09-17T19:34:27Z</dcterms:created>
  <dcterms:modified xsi:type="dcterms:W3CDTF">2025-09-08T20:52:00Z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0x010100B7B8D1049C907A43B9076E42251A214E</vt:lpwstr>
  </property>
  <property fmtid="{D5CDD505-2E9C-101B-9397-08002B2CF9AE}" pid="3" name="MediaServiceImageTags">
    <vt:lpwstr/>
  </property>
</Properties>
</file>