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77" r:id="rId5"/>
    <p:sldId id="258" r:id="rId6"/>
    <p:sldId id="276" r:id="rId7"/>
    <p:sldId id="259" r:id="rId8"/>
    <p:sldId id="275" r:id="rId9"/>
    <p:sldId id="263" r:id="rId10"/>
    <p:sldId id="278" r:id="rId11"/>
    <p:sldId id="261" r:id="rId12"/>
    <p:sldId id="265" r:id="rId13"/>
    <p:sldId id="281" r:id="rId14"/>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010B58-C470-FF0A-DB59-26CA8C140B8D}" v="73" dt="2025-09-03T17:53:44.779"/>
    <p1510:client id="{986F4700-14BC-E75C-9858-1A3D80F3EA70}" v="146" dt="2025-09-03T14:10:15.419"/>
    <p1510:client id="{A395E401-8856-4611-B505-E5B028B83831}" v="208" dt="2025-09-03T14:55:25.4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0" d="100"/>
          <a:sy n="70" d="100"/>
        </p:scale>
        <p:origin x="2314" y="-595"/>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llbeing" userId="S::wellbeing@lrschool.co.uk::b33a1d42-3ee9-412a-95dd-ee680af5dacd" providerId="AD" clId="Web-{33429D65-4CB8-C81A-935E-C3BD8116FC43}"/>
    <pc:docChg chg="delSld modSld">
      <pc:chgData name="Wellbeing" userId="S::wellbeing@lrschool.co.uk::b33a1d42-3ee9-412a-95dd-ee680af5dacd" providerId="AD" clId="Web-{33429D65-4CB8-C81A-935E-C3BD8116FC43}" dt="2024-08-29T10:16:27.505" v="31" actId="20577"/>
      <pc:docMkLst>
        <pc:docMk/>
      </pc:docMkLst>
      <pc:sldChg chg="del">
        <pc:chgData name="Wellbeing" userId="S::wellbeing@lrschool.co.uk::b33a1d42-3ee9-412a-95dd-ee680af5dacd" providerId="AD" clId="Web-{33429D65-4CB8-C81A-935E-C3BD8116FC43}" dt="2024-08-29T10:14:45.221" v="0"/>
        <pc:sldMkLst>
          <pc:docMk/>
          <pc:sldMk cId="0" sldId="257"/>
        </pc:sldMkLst>
      </pc:sldChg>
      <pc:sldChg chg="modSp">
        <pc:chgData name="Wellbeing" userId="S::wellbeing@lrschool.co.uk::b33a1d42-3ee9-412a-95dd-ee680af5dacd" providerId="AD" clId="Web-{33429D65-4CB8-C81A-935E-C3BD8116FC43}" dt="2024-08-29T10:16:27.505" v="31" actId="20577"/>
        <pc:sldMkLst>
          <pc:docMk/>
          <pc:sldMk cId="0" sldId="261"/>
        </pc:sldMkLst>
      </pc:sldChg>
    </pc:docChg>
  </pc:docChgLst>
  <pc:docChgLst>
    <pc:chgData name="Wellbeing" userId="S::wellbeing@lrschool.co.uk::b33a1d42-3ee9-412a-95dd-ee680af5dacd" providerId="AD" clId="Web-{6B8F44C0-BB1C-A2E7-B2E2-274ADDD69748}"/>
    <pc:docChg chg="modSld">
      <pc:chgData name="Wellbeing" userId="S::wellbeing@lrschool.co.uk::b33a1d42-3ee9-412a-95dd-ee680af5dacd" providerId="AD" clId="Web-{6B8F44C0-BB1C-A2E7-B2E2-274ADDD69748}" dt="2024-09-03T12:18:35.546" v="3" actId="20577"/>
      <pc:docMkLst>
        <pc:docMk/>
      </pc:docMkLst>
      <pc:sldChg chg="modSp">
        <pc:chgData name="Wellbeing" userId="S::wellbeing@lrschool.co.uk::b33a1d42-3ee9-412a-95dd-ee680af5dacd" providerId="AD" clId="Web-{6B8F44C0-BB1C-A2E7-B2E2-274ADDD69748}" dt="2024-09-03T12:18:35.546" v="3" actId="20577"/>
        <pc:sldMkLst>
          <pc:docMk/>
          <pc:sldMk cId="0" sldId="258"/>
        </pc:sldMkLst>
      </pc:sldChg>
    </pc:docChg>
  </pc:docChgLst>
  <pc:docChgLst>
    <pc:chgData name="Wellbeing" userId="S::wellbeing@lrschool.co.uk::b33a1d42-3ee9-412a-95dd-ee680af5dacd" providerId="AD" clId="Web-{B8E97B94-5136-3078-D5F2-05E6EB6F1D77}"/>
    <pc:docChg chg="modSld">
      <pc:chgData name="Wellbeing" userId="S::wellbeing@lrschool.co.uk::b33a1d42-3ee9-412a-95dd-ee680af5dacd" providerId="AD" clId="Web-{B8E97B94-5136-3078-D5F2-05E6EB6F1D77}" dt="2024-07-24T12:05:06.572" v="13" actId="20577"/>
      <pc:docMkLst>
        <pc:docMk/>
      </pc:docMkLst>
      <pc:sldChg chg="modSp">
        <pc:chgData name="Wellbeing" userId="S::wellbeing@lrschool.co.uk::b33a1d42-3ee9-412a-95dd-ee680af5dacd" providerId="AD" clId="Web-{B8E97B94-5136-3078-D5F2-05E6EB6F1D77}" dt="2024-07-24T12:05:06.572" v="13" actId="20577"/>
        <pc:sldMkLst>
          <pc:docMk/>
          <pc:sldMk cId="0" sldId="258"/>
        </pc:sldMkLst>
      </pc:sldChg>
    </pc:docChg>
  </pc:docChgLst>
  <pc:docChgLst>
    <pc:chgData name="Wellbeing" userId="S::wellbeing@lrschool.co.uk::b33a1d42-3ee9-412a-95dd-ee680af5dacd" providerId="AD" clId="Web-{13010B58-C470-FF0A-DB59-26CA8C140B8D}"/>
    <pc:docChg chg="addSld delSld modSld">
      <pc:chgData name="Wellbeing" userId="S::wellbeing@lrschool.co.uk::b33a1d42-3ee9-412a-95dd-ee680af5dacd" providerId="AD" clId="Web-{13010B58-C470-FF0A-DB59-26CA8C140B8D}" dt="2025-09-03T17:53:44.779" v="67" actId="1076"/>
      <pc:docMkLst>
        <pc:docMk/>
      </pc:docMkLst>
      <pc:sldChg chg="addSp delSp modSp">
        <pc:chgData name="Wellbeing" userId="S::wellbeing@lrschool.co.uk::b33a1d42-3ee9-412a-95dd-ee680af5dacd" providerId="AD" clId="Web-{13010B58-C470-FF0A-DB59-26CA8C140B8D}" dt="2025-09-03T17:45:01.042" v="33"/>
        <pc:sldMkLst>
          <pc:docMk/>
          <pc:sldMk cId="0" sldId="258"/>
        </pc:sldMkLst>
        <pc:graphicFrameChg chg="modGraphic">
          <ac:chgData name="Wellbeing" userId="S::wellbeing@lrschool.co.uk::b33a1d42-3ee9-412a-95dd-ee680af5dacd" providerId="AD" clId="Web-{13010B58-C470-FF0A-DB59-26CA8C140B8D}" dt="2025-09-03T17:43:53.976" v="24"/>
          <ac:graphicFrameMkLst>
            <pc:docMk/>
            <pc:sldMk cId="0" sldId="258"/>
            <ac:graphicFrameMk id="9" creationId="{00000000-0000-0000-0000-000000000000}"/>
          </ac:graphicFrameMkLst>
        </pc:graphicFrameChg>
        <pc:picChg chg="add mod modCrop">
          <ac:chgData name="Wellbeing" userId="S::wellbeing@lrschool.co.uk::b33a1d42-3ee9-412a-95dd-ee680af5dacd" providerId="AD" clId="Web-{13010B58-C470-FF0A-DB59-26CA8C140B8D}" dt="2025-09-03T17:44:41.822" v="31" actId="1076"/>
          <ac:picMkLst>
            <pc:docMk/>
            <pc:sldMk cId="0" sldId="258"/>
            <ac:picMk id="2" creationId="{351CA002-490C-1333-76FF-AB2E1BA25F2A}"/>
          </ac:picMkLst>
        </pc:picChg>
        <pc:picChg chg="add mod modCrop">
          <ac:chgData name="Wellbeing" userId="S::wellbeing@lrschool.co.uk::b33a1d42-3ee9-412a-95dd-ee680af5dacd" providerId="AD" clId="Web-{13010B58-C470-FF0A-DB59-26CA8C140B8D}" dt="2025-09-03T17:45:01.042" v="33"/>
          <ac:picMkLst>
            <pc:docMk/>
            <pc:sldMk cId="0" sldId="258"/>
            <ac:picMk id="3" creationId="{323C2B1D-E585-1121-06CB-CF90E037E1F3}"/>
          </ac:picMkLst>
        </pc:picChg>
        <pc:picChg chg="add mod modCrop">
          <ac:chgData name="Wellbeing" userId="S::wellbeing@lrschool.co.uk::b33a1d42-3ee9-412a-95dd-ee680af5dacd" providerId="AD" clId="Web-{13010B58-C470-FF0A-DB59-26CA8C140B8D}" dt="2025-09-03T17:44:38.994" v="30" actId="1076"/>
          <ac:picMkLst>
            <pc:docMk/>
            <pc:sldMk cId="0" sldId="258"/>
            <ac:picMk id="4" creationId="{4543A429-7332-F235-8979-172DA761335E}"/>
          </ac:picMkLst>
        </pc:picChg>
        <pc:picChg chg="del">
          <ac:chgData name="Wellbeing" userId="S::wellbeing@lrschool.co.uk::b33a1d42-3ee9-412a-95dd-ee680af5dacd" providerId="AD" clId="Web-{13010B58-C470-FF0A-DB59-26CA8C140B8D}" dt="2025-09-03T17:41:43.266" v="0"/>
          <ac:picMkLst>
            <pc:docMk/>
            <pc:sldMk cId="0" sldId="258"/>
            <ac:picMk id="7" creationId="{22717CF7-1817-45AF-B295-CEDBA8417353}"/>
          </ac:picMkLst>
        </pc:picChg>
        <pc:picChg chg="del">
          <ac:chgData name="Wellbeing" userId="S::wellbeing@lrschool.co.uk::b33a1d42-3ee9-412a-95dd-ee680af5dacd" providerId="AD" clId="Web-{13010B58-C470-FF0A-DB59-26CA8C140B8D}" dt="2025-09-03T17:41:44.344" v="1"/>
          <ac:picMkLst>
            <pc:docMk/>
            <pc:sldMk cId="0" sldId="258"/>
            <ac:picMk id="10" creationId="{94A70567-98A3-4893-B07F-6BD4B817F686}"/>
          </ac:picMkLst>
        </pc:picChg>
      </pc:sldChg>
      <pc:sldChg chg="add del">
        <pc:chgData name="Wellbeing" userId="S::wellbeing@lrschool.co.uk::b33a1d42-3ee9-412a-95dd-ee680af5dacd" providerId="AD" clId="Web-{13010B58-C470-FF0A-DB59-26CA8C140B8D}" dt="2025-09-03T17:45:35.309" v="38"/>
        <pc:sldMkLst>
          <pc:docMk/>
          <pc:sldMk cId="0" sldId="262"/>
        </pc:sldMkLst>
      </pc:sldChg>
      <pc:sldChg chg="add del">
        <pc:chgData name="Wellbeing" userId="S::wellbeing@lrschool.co.uk::b33a1d42-3ee9-412a-95dd-ee680af5dacd" providerId="AD" clId="Web-{13010B58-C470-FF0A-DB59-26CA8C140B8D}" dt="2025-09-03T17:45:36.715" v="39"/>
        <pc:sldMkLst>
          <pc:docMk/>
          <pc:sldMk cId="3201698429" sldId="279"/>
        </pc:sldMkLst>
      </pc:sldChg>
      <pc:sldChg chg="del">
        <pc:chgData name="Wellbeing" userId="S::wellbeing@lrschool.co.uk::b33a1d42-3ee9-412a-95dd-ee680af5dacd" providerId="AD" clId="Web-{13010B58-C470-FF0A-DB59-26CA8C140B8D}" dt="2025-09-03T17:45:37.715" v="40"/>
        <pc:sldMkLst>
          <pc:docMk/>
          <pc:sldMk cId="2443025986" sldId="280"/>
        </pc:sldMkLst>
      </pc:sldChg>
      <pc:sldChg chg="addSp delSp modSp">
        <pc:chgData name="Wellbeing" userId="S::wellbeing@lrschool.co.uk::b33a1d42-3ee9-412a-95dd-ee680af5dacd" providerId="AD" clId="Web-{13010B58-C470-FF0A-DB59-26CA8C140B8D}" dt="2025-09-03T17:53:44.779" v="67" actId="1076"/>
        <pc:sldMkLst>
          <pc:docMk/>
          <pc:sldMk cId="3722689820" sldId="281"/>
        </pc:sldMkLst>
        <pc:spChg chg="add del mod">
          <ac:chgData name="Wellbeing" userId="S::wellbeing@lrschool.co.uk::b33a1d42-3ee9-412a-95dd-ee680af5dacd" providerId="AD" clId="Web-{13010B58-C470-FF0A-DB59-26CA8C140B8D}" dt="2025-09-03T17:52:26.946" v="59"/>
          <ac:spMkLst>
            <pc:docMk/>
            <pc:sldMk cId="3722689820" sldId="281"/>
            <ac:spMk id="4" creationId="{BBE200A6-34E3-DD15-28CE-E89401032F4F}"/>
          </ac:spMkLst>
        </pc:spChg>
        <pc:picChg chg="del">
          <ac:chgData name="Wellbeing" userId="S::wellbeing@lrschool.co.uk::b33a1d42-3ee9-412a-95dd-ee680af5dacd" providerId="AD" clId="Web-{13010B58-C470-FF0A-DB59-26CA8C140B8D}" dt="2025-09-03T17:45:42.825" v="41"/>
          <ac:picMkLst>
            <pc:docMk/>
            <pc:sldMk cId="3722689820" sldId="281"/>
            <ac:picMk id="2" creationId="{377A4276-B61C-6EB2-B94A-A9B9AE8E41EA}"/>
          </ac:picMkLst>
        </pc:picChg>
        <pc:picChg chg="add del mod modCrop">
          <ac:chgData name="Wellbeing" userId="S::wellbeing@lrschool.co.uk::b33a1d42-3ee9-412a-95dd-ee680af5dacd" providerId="AD" clId="Web-{13010B58-C470-FF0A-DB59-26CA8C140B8D}" dt="2025-09-03T17:51:11.063" v="49"/>
          <ac:picMkLst>
            <pc:docMk/>
            <pc:sldMk cId="3722689820" sldId="281"/>
            <ac:picMk id="3" creationId="{0189F949-42F0-1854-9689-36937A26DCF5}"/>
          </ac:picMkLst>
        </pc:picChg>
        <pc:picChg chg="add mod modCrop">
          <ac:chgData name="Wellbeing" userId="S::wellbeing@lrschool.co.uk::b33a1d42-3ee9-412a-95dd-ee680af5dacd" providerId="AD" clId="Web-{13010B58-C470-FF0A-DB59-26CA8C140B8D}" dt="2025-09-03T17:53:44.779" v="67" actId="1076"/>
          <ac:picMkLst>
            <pc:docMk/>
            <pc:sldMk cId="3722689820" sldId="281"/>
            <ac:picMk id="5" creationId="{62EF9F1F-1DC0-C3E0-B71D-E156884FED8A}"/>
          </ac:picMkLst>
        </pc:picChg>
      </pc:sldChg>
    </pc:docChg>
  </pc:docChgLst>
  <pc:docChgLst>
    <pc:chgData name="Miss H Johns" userId="89640f4e-72b8-4265-9c3e-f9b63c462446" providerId="ADAL" clId="{05A1707C-7F88-4877-92C2-64845AC05534}"/>
    <pc:docChg chg="custSel delSld modSld">
      <pc:chgData name="Miss H Johns" userId="89640f4e-72b8-4265-9c3e-f9b63c462446" providerId="ADAL" clId="{05A1707C-7F88-4877-92C2-64845AC05534}" dt="2025-09-03T15:07:10.151" v="396" actId="47"/>
      <pc:docMkLst>
        <pc:docMk/>
      </pc:docMkLst>
      <pc:sldChg chg="delSp modSp mod">
        <pc:chgData name="Miss H Johns" userId="89640f4e-72b8-4265-9c3e-f9b63c462446" providerId="ADAL" clId="{05A1707C-7F88-4877-92C2-64845AC05534}" dt="2025-09-03T14:22:48.957" v="197" actId="20577"/>
        <pc:sldMkLst>
          <pc:docMk/>
          <pc:sldMk cId="0" sldId="258"/>
        </pc:sldMkLst>
        <pc:spChg chg="mod">
          <ac:chgData name="Miss H Johns" userId="89640f4e-72b8-4265-9c3e-f9b63c462446" providerId="ADAL" clId="{05A1707C-7F88-4877-92C2-64845AC05534}" dt="2025-09-03T14:22:48.957" v="197" actId="20577"/>
          <ac:spMkLst>
            <pc:docMk/>
            <pc:sldMk cId="0" sldId="258"/>
            <ac:spMk id="17409" creationId="{00000000-0000-0000-0000-000000000000}"/>
          </ac:spMkLst>
        </pc:spChg>
        <pc:picChg chg="del">
          <ac:chgData name="Miss H Johns" userId="89640f4e-72b8-4265-9c3e-f9b63c462446" providerId="ADAL" clId="{05A1707C-7F88-4877-92C2-64845AC05534}" dt="2025-09-03T14:14:47.670" v="84" actId="478"/>
          <ac:picMkLst>
            <pc:docMk/>
            <pc:sldMk cId="0" sldId="258"/>
            <ac:picMk id="12" creationId="{24099F97-9597-472B-AD17-A7FEC6498A29}"/>
          </ac:picMkLst>
        </pc:picChg>
      </pc:sldChg>
      <pc:sldChg chg="del">
        <pc:chgData name="Miss H Johns" userId="89640f4e-72b8-4265-9c3e-f9b63c462446" providerId="ADAL" clId="{05A1707C-7F88-4877-92C2-64845AC05534}" dt="2025-09-03T15:07:10.151" v="396" actId="47"/>
        <pc:sldMkLst>
          <pc:docMk/>
          <pc:sldMk cId="0" sldId="260"/>
        </pc:sldMkLst>
      </pc:sldChg>
      <pc:sldChg chg="modSp mod">
        <pc:chgData name="Miss H Johns" userId="89640f4e-72b8-4265-9c3e-f9b63c462446" providerId="ADAL" clId="{05A1707C-7F88-4877-92C2-64845AC05534}" dt="2025-09-03T15:06:53.520" v="395" actId="20577"/>
        <pc:sldMkLst>
          <pc:docMk/>
          <pc:sldMk cId="1344514542" sldId="276"/>
        </pc:sldMkLst>
        <pc:spChg chg="mod">
          <ac:chgData name="Miss H Johns" userId="89640f4e-72b8-4265-9c3e-f9b63c462446" providerId="ADAL" clId="{05A1707C-7F88-4877-92C2-64845AC05534}" dt="2025-09-03T14:54:49.277" v="236" actId="1076"/>
          <ac:spMkLst>
            <pc:docMk/>
            <pc:sldMk cId="1344514542" sldId="276"/>
            <ac:spMk id="5" creationId="{D12775A0-2D86-4505-A01B-AF709B179D98}"/>
          </ac:spMkLst>
        </pc:spChg>
        <pc:spChg chg="mod">
          <ac:chgData name="Miss H Johns" userId="89640f4e-72b8-4265-9c3e-f9b63c462446" providerId="ADAL" clId="{05A1707C-7F88-4877-92C2-64845AC05534}" dt="2025-09-03T15:06:53.520" v="395" actId="20577"/>
          <ac:spMkLst>
            <pc:docMk/>
            <pc:sldMk cId="1344514542" sldId="276"/>
            <ac:spMk id="8" creationId="{8B762CD5-D0C7-4AE7-B1D3-4913E06A979E}"/>
          </ac:spMkLst>
        </pc:spChg>
        <pc:graphicFrameChg chg="mod modGraphic">
          <ac:chgData name="Miss H Johns" userId="89640f4e-72b8-4265-9c3e-f9b63c462446" providerId="ADAL" clId="{05A1707C-7F88-4877-92C2-64845AC05534}" dt="2025-09-03T14:53:54.249" v="227" actId="1076"/>
          <ac:graphicFrameMkLst>
            <pc:docMk/>
            <pc:sldMk cId="1344514542" sldId="276"/>
            <ac:graphicFrameMk id="4" creationId="{B8E5B830-3B46-48A6-AEF5-05A819516B7A}"/>
          </ac:graphicFrameMkLst>
        </pc:graphicFrameChg>
        <pc:picChg chg="mod">
          <ac:chgData name="Miss H Johns" userId="89640f4e-72b8-4265-9c3e-f9b63c462446" providerId="ADAL" clId="{05A1707C-7F88-4877-92C2-64845AC05534}" dt="2025-09-03T14:55:25.407" v="239" actId="1076"/>
          <ac:picMkLst>
            <pc:docMk/>
            <pc:sldMk cId="1344514542" sldId="276"/>
            <ac:picMk id="1026" creationId="{4103D3C9-9F9E-4B1C-8E69-BF2BBADD0E9B}"/>
          </ac:picMkLst>
        </pc:picChg>
      </pc:sldChg>
    </pc:docChg>
  </pc:docChgLst>
  <pc:docChgLst>
    <pc:chgData name="Wellbeing" userId="S::wellbeing@lrschool.co.uk::b33a1d42-3ee9-412a-95dd-ee680af5dacd" providerId="AD" clId="Web-{92D00576-971F-4F0F-93D7-F5CBD980F2E4}"/>
    <pc:docChg chg="addSld delSld modSld">
      <pc:chgData name="Wellbeing" userId="S::wellbeing@lrschool.co.uk::b33a1d42-3ee9-412a-95dd-ee680af5dacd" providerId="AD" clId="Web-{92D00576-971F-4F0F-93D7-F5CBD980F2E4}" dt="2024-09-04T12:50:12.201" v="33" actId="14100"/>
      <pc:docMkLst>
        <pc:docMk/>
      </pc:docMkLst>
      <pc:sldChg chg="modSp">
        <pc:chgData name="Wellbeing" userId="S::wellbeing@lrschool.co.uk::b33a1d42-3ee9-412a-95dd-ee680af5dacd" providerId="AD" clId="Web-{92D00576-971F-4F0F-93D7-F5CBD980F2E4}" dt="2024-09-04T12:36:43.061" v="25" actId="20577"/>
        <pc:sldMkLst>
          <pc:docMk/>
          <pc:sldMk cId="0" sldId="261"/>
        </pc:sldMkLst>
      </pc:sldChg>
      <pc:sldChg chg="addSp delSp modSp">
        <pc:chgData name="Wellbeing" userId="S::wellbeing@lrschool.co.uk::b33a1d42-3ee9-412a-95dd-ee680af5dacd" providerId="AD" clId="Web-{92D00576-971F-4F0F-93D7-F5CBD980F2E4}" dt="2024-09-04T12:50:12.201" v="33" actId="14100"/>
        <pc:sldMkLst>
          <pc:docMk/>
          <pc:sldMk cId="3722689820" sldId="281"/>
        </pc:sldMkLst>
      </pc:sldChg>
      <pc:sldChg chg="add del replId">
        <pc:chgData name="Wellbeing" userId="S::wellbeing@lrschool.co.uk::b33a1d42-3ee9-412a-95dd-ee680af5dacd" providerId="AD" clId="Web-{92D00576-971F-4F0F-93D7-F5CBD980F2E4}" dt="2024-09-04T12:49:07.822" v="28"/>
        <pc:sldMkLst>
          <pc:docMk/>
          <pc:sldMk cId="2805448290" sldId="282"/>
        </pc:sldMkLst>
      </pc:sldChg>
    </pc:docChg>
  </pc:docChgLst>
  <pc:docChgLst>
    <pc:chgData name="Miss H Johns" userId="S::slrshayjoh577@lrschool.co.uk::89640f4e-72b8-4265-9c3e-f9b63c462446" providerId="AD" clId="Web-{986F4700-14BC-E75C-9858-1A3D80F3EA70}"/>
    <pc:docChg chg="modSld">
      <pc:chgData name="Miss H Johns" userId="S::slrshayjoh577@lrschool.co.uk::89640f4e-72b8-4265-9c3e-f9b63c462446" providerId="AD" clId="Web-{986F4700-14BC-E75C-9858-1A3D80F3EA70}" dt="2025-09-03T14:10:15.419" v="72" actId="20577"/>
      <pc:docMkLst>
        <pc:docMk/>
      </pc:docMkLst>
      <pc:sldChg chg="modSp">
        <pc:chgData name="Miss H Johns" userId="S::slrshayjoh577@lrschool.co.uk::89640f4e-72b8-4265-9c3e-f9b63c462446" providerId="AD" clId="Web-{986F4700-14BC-E75C-9858-1A3D80F3EA70}" dt="2025-09-03T14:10:15.419" v="72" actId="20577"/>
        <pc:sldMkLst>
          <pc:docMk/>
          <pc:sldMk cId="0" sldId="258"/>
        </pc:sldMkLst>
        <pc:spChg chg="mod">
          <ac:chgData name="Miss H Johns" userId="S::slrshayjoh577@lrschool.co.uk::89640f4e-72b8-4265-9c3e-f9b63c462446" providerId="AD" clId="Web-{986F4700-14BC-E75C-9858-1A3D80F3EA70}" dt="2025-09-03T14:10:15.419" v="72" actId="20577"/>
          <ac:spMkLst>
            <pc:docMk/>
            <pc:sldMk cId="0" sldId="258"/>
            <ac:spMk id="17409" creationId="{00000000-0000-0000-0000-000000000000}"/>
          </ac:spMkLst>
        </pc:spChg>
      </pc:sldChg>
    </pc:docChg>
  </pc:docChgLst>
  <pc:docChgLst>
    <pc:chgData name="Wellbeing" userId="S::wellbeing@lrschool.co.uk::b33a1d42-3ee9-412a-95dd-ee680af5dacd" providerId="AD" clId="Web-{8E08501B-83C8-2675-CA1C-22CF8793A874}"/>
    <pc:docChg chg="addSld delSld modSld">
      <pc:chgData name="Wellbeing" userId="S::wellbeing@lrschool.co.uk::b33a1d42-3ee9-412a-95dd-ee680af5dacd" providerId="AD" clId="Web-{8E08501B-83C8-2675-CA1C-22CF8793A874}" dt="2024-07-24T12:02:40.304" v="3"/>
      <pc:docMkLst>
        <pc:docMk/>
      </pc:docMkLst>
      <pc:sldChg chg="addSp delSp">
        <pc:chgData name="Wellbeing" userId="S::wellbeing@lrschool.co.uk::b33a1d42-3ee9-412a-95dd-ee680af5dacd" providerId="AD" clId="Web-{8E08501B-83C8-2675-CA1C-22CF8793A874}" dt="2024-07-24T12:02:40.304" v="3"/>
        <pc:sldMkLst>
          <pc:docMk/>
          <pc:sldMk cId="1344514542" sldId="276"/>
        </pc:sldMkLst>
      </pc:sldChg>
      <pc:sldChg chg="add del replId">
        <pc:chgData name="Wellbeing" userId="S::wellbeing@lrschool.co.uk::b33a1d42-3ee9-412a-95dd-ee680af5dacd" providerId="AD" clId="Web-{8E08501B-83C8-2675-CA1C-22CF8793A874}" dt="2024-07-24T12:02:37.992" v="2"/>
        <pc:sldMkLst>
          <pc:docMk/>
          <pc:sldMk cId="3929821631" sldId="28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11ECAD-45B1-479F-B8A4-A3CFD12CE2E0}" type="datetimeFigureOut">
              <a:rPr lang="en-GB" smtClean="0"/>
              <a:pPr/>
              <a:t>03/09/2025</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470ED1-BA44-40F0-B990-9822D35609F9}" type="slidenum">
              <a:rPr lang="en-GB" smtClean="0"/>
              <a:pPr/>
              <a:t>‹#›</a:t>
            </a:fld>
            <a:endParaRPr lang="en-GB"/>
          </a:p>
        </p:txBody>
      </p:sp>
    </p:spTree>
    <p:extLst>
      <p:ext uri="{BB962C8B-B14F-4D97-AF65-F5344CB8AC3E}">
        <p14:creationId xmlns:p14="http://schemas.microsoft.com/office/powerpoint/2010/main" val="2262654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9C22A3-20B5-4C78-8B79-2A3BAB1D89EE}" type="datetimeFigureOut">
              <a:rPr lang="en-GB" smtClean="0"/>
              <a:pPr/>
              <a:t>03/09/2025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9EF0BD-6FDE-4089-BA1A-19E70486DD14}"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969C22A3-20B5-4C78-8B79-2A3BAB1D89EE}" type="datetimeFigureOut">
              <a:rPr lang="en-GB" smtClean="0"/>
              <a:pPr/>
              <a:t>03/09/2025</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D19EF0BD-6FDE-4089-BA1A-19E70486DD14}"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www.lentriseschool.co.uk/" TargetMode="External"/><Relationship Id="rId5" Type="http://schemas.openxmlformats.org/officeDocument/2006/relationships/hyperlink" Target="mailto:office@lrschool.co.uk" TargetMode="External"/><Relationship Id="rId4" Type="http://schemas.openxmlformats.org/officeDocument/2006/relationships/hyperlink" Target="mailto:office@lentrise.bucks.sch.uk"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nhs.uk/Livewell/Yourchildatschool/Pages/Illness.aspx"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2"/>
          <p:cNvPicPr>
            <a:picLocks noChangeAspect="1" noChangeArrowheads="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l="23083" t="32941" r="22482" b="25388"/>
          <a:stretch>
            <a:fillRect/>
          </a:stretch>
        </p:blipFill>
        <p:spPr bwMode="auto">
          <a:xfrm>
            <a:off x="0" y="1866379"/>
            <a:ext cx="6858000" cy="36417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3" descr="logo for mug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114300"/>
            <a:ext cx="942975" cy="990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a:spLocks noChangeArrowheads="1"/>
          </p:cNvSpPr>
          <p:nvPr/>
        </p:nvSpPr>
        <p:spPr bwMode="auto">
          <a:xfrm>
            <a:off x="2250511" y="182587"/>
            <a:ext cx="4470400" cy="1309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2600" b="1" i="0" u="none" strike="noStrike" cap="none" normalizeH="0" baseline="0">
                <a:ln>
                  <a:noFill/>
                </a:ln>
                <a:solidFill>
                  <a:srgbClr val="FF0000"/>
                </a:solidFill>
                <a:effectLst/>
                <a:latin typeface="Segoe UI Historic" panose="020B0502040204020203" pitchFamily="34" charset="0"/>
                <a:ea typeface="Segoe UI Historic" panose="020B0502040204020203" pitchFamily="34" charset="0"/>
                <a:cs typeface="Segoe UI Historic" panose="020B0502040204020203" pitchFamily="34" charset="0"/>
              </a:rPr>
              <a:t>LENT RISE SCHOOL</a:t>
            </a:r>
            <a:endParaRPr kumimoji="0" lang="en-US" altLang="en-US" sz="1200" b="1" i="0" u="none" strike="noStrike" cap="none" normalizeH="0" baseline="0">
              <a:ln>
                <a:noFill/>
              </a:ln>
              <a:solidFill>
                <a:schemeClr val="tx1"/>
              </a:solidFill>
              <a:effectLst/>
              <a:latin typeface="Segoe UI Historic" panose="020B0502040204020203" pitchFamily="34" charset="0"/>
              <a:ea typeface="Segoe UI Historic" panose="020B0502040204020203" pitchFamily="34" charset="0"/>
              <a:cs typeface="Segoe UI Historic" panose="020B0502040204020203"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a:ln>
                  <a:noFill/>
                </a:ln>
                <a:solidFill>
                  <a:srgbClr val="FF0000"/>
                </a:solidFill>
                <a:effectLst/>
                <a:latin typeface="Segoe UI Light" panose="020B0502040204020203" pitchFamily="34" charset="0"/>
                <a:ea typeface="Times New Roman" panose="02020603050405020304" pitchFamily="18" charset="0"/>
                <a:cs typeface="Segoe UI Light" panose="020B0502040204020203" pitchFamily="34" charset="0"/>
              </a:rPr>
              <a:t>‘Learn, Reach, Shine’</a:t>
            </a:r>
            <a:endParaRPr kumimoji="0" lang="en-US" altLang="en-US" sz="1800" b="0" i="0" u="none" strike="noStrike" cap="none" normalizeH="0" baseline="0">
              <a:ln>
                <a:noFill/>
              </a:ln>
              <a:solidFill>
                <a:schemeClr val="tx1"/>
              </a:solidFill>
              <a:effectLst/>
              <a:latin typeface="Segoe UI Light" panose="020B0502040204020203" pitchFamily="34" charset="0"/>
              <a:cs typeface="Segoe UI Light" panose="020B0502040204020203" pitchFamily="34" charset="0"/>
            </a:endParaRPr>
          </a:p>
        </p:txBody>
      </p:sp>
      <p:cxnSp>
        <p:nvCxnSpPr>
          <p:cNvPr id="9" name="Straight Connector 8"/>
          <p:cNvCxnSpPr/>
          <p:nvPr/>
        </p:nvCxnSpPr>
        <p:spPr>
          <a:xfrm>
            <a:off x="1614487" y="971600"/>
            <a:ext cx="5105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7"/>
          <p:cNvSpPr>
            <a:spLocks noChangeArrowheads="1"/>
          </p:cNvSpPr>
          <p:nvPr/>
        </p:nvSpPr>
        <p:spPr bwMode="auto">
          <a:xfrm>
            <a:off x="152400" y="1524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Rectangle 9"/>
          <p:cNvSpPr>
            <a:spLocks noChangeArrowheads="1"/>
          </p:cNvSpPr>
          <p:nvPr/>
        </p:nvSpPr>
        <p:spPr bwMode="auto">
          <a:xfrm>
            <a:off x="152400" y="6096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800" b="0" i="0" u="none" strike="noStrike" cap="none" normalizeH="0" baseline="0">
                <a:ln>
                  <a:noFill/>
                </a:ln>
                <a:solidFill>
                  <a:schemeClr val="tx1"/>
                </a:solidFill>
                <a:effectLst/>
                <a:latin typeface="Arial" panose="020B0604020202020204" pitchFamily="34" charset="0"/>
              </a:rPr>
            </a:br>
            <a:endParaRPr kumimoji="0" lang="en-GB" altLang="en-U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0" name="Rectangle 10"/>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1" name="Rectangle 12"/>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4" name="Rectangle 2"/>
          <p:cNvSpPr>
            <a:spLocks noChangeArrowheads="1"/>
          </p:cNvSpPr>
          <p:nvPr/>
        </p:nvSpPr>
        <p:spPr bwMode="auto">
          <a:xfrm>
            <a:off x="27384" y="3131840"/>
            <a:ext cx="6858000" cy="1309688"/>
          </a:xfrm>
          <a:prstGeom prst="rect">
            <a:avLst/>
          </a:prstGeom>
          <a:noFill/>
          <a:ln>
            <a:noFill/>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4400" b="1">
                <a:latin typeface="Segoe UI Historic" panose="020B0502040204020203" pitchFamily="34" charset="0"/>
                <a:ea typeface="Segoe UI Historic" panose="020B0502040204020203" pitchFamily="34" charset="0"/>
                <a:cs typeface="Segoe UI Historic" panose="020B0502040204020203" pitchFamily="34" charset="0"/>
              </a:rPr>
              <a:t>YEAR 1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400" b="1" u="none" strike="noStrike" cap="none" normalizeH="0" baseline="0">
                <a:ln>
                  <a:noFill/>
                </a:ln>
                <a:effectLst/>
                <a:latin typeface="Segoe UI Historic" panose="020B0502040204020203" pitchFamily="34" charset="0"/>
                <a:ea typeface="Segoe UI Historic" panose="020B0502040204020203" pitchFamily="34" charset="0"/>
                <a:cs typeface="Segoe UI Historic" panose="020B0502040204020203" pitchFamily="34" charset="0"/>
              </a:rPr>
              <a:t>PARENT</a:t>
            </a:r>
            <a:r>
              <a:rPr kumimoji="0" lang="en-US" altLang="en-US" sz="4400" b="1" u="none" strike="noStrike" cap="none" normalizeH="0">
                <a:ln>
                  <a:noFill/>
                </a:ln>
                <a:effectLst/>
                <a:latin typeface="Segoe UI Historic" panose="020B0502040204020203" pitchFamily="34" charset="0"/>
                <a:ea typeface="Segoe UI Historic" panose="020B0502040204020203" pitchFamily="34" charset="0"/>
                <a:cs typeface="Segoe UI Historic" panose="020B0502040204020203" pitchFamily="34" charset="0"/>
              </a:rPr>
              <a:t> PACK</a:t>
            </a:r>
            <a:endParaRPr kumimoji="0" lang="en-US" altLang="en-US" sz="4800" b="1" u="none" strike="noStrike" cap="none" normalizeH="0" baseline="0">
              <a:ln>
                <a:noFill/>
              </a:ln>
              <a:effectLst/>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2" name="Rectangle 11"/>
          <p:cNvSpPr/>
          <p:nvPr/>
        </p:nvSpPr>
        <p:spPr>
          <a:xfrm>
            <a:off x="1866900" y="6876256"/>
            <a:ext cx="3429000" cy="1815882"/>
          </a:xfrm>
          <a:prstGeom prst="rect">
            <a:avLst/>
          </a:prstGeom>
        </p:spPr>
        <p:txBody>
          <a:bodyPr>
            <a:spAutoFit/>
          </a:bodyPr>
          <a:lstStyle/>
          <a:p>
            <a:pPr algn="ctr"/>
            <a:r>
              <a:rPr lang="en-GB" sz="1400" b="1">
                <a:latin typeface="Segoe UI Light" panose="020B0502040204020203" pitchFamily="34" charset="0"/>
                <a:cs typeface="Segoe UI Light" panose="020B0502040204020203" pitchFamily="34" charset="0"/>
              </a:rPr>
              <a:t>Lent Rise School</a:t>
            </a:r>
          </a:p>
          <a:p>
            <a:pPr algn="ctr"/>
            <a:r>
              <a:rPr lang="en-GB" sz="1400">
                <a:latin typeface="Segoe UI Light" panose="020B0502040204020203" pitchFamily="34" charset="0"/>
                <a:cs typeface="Segoe UI Light" panose="020B0502040204020203" pitchFamily="34" charset="0"/>
              </a:rPr>
              <a:t>Coulson Way, Burnham, Slough, SL17NP</a:t>
            </a:r>
          </a:p>
          <a:p>
            <a:pPr algn="ctr"/>
            <a:endParaRPr lang="en-GB" sz="1400">
              <a:latin typeface="Segoe UI Light" panose="020B0502040204020203" pitchFamily="34" charset="0"/>
              <a:cs typeface="Segoe UI Light" panose="020B0502040204020203" pitchFamily="34" charset="0"/>
            </a:endParaRPr>
          </a:p>
          <a:p>
            <a:pPr algn="ctr"/>
            <a:r>
              <a:rPr lang="en-GB" sz="1400">
                <a:latin typeface="Segoe UI Light" panose="020B0502040204020203" pitchFamily="34" charset="0"/>
                <a:cs typeface="Segoe UI Light" panose="020B0502040204020203" pitchFamily="34" charset="0"/>
              </a:rPr>
              <a:t>Headteacher : Mrs J Watson</a:t>
            </a:r>
          </a:p>
          <a:p>
            <a:pPr algn="ctr"/>
            <a:endParaRPr lang="en-GB" sz="1400">
              <a:latin typeface="Segoe UI Light" panose="020B0502040204020203" pitchFamily="34" charset="0"/>
              <a:cs typeface="Segoe UI Light" panose="020B0502040204020203" pitchFamily="34" charset="0"/>
            </a:endParaRPr>
          </a:p>
          <a:p>
            <a:pPr algn="ctr"/>
            <a:r>
              <a:rPr lang="en-GB" sz="1400">
                <a:latin typeface="Segoe UI Light" panose="020B0502040204020203" pitchFamily="34" charset="0"/>
                <a:cs typeface="Segoe UI Light" panose="020B0502040204020203" pitchFamily="34" charset="0"/>
              </a:rPr>
              <a:t>Telephone : 01628 662913</a:t>
            </a:r>
            <a:endParaRPr lang="en-GB" sz="1400">
              <a:latin typeface="Segoe UI Light" panose="020B0502040204020203" pitchFamily="34" charset="0"/>
              <a:cs typeface="Segoe UI Light" panose="020B0502040204020203" pitchFamily="34" charset="0"/>
              <a:hlinkClick r:id="rId4"/>
            </a:endParaRPr>
          </a:p>
          <a:p>
            <a:pPr algn="ctr"/>
            <a:r>
              <a:rPr lang="en-GB" sz="1400">
                <a:latin typeface="Segoe UI Light" panose="020B0502040204020203" pitchFamily="34" charset="0"/>
                <a:cs typeface="Segoe UI Light" panose="020B0502040204020203" pitchFamily="34" charset="0"/>
                <a:hlinkClick r:id="rId5"/>
              </a:rPr>
              <a:t>office@lrschool.co.uk</a:t>
            </a:r>
            <a:r>
              <a:rPr lang="en-GB" sz="1400">
                <a:latin typeface="Segoe UI Light" panose="020B0502040204020203" pitchFamily="34" charset="0"/>
                <a:cs typeface="Segoe UI Light" panose="020B0502040204020203" pitchFamily="34" charset="0"/>
              </a:rPr>
              <a:t> </a:t>
            </a:r>
          </a:p>
          <a:p>
            <a:pPr algn="ctr"/>
            <a:r>
              <a:rPr lang="en-GB" sz="1400">
                <a:latin typeface="Segoe UI Light" panose="020B0502040204020203" pitchFamily="34" charset="0"/>
                <a:cs typeface="Segoe UI Light" panose="020B0502040204020203" pitchFamily="34" charset="0"/>
                <a:hlinkClick r:id="rId6"/>
              </a:rPr>
              <a:t>www.lentriseschool.co.uk</a:t>
            </a:r>
            <a:r>
              <a:rPr lang="en-GB" sz="1400">
                <a:latin typeface="Segoe UI Light" panose="020B0502040204020203" pitchFamily="34" charset="0"/>
                <a:cs typeface="Segoe UI Light" panose="020B0502040204020203" pitchFamily="34" charset="0"/>
              </a:rPr>
              <a:t> </a:t>
            </a:r>
            <a:endParaRPr lang="en-GB" sz="160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666549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62EF9F1F-1DC0-C3E0-B71D-E156884FED8A}"/>
              </a:ext>
            </a:extLst>
          </p:cNvPr>
          <p:cNvPicPr>
            <a:picLocks noChangeAspect="1"/>
          </p:cNvPicPr>
          <p:nvPr/>
        </p:nvPicPr>
        <p:blipFill>
          <a:blip r:embed="rId2"/>
          <a:srcRect l="43068" t="17057" r="23978" b="6308"/>
          <a:stretch>
            <a:fillRect/>
          </a:stretch>
        </p:blipFill>
        <p:spPr>
          <a:xfrm>
            <a:off x="0" y="96247"/>
            <a:ext cx="6863606" cy="8983709"/>
          </a:xfrm>
          <a:prstGeom prst="rect">
            <a:avLst/>
          </a:prstGeom>
        </p:spPr>
      </p:pic>
    </p:spTree>
    <p:extLst>
      <p:ext uri="{BB962C8B-B14F-4D97-AF65-F5344CB8AC3E}">
        <p14:creationId xmlns:p14="http://schemas.microsoft.com/office/powerpoint/2010/main" val="3722689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332656" y="885937"/>
            <a:ext cx="6264696" cy="54476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GB" sz="1200" b="0" i="0" u="none" strike="noStrike" cap="none" normalizeH="0" baseline="0" dirty="0">
                <a:ln>
                  <a:noFill/>
                </a:ln>
                <a:solidFill>
                  <a:srgbClr val="000000"/>
                </a:solidFill>
                <a:effectLst/>
                <a:latin typeface="Segoe UI Light"/>
                <a:ea typeface="Arial Unicode MS"/>
                <a:cs typeface="Segoe UI Light"/>
              </a:rPr>
              <a:t>Year 1 is part of Key Stage 1 (KS1).</a:t>
            </a:r>
            <a:r>
              <a:rPr lang="en-GB" sz="1200" dirty="0">
                <a:solidFill>
                  <a:srgbClr val="000000"/>
                </a:solidFill>
                <a:latin typeface="Segoe UI Light"/>
                <a:ea typeface="Arial Unicode MS"/>
                <a:cs typeface="Segoe UI Light"/>
              </a:rPr>
              <a:t> </a:t>
            </a:r>
            <a:r>
              <a:rPr kumimoji="0" lang="en-GB" sz="1200" b="0" i="0" u="none" strike="noStrike" cap="none" normalizeH="0" baseline="0" dirty="0">
                <a:ln>
                  <a:noFill/>
                </a:ln>
                <a:solidFill>
                  <a:srgbClr val="000000"/>
                </a:solidFill>
                <a:effectLst/>
                <a:latin typeface="Segoe UI Light"/>
                <a:ea typeface="Arial Unicode MS"/>
                <a:cs typeface="Segoe UI Light"/>
              </a:rPr>
              <a:t> We will often abbreviate Year 1 to Y1 or use the class name.</a:t>
            </a:r>
            <a:r>
              <a:rPr lang="en-GB" sz="1200" dirty="0">
                <a:solidFill>
                  <a:srgbClr val="000000"/>
                </a:solidFill>
                <a:latin typeface="Segoe UI Light"/>
                <a:ea typeface="Arial Unicode MS"/>
                <a:cs typeface="Segoe UI Light"/>
              </a:rPr>
              <a:t> </a:t>
            </a:r>
            <a:r>
              <a:rPr kumimoji="0" lang="en-GB" sz="1200" b="0" i="0" u="none" strike="noStrike" cap="none" normalizeH="0" baseline="0" dirty="0">
                <a:ln>
                  <a:noFill/>
                </a:ln>
                <a:effectLst/>
                <a:latin typeface="Segoe UI Light"/>
                <a:ea typeface="Arial Unicode MS"/>
                <a:cs typeface="Segoe UI Light"/>
              </a:rPr>
              <a:t>The Phase </a:t>
            </a:r>
            <a:r>
              <a:rPr lang="en-GB" sz="1200" dirty="0">
                <a:latin typeface="Segoe UI Light"/>
                <a:ea typeface="Arial Unicode MS"/>
                <a:cs typeface="Segoe UI Light"/>
              </a:rPr>
              <a:t>Leaders are Miss Johns &amp; Miss Boxall.   </a:t>
            </a:r>
            <a:endParaRPr kumimoji="0" lang="en-GB" sz="1200" b="0" i="0" u="none" strike="noStrike" cap="none" normalizeH="0" baseline="0" dirty="0">
              <a:ln>
                <a:noFill/>
              </a:ln>
              <a:effectLst/>
              <a:latin typeface="Segoe UI Light"/>
              <a:ea typeface="Arial Unicode MS" pitchFamily="34" charset="-128"/>
              <a:cs typeface="Segoe UI Light"/>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KS1 timings</a:t>
            </a:r>
            <a:endParaRPr kumimoji="0" lang="en-GB" sz="1200" b="0" i="0" u="none" strike="noStrike" cap="none" normalizeH="0" baseline="0" dirty="0">
              <a:ln>
                <a:noFill/>
              </a:ln>
              <a:solidFill>
                <a:schemeClr val="tx1"/>
              </a:solidFill>
              <a:effectLst/>
              <a:latin typeface="Segoe UI Light" panose="020B0502040204020203" pitchFamily="34" charset="0"/>
              <a:ea typeface="Arial Unicode MS"/>
              <a:cs typeface="Segoe UI Light" panose="020B0502040204020203" pitchFamily="34" charset="0"/>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a:ea typeface="Arial Unicode MS"/>
                <a:cs typeface="Segoe UI Light"/>
              </a:rPr>
              <a:t>	8.30</a:t>
            </a:r>
            <a:r>
              <a:rPr lang="en-GB" sz="1200" dirty="0">
                <a:solidFill>
                  <a:srgbClr val="000000"/>
                </a:solidFill>
                <a:latin typeface="Segoe UI Light"/>
                <a:ea typeface="Arial Unicode MS"/>
                <a:cs typeface="Segoe UI Light"/>
              </a:rPr>
              <a:t> </a:t>
            </a:r>
            <a:r>
              <a:rPr kumimoji="0" lang="en-GB" sz="1200" b="0" i="0" u="none" strike="noStrike" cap="none" normalizeH="0" baseline="0" dirty="0">
                <a:ln>
                  <a:noFill/>
                </a:ln>
                <a:solidFill>
                  <a:srgbClr val="000000"/>
                </a:solidFill>
                <a:effectLst/>
                <a:latin typeface="Segoe UI Light"/>
                <a:ea typeface="Arial Unicode MS"/>
                <a:cs typeface="Segoe UI Light"/>
              </a:rPr>
              <a:t>am</a:t>
            </a:r>
            <a:r>
              <a:rPr lang="en-GB" sz="1200" dirty="0">
                <a:solidFill>
                  <a:srgbClr val="000000"/>
                </a:solidFill>
                <a:latin typeface="Segoe UI Light"/>
                <a:ea typeface="Arial Unicode MS"/>
                <a:cs typeface="Segoe UI Light"/>
              </a:rPr>
              <a:t> </a:t>
            </a:r>
            <a:r>
              <a:rPr kumimoji="0" lang="en-GB" sz="1200" b="0" i="0" u="none" strike="noStrike" cap="none" normalizeH="0" baseline="0" dirty="0">
                <a:ln>
                  <a:noFill/>
                </a:ln>
                <a:solidFill>
                  <a:srgbClr val="000000"/>
                </a:solidFill>
                <a:effectLst/>
                <a:latin typeface="Segoe UI Light"/>
                <a:ea typeface="Arial Unicode MS"/>
                <a:cs typeface="Segoe UI Light"/>
              </a:rPr>
              <a:t>                               </a:t>
            </a:r>
            <a:r>
              <a:rPr lang="en-GB" sz="1200" dirty="0">
                <a:solidFill>
                  <a:srgbClr val="000000"/>
                </a:solidFill>
                <a:latin typeface="Segoe UI Light"/>
                <a:ea typeface="Arial Unicode MS"/>
                <a:cs typeface="Segoe UI Light"/>
              </a:rPr>
              <a:t>Gates open</a:t>
            </a:r>
            <a:endParaRPr lang="en-US" sz="1200" b="0" i="0" u="none" strike="noStrike" cap="none" normalizeH="0" baseline="0" dirty="0">
              <a:ln>
                <a:noFill/>
              </a:ln>
              <a:effectLst/>
              <a:latin typeface="Segoe UI Light"/>
              <a:ea typeface="Arial Unicode MS"/>
              <a:cs typeface="Segoe UI Light"/>
            </a:endParaRPr>
          </a:p>
          <a:p>
            <a:pPr>
              <a:spcBef>
                <a:spcPct val="0"/>
              </a:spcBef>
              <a:spcAft>
                <a:spcPct val="0"/>
              </a:spcAft>
            </a:pPr>
            <a:r>
              <a:rPr lang="en-GB" sz="1200" dirty="0">
                <a:solidFill>
                  <a:srgbClr val="000000"/>
                </a:solidFill>
                <a:latin typeface="Segoe UI Light"/>
                <a:ea typeface="Arial Unicode MS"/>
                <a:cs typeface="Segoe UI Light"/>
              </a:rPr>
              <a:t>                      8.45am                                 </a:t>
            </a:r>
            <a:r>
              <a:rPr kumimoji="0" lang="en-GB" sz="1200" b="0" i="0" u="none" strike="noStrike" cap="none" normalizeH="0" baseline="0" dirty="0">
                <a:ln>
                  <a:noFill/>
                </a:ln>
                <a:solidFill>
                  <a:srgbClr val="000000"/>
                </a:solidFill>
                <a:effectLst/>
                <a:latin typeface="Segoe UI Light"/>
                <a:ea typeface="Arial Unicode MS"/>
                <a:cs typeface="Segoe UI Light"/>
              </a:rPr>
              <a:t>Morning </a:t>
            </a:r>
            <a:r>
              <a:rPr lang="en-GB" sz="1200" dirty="0">
                <a:solidFill>
                  <a:srgbClr val="000000"/>
                </a:solidFill>
                <a:latin typeface="Segoe UI Light"/>
                <a:ea typeface="Arial Unicode MS"/>
                <a:cs typeface="Segoe UI Light"/>
              </a:rPr>
              <a:t>Registration</a:t>
            </a:r>
          </a:p>
          <a:p>
            <a:pPr>
              <a:spcBef>
                <a:spcPct val="0"/>
              </a:spcBef>
              <a:spcAft>
                <a:spcPct val="0"/>
              </a:spcAft>
            </a:pPr>
            <a:r>
              <a:rPr lang="en-GB" sz="1200" dirty="0">
                <a:latin typeface="Segoe UI Light"/>
                <a:ea typeface="Arial Unicode MS"/>
                <a:cs typeface="Segoe UI Light"/>
              </a:rPr>
              <a:t>                      8:55 am                                RWI Phonics</a:t>
            </a:r>
            <a:endParaRPr lang="en-GB" sz="1200" dirty="0">
              <a:latin typeface="Segoe UI Light"/>
              <a:cs typeface="Segoe UI Light"/>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a:ea typeface="Arial Unicode MS"/>
                <a:cs typeface="Segoe UI Light"/>
              </a:rPr>
              <a:t>	</a:t>
            </a:r>
            <a:r>
              <a:rPr lang="en-GB" sz="1200" dirty="0">
                <a:solidFill>
                  <a:srgbClr val="000000"/>
                </a:solidFill>
                <a:latin typeface="Segoe UI Light"/>
                <a:ea typeface="Arial Unicode MS"/>
                <a:cs typeface="Segoe UI Light"/>
              </a:rPr>
              <a:t>9.30</a:t>
            </a:r>
            <a:r>
              <a:rPr kumimoji="0" lang="en-GB" sz="1200" b="0" i="0" u="none" strike="noStrike" cap="none" normalizeH="0" baseline="0" dirty="0">
                <a:ln>
                  <a:noFill/>
                </a:ln>
                <a:solidFill>
                  <a:srgbClr val="000000"/>
                </a:solidFill>
                <a:effectLst/>
                <a:latin typeface="Segoe UI Light"/>
                <a:ea typeface="Arial Unicode MS"/>
                <a:cs typeface="Segoe UI Light"/>
              </a:rPr>
              <a:t> am</a:t>
            </a:r>
            <a:r>
              <a:rPr lang="en-GB" sz="1200" dirty="0">
                <a:solidFill>
                  <a:srgbClr val="000000"/>
                </a:solidFill>
                <a:latin typeface="Segoe UI Light"/>
                <a:ea typeface="Arial Unicode MS"/>
                <a:cs typeface="Segoe UI Light"/>
              </a:rPr>
              <a:t>                                English  </a:t>
            </a:r>
            <a:endParaRPr lang="en-GB" sz="1200" b="0" i="0" u="none" strike="noStrike" cap="none" normalizeH="0" baseline="0" dirty="0">
              <a:ln>
                <a:noFill/>
              </a:ln>
              <a:solidFill>
                <a:srgbClr val="000000"/>
              </a:solidFill>
              <a:effectLst/>
              <a:latin typeface="Segoe UI Light"/>
              <a:ea typeface="Arial Unicode MS"/>
              <a:cs typeface="Segoe UI Light"/>
            </a:endParaRPr>
          </a:p>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Segoe UI Light" panose="020B0502040204020203" pitchFamily="34" charset="0"/>
                <a:ea typeface="Arial Unicode MS"/>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10.20 am		Assembly</a:t>
            </a:r>
            <a:endParaRPr kumimoji="0" lang="en-GB" sz="1200" b="0" i="0" u="none" strike="noStrike" cap="none" normalizeH="0" baseline="0" dirty="0">
              <a:ln>
                <a:noFill/>
              </a:ln>
              <a:solidFill>
                <a:schemeClr val="tx1"/>
              </a:solidFill>
              <a:effectLst/>
              <a:latin typeface="Segoe UI Light" panose="020B0502040204020203" pitchFamily="34" charset="0"/>
              <a:ea typeface="Arial Unicode MS"/>
              <a:cs typeface="Segoe UI Light" panose="020B0502040204020203" pitchFamily="34" charset="0"/>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10.40 am 	</a:t>
            </a:r>
            <a:r>
              <a:rPr lang="en-GB" sz="1200" dirty="0">
                <a:solidFill>
                  <a:srgbClr val="000000"/>
                </a:solidFill>
                <a:latin typeface="Segoe UI Light" panose="020B0502040204020203" pitchFamily="34" charset="0"/>
                <a:ea typeface="Arial Unicode MS"/>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Morning Break</a:t>
            </a:r>
            <a:endParaRPr kumimoji="0" lang="en-GB" sz="1200" b="0" i="0" u="none" strike="noStrike" cap="none" normalizeH="0" baseline="0" dirty="0">
              <a:ln>
                <a:noFill/>
              </a:ln>
              <a:solidFill>
                <a:schemeClr val="tx1"/>
              </a:solidFill>
              <a:effectLst/>
              <a:latin typeface="Segoe UI Light" panose="020B0502040204020203" pitchFamily="34" charset="0"/>
              <a:ea typeface="Arial Unicode MS"/>
              <a:cs typeface="Segoe UI Light" panose="020B0502040204020203" pitchFamily="34" charset="0"/>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11.00 am	</a:t>
            </a:r>
            <a:r>
              <a:rPr lang="en-GB" sz="1200" dirty="0">
                <a:solidFill>
                  <a:srgbClr val="000000"/>
                </a:solidFill>
                <a:latin typeface="Segoe UI Light" panose="020B0502040204020203" pitchFamily="34" charset="0"/>
                <a:ea typeface="Arial Unicode MS"/>
                <a:cs typeface="Segoe UI Light" panose="020B0502040204020203" pitchFamily="34" charset="0"/>
              </a:rPr>
              <a:t>  	Maths and continuous provision </a:t>
            </a:r>
            <a:endParaRPr kumimoji="0" lang="en-GB" sz="1200" b="0" i="0" u="none" strike="noStrike" cap="none" normalizeH="0" baseline="0" dirty="0">
              <a:ln>
                <a:noFill/>
              </a:ln>
              <a:solidFill>
                <a:schemeClr val="tx1"/>
              </a:solidFill>
              <a:effectLst/>
              <a:latin typeface="Segoe UI Light" panose="020B0502040204020203" pitchFamily="34" charset="0"/>
              <a:ea typeface="Arial Unicode MS"/>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12.00 noon	 	Lunch</a:t>
            </a:r>
            <a:endParaRPr kumimoji="0" lang="en-GB" sz="1200" b="0" i="0" u="none" strike="noStrike" cap="none" normalizeH="0" baseline="0" dirty="0">
              <a:ln>
                <a:noFill/>
              </a:ln>
              <a:solidFill>
                <a:schemeClr val="tx1"/>
              </a:solidFill>
              <a:effectLst/>
              <a:latin typeface="Segoe UI Light" panose="020B0502040204020203" pitchFamily="34" charset="0"/>
              <a:ea typeface="Arial Unicode MS"/>
              <a:cs typeface="Segoe UI Light" panose="020B0502040204020203" pitchFamily="34" charset="0"/>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12.45 pm</a:t>
            </a:r>
            <a:r>
              <a:rPr lang="en-GB" sz="1200" dirty="0">
                <a:solidFill>
                  <a:srgbClr val="000000"/>
                </a:solidFill>
                <a:latin typeface="Segoe UI Light" panose="020B0502040204020203" pitchFamily="34" charset="0"/>
                <a:ea typeface="Arial Unicode MS"/>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Afternoon registration</a:t>
            </a:r>
          </a:p>
          <a:p>
            <a:pPr eaLnBrk="0" fontAlgn="base" hangingPunct="0">
              <a:spcBef>
                <a:spcPct val="0"/>
              </a:spcBef>
              <a:spcAft>
                <a:spcPct val="0"/>
              </a:spcAft>
            </a:pPr>
            <a:r>
              <a:rPr lang="en-GB" sz="1200" dirty="0">
                <a:solidFill>
                  <a:srgbClr val="000000"/>
                </a:solidFill>
                <a:latin typeface="Segoe UI Light" panose="020B0502040204020203" pitchFamily="34" charset="0"/>
                <a:ea typeface="Arial Unicode MS"/>
                <a:cs typeface="Segoe UI Light" panose="020B0502040204020203" pitchFamily="34" charset="0"/>
              </a:rPr>
              <a:t>	12:50pm		Afternoon speed sound session</a:t>
            </a: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1:00pm		Mastering Number	</a:t>
            </a:r>
            <a:endParaRPr kumimoji="0" lang="en-GB" sz="1200" b="0" i="0" u="none" strike="noStrike" cap="none" normalizeH="0" baseline="0" dirty="0">
              <a:ln>
                <a:noFill/>
              </a:ln>
              <a:solidFill>
                <a:schemeClr val="tx1"/>
              </a:solidFill>
              <a:effectLst/>
              <a:latin typeface="Segoe UI Light" panose="020B0502040204020203" pitchFamily="34" charset="0"/>
              <a:ea typeface="Arial Unicode MS"/>
              <a:cs typeface="Segoe UI Light" panose="020B0502040204020203" pitchFamily="34" charset="0"/>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a:t>
            </a:r>
            <a:r>
              <a:rPr lang="en-GB" sz="1200" dirty="0">
                <a:solidFill>
                  <a:srgbClr val="000000"/>
                </a:solidFill>
                <a:latin typeface="Segoe UI Light" panose="020B0502040204020203" pitchFamily="34" charset="0"/>
                <a:ea typeface="Arial Unicode MS"/>
                <a:cs typeface="Segoe UI Light" panose="020B0502040204020203" pitchFamily="34" charset="0"/>
              </a:rPr>
              <a:t>1:15</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pm		Topic </a:t>
            </a:r>
            <a:r>
              <a:rPr lang="en-GB" sz="1200" dirty="0">
                <a:solidFill>
                  <a:srgbClr val="000000"/>
                </a:solidFill>
                <a:latin typeface="Segoe UI Light" panose="020B0502040204020203" pitchFamily="34" charset="0"/>
                <a:ea typeface="Arial Unicode MS"/>
                <a:cs typeface="Segoe UI Light" panose="020B0502040204020203" pitchFamily="34" charset="0"/>
              </a:rPr>
              <a:t>and continuous provision </a:t>
            </a:r>
            <a:endParaRPr kumimoji="0" lang="en-GB" sz="1200" b="0" i="0" u="none" strike="noStrike" cap="none" normalizeH="0" baseline="0" dirty="0">
              <a:ln>
                <a:noFill/>
              </a:ln>
              <a:solidFill>
                <a:schemeClr val="tx1"/>
              </a:solidFill>
              <a:effectLst/>
              <a:latin typeface="Segoe UI Light" panose="020B0502040204020203" pitchFamily="34" charset="0"/>
              <a:ea typeface="Arial Unicode MS"/>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2.00 pm 		</a:t>
            </a:r>
            <a:r>
              <a:rPr lang="en-GB" sz="1200" dirty="0">
                <a:solidFill>
                  <a:srgbClr val="000000"/>
                </a:solidFill>
                <a:latin typeface="Segoe UI Light" panose="020B0502040204020203" pitchFamily="34" charset="0"/>
                <a:ea typeface="Arial Unicode MS"/>
                <a:cs typeface="Segoe UI Light" panose="020B0502040204020203" pitchFamily="34" charset="0"/>
              </a:rPr>
              <a:t>Fit in 10</a:t>
            </a:r>
            <a:endParaRPr kumimoji="0" lang="en-GB" sz="1200" b="0" i="0" u="none" strike="noStrike" cap="none" normalizeH="0" baseline="0" dirty="0">
              <a:ln>
                <a:noFill/>
              </a:ln>
              <a:solidFill>
                <a:schemeClr val="tx1"/>
              </a:solidFill>
              <a:effectLst/>
              <a:latin typeface="Segoe UI Light" panose="020B0502040204020203" pitchFamily="34" charset="0"/>
              <a:ea typeface="Arial Unicode MS"/>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2.10 pm		Topic </a:t>
            </a:r>
            <a:r>
              <a:rPr lang="en-GB" sz="1200" dirty="0">
                <a:solidFill>
                  <a:srgbClr val="000000"/>
                </a:solidFill>
                <a:latin typeface="Segoe UI Light" panose="020B0502040204020203" pitchFamily="34" charset="0"/>
                <a:ea typeface="Arial Unicode MS"/>
                <a:cs typeface="Segoe UI Light" panose="020B0502040204020203" pitchFamily="34" charset="0"/>
              </a:rPr>
              <a:t>and </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Continuous Provision</a:t>
            </a:r>
          </a:p>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Segoe UI Light" panose="020B0502040204020203" pitchFamily="34" charset="0"/>
                <a:ea typeface="Arial Unicode MS"/>
                <a:cs typeface="Segoe UI Light" panose="020B0502040204020203" pitchFamily="34" charset="0"/>
              </a:rPr>
              <a:t>	3.15</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pm		Home time</a:t>
            </a:r>
            <a:endParaRPr kumimoji="0" lang="en-GB" sz="1200" b="0" i="0" u="none" strike="noStrike" cap="none" normalizeH="0" baseline="0" dirty="0">
              <a:ln>
                <a:noFill/>
              </a:ln>
              <a:solidFill>
                <a:schemeClr val="tx1"/>
              </a:solidFill>
              <a:effectLst/>
              <a:latin typeface="Segoe UI Light" panose="020B0502040204020203" pitchFamily="34" charset="0"/>
              <a:ea typeface="Arial Unicode MS"/>
              <a:cs typeface="Segoe UI Light" panose="020B0502040204020203" pitchFamily="34" charset="0"/>
            </a:endParaRPr>
          </a:p>
          <a:p>
            <a:pPr eaLnBrk="0" fontAlgn="base" hangingPunct="0">
              <a:spcBef>
                <a:spcPct val="0"/>
              </a:spcBef>
              <a:spcAft>
                <a:spcPct val="0"/>
              </a:spcAft>
            </a:pPr>
            <a:endPar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endParaRPr>
          </a:p>
          <a:p>
            <a:pPr>
              <a:spcBef>
                <a:spcPct val="0"/>
              </a:spcBef>
              <a:spcAft>
                <a:spcPct val="0"/>
              </a:spcAft>
            </a:pPr>
            <a:r>
              <a:rPr lang="en-GB" sz="1200" dirty="0">
                <a:solidFill>
                  <a:srgbClr val="000000"/>
                </a:solidFill>
                <a:latin typeface="Segoe UI Light" panose="020B0502040204020203" pitchFamily="34" charset="0"/>
                <a:ea typeface="Arial Unicode MS"/>
                <a:cs typeface="Segoe UI Light" panose="020B0502040204020203" pitchFamily="34" charset="0"/>
              </a:rPr>
              <a:t>PE Kits are to be worn on a </a:t>
            </a:r>
            <a:r>
              <a:rPr lang="en-GB" sz="1200" b="1" dirty="0">
                <a:solidFill>
                  <a:srgbClr val="000000"/>
                </a:solidFill>
                <a:latin typeface="Segoe UI Light" panose="020B0502040204020203" pitchFamily="34" charset="0"/>
                <a:ea typeface="Arial Unicode MS"/>
                <a:cs typeface="Segoe UI Light" panose="020B0502040204020203" pitchFamily="34" charset="0"/>
              </a:rPr>
              <a:t>Tuesday and Thursday.  </a:t>
            </a:r>
          </a:p>
          <a:p>
            <a:pPr>
              <a:spcBef>
                <a:spcPct val="0"/>
              </a:spcBef>
              <a:spcAft>
                <a:spcPct val="0"/>
              </a:spcAft>
            </a:pPr>
            <a:endParaRPr lang="en-GB" sz="1200" b="1"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endParaRPr>
          </a:p>
          <a:p>
            <a:pPr lvl="0" algn="just" fontAlgn="base">
              <a:spcBef>
                <a:spcPct val="0"/>
              </a:spcBef>
              <a:spcAft>
                <a:spcPct val="0"/>
              </a:spcAft>
            </a:pPr>
            <a:r>
              <a:rPr lang="en-GB" sz="1200" b="1" dirty="0">
                <a:solidFill>
                  <a:srgbClr val="000000"/>
                </a:solidFill>
                <a:latin typeface="Segoe UI Light" panose="020B0502040204020203" pitchFamily="34" charset="0"/>
                <a:ea typeface="Arial Unicode MS"/>
                <a:cs typeface="Segoe UI Light" panose="020B0502040204020203" pitchFamily="34" charset="0"/>
              </a:rPr>
              <a:t>A Message from Year 1</a:t>
            </a:r>
            <a:endParaRPr lang="en-GB" sz="1200" dirty="0">
              <a:latin typeface="Segoe UI Light" panose="020B0502040204020203" pitchFamily="34" charset="0"/>
              <a:cs typeface="Segoe UI Light" panose="020B0502040204020203" pitchFamily="34" charset="0"/>
            </a:endParaRPr>
          </a:p>
          <a:p>
            <a:pPr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Welcome! We hope that you find all the information in this pack useful. If you have any questions after reading this Parent Pack or would like to talk to us about the year ahead, please do let us know so that we can arrange a time to meet with you. </a:t>
            </a:r>
            <a:endParaRPr lang="en-GB" sz="1200" dirty="0">
              <a:latin typeface="Segoe UI Light" panose="020B0502040204020203" pitchFamily="34" charset="0"/>
              <a:cs typeface="Segoe UI Light" panose="020B0502040204020203" pitchFamily="34" charset="0"/>
            </a:endParaRPr>
          </a:p>
          <a:p>
            <a:pPr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Parents can leave messages for class teachers in the children’s reading record or by contacting the school office to make an appointment. </a:t>
            </a:r>
            <a:endParaRPr lang="en-GB" sz="1200" dirty="0">
              <a:latin typeface="Segoe UI Light" panose="020B0502040204020203" pitchFamily="34" charset="0"/>
              <a:cs typeface="Segoe UI Light" panose="020B0502040204020203" pitchFamily="34" charset="0"/>
            </a:endParaRPr>
          </a:p>
          <a:p>
            <a:pPr>
              <a:spcBef>
                <a:spcPct val="0"/>
              </a:spcBef>
              <a:spcAft>
                <a:spcPct val="0"/>
              </a:spcAft>
            </a:pPr>
            <a:endParaRPr lang="en-GB" sz="120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1709828528"/>
              </p:ext>
            </p:extLst>
          </p:nvPr>
        </p:nvGraphicFramePr>
        <p:xfrm>
          <a:off x="934191" y="6726837"/>
          <a:ext cx="5304566" cy="990113"/>
        </p:xfrm>
        <a:graphic>
          <a:graphicData uri="http://schemas.openxmlformats.org/drawingml/2006/table">
            <a:tbl>
              <a:tblPr/>
              <a:tblGrid>
                <a:gridCol w="2668001">
                  <a:extLst>
                    <a:ext uri="{9D8B030D-6E8A-4147-A177-3AD203B41FA5}">
                      <a16:colId xmlns:a16="http://schemas.microsoft.com/office/drawing/2014/main" val="20000"/>
                    </a:ext>
                  </a:extLst>
                </a:gridCol>
                <a:gridCol w="2636565">
                  <a:extLst>
                    <a:ext uri="{9D8B030D-6E8A-4147-A177-3AD203B41FA5}">
                      <a16:colId xmlns:a16="http://schemas.microsoft.com/office/drawing/2014/main" val="20001"/>
                    </a:ext>
                  </a:extLst>
                </a:gridCol>
              </a:tblGrid>
              <a:tr h="170175">
                <a:tc>
                  <a:txBody>
                    <a:bodyPr/>
                    <a:lstStyle/>
                    <a:p>
                      <a:pPr algn="ctr">
                        <a:spcAft>
                          <a:spcPts val="0"/>
                        </a:spcAft>
                      </a:pPr>
                      <a:r>
                        <a:rPr lang="en-GB" sz="1050" b="1">
                          <a:latin typeface="Trebuchet MS"/>
                          <a:ea typeface="Times New Roman"/>
                          <a:cs typeface="Times New Roman"/>
                        </a:rPr>
                        <a:t>1JR Class Teacher</a:t>
                      </a:r>
                      <a:endParaRPr lang="en-GB" sz="1050">
                        <a:latin typeface="Trebuchet MS"/>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r>
                        <a:rPr lang="en-GB" sz="1050" b="1">
                          <a:latin typeface="Trebuchet MS"/>
                          <a:ea typeface="Times New Roman"/>
                          <a:cs typeface="Times New Roman"/>
                        </a:rPr>
                        <a:t>          1F Class Teacher</a:t>
                      </a:r>
                      <a:endParaRPr lang="en-GB" sz="1050">
                        <a:latin typeface="Trebuchet MS"/>
                        <a:ea typeface="Times New Roman"/>
                        <a:cs typeface="Times New Roman"/>
                      </a:endParaRPr>
                    </a:p>
                  </a:txBody>
                  <a:tcPr marL="54190" marR="54190" marT="0" marB="0">
                    <a:lnL>
                      <a:noFill/>
                    </a:lnL>
                    <a:lnR>
                      <a:noFill/>
                    </a:lnR>
                    <a:lnT>
                      <a:noFill/>
                    </a:lnT>
                    <a:lnB>
                      <a:noFill/>
                    </a:lnB>
                  </a:tcPr>
                </a:tc>
                <a:extLst>
                  <a:ext uri="{0D108BD9-81ED-4DB2-BD59-A6C34878D82A}">
                    <a16:rowId xmlns:a16="http://schemas.microsoft.com/office/drawing/2014/main" val="10000"/>
                  </a:ext>
                </a:extLst>
              </a:tr>
              <a:tr h="819938">
                <a:tc>
                  <a:txBody>
                    <a:bodyPr/>
                    <a:lstStyle/>
                    <a:p>
                      <a:pPr algn="ctr">
                        <a:spcAft>
                          <a:spcPts val="0"/>
                        </a:spcAft>
                      </a:pPr>
                      <a:r>
                        <a:rPr lang="en-GB" sz="1050" b="1">
                          <a:latin typeface="Trebuchet MS"/>
                          <a:ea typeface="Times New Roman"/>
                          <a:cs typeface="Times New Roman"/>
                        </a:rPr>
                        <a:t>Miss Johns &amp; Miss Reeves</a:t>
                      </a:r>
                      <a:endParaRPr lang="en-GB" sz="1050">
                        <a:latin typeface="Trebuchet MS" pitchFamily="34" charset="0"/>
                        <a:ea typeface="Times New Roman"/>
                        <a:cs typeface="Times New Roman"/>
                      </a:endParaRPr>
                    </a:p>
                    <a:p>
                      <a:pPr algn="ctr">
                        <a:spcAft>
                          <a:spcPts val="0"/>
                        </a:spcAft>
                      </a:pPr>
                      <a:r>
                        <a:rPr lang="en-GB" sz="1050" b="1">
                          <a:latin typeface="Trebuchet MS" pitchFamily="34" charset="0"/>
                          <a:ea typeface="Times New Roman"/>
                          <a:cs typeface="Times New Roman"/>
                        </a:rPr>
                        <a:t>                                                   </a:t>
                      </a:r>
                      <a:endParaRPr lang="en-GB" sz="105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r>
                        <a:rPr lang="en-GB" sz="1050" b="1">
                          <a:latin typeface="Trebuchet MS"/>
                          <a:ea typeface="Times New Roman"/>
                          <a:cs typeface="Times New Roman"/>
                        </a:rPr>
                        <a:t>          Miss Foley</a:t>
                      </a:r>
                      <a:endParaRPr lang="en-GB" sz="1050">
                        <a:latin typeface="Trebuchet MS" pitchFamily="34" charset="0"/>
                        <a:ea typeface="Times New Roman"/>
                        <a:cs typeface="Times New Roman"/>
                      </a:endParaRPr>
                    </a:p>
                  </a:txBody>
                  <a:tcPr marL="54190" marR="54190" marT="0" marB="0">
                    <a:lnL>
                      <a:noFill/>
                    </a:lnL>
                    <a:lnR>
                      <a:noFill/>
                    </a:lnR>
                    <a:lnT>
                      <a:noFill/>
                    </a:lnT>
                    <a:lnB>
                      <a:noFill/>
                    </a:lnB>
                  </a:tcPr>
                </a:tc>
                <a:extLst>
                  <a:ext uri="{0D108BD9-81ED-4DB2-BD59-A6C34878D82A}">
                    <a16:rowId xmlns:a16="http://schemas.microsoft.com/office/drawing/2014/main" val="10001"/>
                  </a:ext>
                </a:extLst>
              </a:tr>
            </a:tbl>
          </a:graphicData>
        </a:graphic>
      </p:graphicFrame>
      <p:sp>
        <p:nvSpPr>
          <p:cNvPr id="11" name="Rectangle 2">
            <a:extLst>
              <a:ext uri="{FF2B5EF4-FFF2-40B4-BE49-F238E27FC236}">
                <a16:creationId xmlns:a16="http://schemas.microsoft.com/office/drawing/2014/main" id="{4690A4F4-A979-498F-B642-45FAE2A1497F}"/>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YEAR 1 INFORMATION</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13" name="AutoShape 3">
            <a:extLst>
              <a:ext uri="{FF2B5EF4-FFF2-40B4-BE49-F238E27FC236}">
                <a16:creationId xmlns:a16="http://schemas.microsoft.com/office/drawing/2014/main" id="{41070BC3-A316-4A70-A033-78D094422D5E}"/>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pic>
        <p:nvPicPr>
          <p:cNvPr id="2" name="Picture 1" descr="Hayley Johns.jpg">
            <a:extLst>
              <a:ext uri="{FF2B5EF4-FFF2-40B4-BE49-F238E27FC236}">
                <a16:creationId xmlns:a16="http://schemas.microsoft.com/office/drawing/2014/main" id="{351CA002-490C-1333-76FF-AB2E1BA25F2A}"/>
              </a:ext>
            </a:extLst>
          </p:cNvPr>
          <p:cNvPicPr>
            <a:picLocks noChangeAspect="1"/>
          </p:cNvPicPr>
          <p:nvPr/>
        </p:nvPicPr>
        <p:blipFill>
          <a:blip r:embed="rId2"/>
          <a:srcRect l="12110" t="4001" r="10488" b="2079"/>
          <a:stretch>
            <a:fillRect/>
          </a:stretch>
        </p:blipFill>
        <p:spPr>
          <a:xfrm>
            <a:off x="618390" y="7193568"/>
            <a:ext cx="1478091" cy="1754907"/>
          </a:xfrm>
          <a:prstGeom prst="rect">
            <a:avLst/>
          </a:prstGeom>
        </p:spPr>
      </p:pic>
      <p:pic>
        <p:nvPicPr>
          <p:cNvPr id="3" name="Picture 2" descr="Kirsty Foley.jpg">
            <a:extLst>
              <a:ext uri="{FF2B5EF4-FFF2-40B4-BE49-F238E27FC236}">
                <a16:creationId xmlns:a16="http://schemas.microsoft.com/office/drawing/2014/main" id="{323C2B1D-E585-1121-06CB-CF90E037E1F3}"/>
              </a:ext>
            </a:extLst>
          </p:cNvPr>
          <p:cNvPicPr>
            <a:picLocks noChangeAspect="1"/>
          </p:cNvPicPr>
          <p:nvPr/>
        </p:nvPicPr>
        <p:blipFill>
          <a:blip r:embed="rId3"/>
          <a:srcRect l="7237" t="26557" r="7649" b="44"/>
          <a:stretch>
            <a:fillRect/>
          </a:stretch>
        </p:blipFill>
        <p:spPr>
          <a:xfrm>
            <a:off x="4413571" y="7219798"/>
            <a:ext cx="1497570" cy="1730998"/>
          </a:xfrm>
          <a:prstGeom prst="rect">
            <a:avLst/>
          </a:prstGeom>
        </p:spPr>
      </p:pic>
      <p:pic>
        <p:nvPicPr>
          <p:cNvPr id="4" name="Picture 3" descr="Paige Reeves.jpg">
            <a:extLst>
              <a:ext uri="{FF2B5EF4-FFF2-40B4-BE49-F238E27FC236}">
                <a16:creationId xmlns:a16="http://schemas.microsoft.com/office/drawing/2014/main" id="{4543A429-7332-F235-8979-172DA761335E}"/>
              </a:ext>
            </a:extLst>
          </p:cNvPr>
          <p:cNvPicPr>
            <a:picLocks noChangeAspect="1"/>
          </p:cNvPicPr>
          <p:nvPr/>
        </p:nvPicPr>
        <p:blipFill>
          <a:blip r:embed="rId4"/>
          <a:srcRect l="18116" t="-55" r="6014" b="-499"/>
          <a:stretch>
            <a:fillRect/>
          </a:stretch>
        </p:blipFill>
        <p:spPr>
          <a:xfrm>
            <a:off x="2306909" y="7194611"/>
            <a:ext cx="1459422" cy="17599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8E5B830-3B46-48A6-AEF5-05A819516B7A}"/>
              </a:ext>
            </a:extLst>
          </p:cNvPr>
          <p:cNvGraphicFramePr>
            <a:graphicFrameLocks noGrp="1"/>
          </p:cNvGraphicFramePr>
          <p:nvPr>
            <p:extLst>
              <p:ext uri="{D42A27DB-BD31-4B8C-83A1-F6EECF244321}">
                <p14:modId xmlns:p14="http://schemas.microsoft.com/office/powerpoint/2010/main" val="2825288568"/>
              </p:ext>
            </p:extLst>
          </p:nvPr>
        </p:nvGraphicFramePr>
        <p:xfrm>
          <a:off x="359760" y="2090772"/>
          <a:ext cx="6138480" cy="1652919"/>
        </p:xfrm>
        <a:graphic>
          <a:graphicData uri="http://schemas.openxmlformats.org/drawingml/2006/table">
            <a:tbl>
              <a:tblPr/>
              <a:tblGrid>
                <a:gridCol w="1149000">
                  <a:extLst>
                    <a:ext uri="{9D8B030D-6E8A-4147-A177-3AD203B41FA5}">
                      <a16:colId xmlns:a16="http://schemas.microsoft.com/office/drawing/2014/main" val="20000"/>
                    </a:ext>
                  </a:extLst>
                </a:gridCol>
                <a:gridCol w="1306392">
                  <a:extLst>
                    <a:ext uri="{9D8B030D-6E8A-4147-A177-3AD203B41FA5}">
                      <a16:colId xmlns:a16="http://schemas.microsoft.com/office/drawing/2014/main" val="20001"/>
                    </a:ext>
                  </a:extLst>
                </a:gridCol>
                <a:gridCol w="1227696">
                  <a:extLst>
                    <a:ext uri="{9D8B030D-6E8A-4147-A177-3AD203B41FA5}">
                      <a16:colId xmlns:a16="http://schemas.microsoft.com/office/drawing/2014/main" val="20002"/>
                    </a:ext>
                  </a:extLst>
                </a:gridCol>
                <a:gridCol w="1227696">
                  <a:extLst>
                    <a:ext uri="{9D8B030D-6E8A-4147-A177-3AD203B41FA5}">
                      <a16:colId xmlns:a16="http://schemas.microsoft.com/office/drawing/2014/main" val="20003"/>
                    </a:ext>
                  </a:extLst>
                </a:gridCol>
                <a:gridCol w="1227696">
                  <a:extLst>
                    <a:ext uri="{9D8B030D-6E8A-4147-A177-3AD203B41FA5}">
                      <a16:colId xmlns:a16="http://schemas.microsoft.com/office/drawing/2014/main" val="20004"/>
                    </a:ext>
                  </a:extLst>
                </a:gridCol>
              </a:tblGrid>
              <a:tr h="167019">
                <a:tc>
                  <a:txBody>
                    <a:bodyPr/>
                    <a:lstStyle/>
                    <a:p>
                      <a:pPr>
                        <a:spcAft>
                          <a:spcPts val="0"/>
                        </a:spcAft>
                      </a:pPr>
                      <a:r>
                        <a:rPr lang="en-GB" sz="1000">
                          <a:solidFill>
                            <a:srgbClr val="000000"/>
                          </a:solidFill>
                          <a:latin typeface="Segoe UI Light" panose="020B0502040204020203" pitchFamily="34" charset="0"/>
                          <a:ea typeface="Arial Unicode MS"/>
                          <a:cs typeface="Segoe UI Light" panose="020B0502040204020203" pitchFamily="34" charset="0"/>
                        </a:rPr>
                        <a:t>Monday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a:solidFill>
                            <a:srgbClr val="000000"/>
                          </a:solidFill>
                          <a:latin typeface="Segoe UI Light" panose="020B0502040204020203" pitchFamily="34" charset="0"/>
                          <a:ea typeface="Arial Unicode MS"/>
                          <a:cs typeface="Segoe UI Light" panose="020B0502040204020203" pitchFamily="34" charset="0"/>
                        </a:rPr>
                        <a:t>Tuesday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a:solidFill>
                            <a:srgbClr val="000000"/>
                          </a:solidFill>
                          <a:latin typeface="Segoe UI Light" panose="020B0502040204020203" pitchFamily="34" charset="0"/>
                          <a:ea typeface="Arial Unicode MS"/>
                          <a:cs typeface="Segoe UI Light" panose="020B0502040204020203" pitchFamily="34" charset="0"/>
                        </a:rPr>
                        <a:t>Wednesday </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a:solidFill>
                            <a:srgbClr val="000000"/>
                          </a:solidFill>
                          <a:latin typeface="Segoe UI Light" panose="020B0502040204020203" pitchFamily="34" charset="0"/>
                          <a:ea typeface="Arial Unicode MS"/>
                          <a:cs typeface="Segoe UI Light" panose="020B0502040204020203" pitchFamily="34" charset="0"/>
                        </a:rPr>
                        <a:t>Thursday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a:solidFill>
                            <a:srgbClr val="000000"/>
                          </a:solidFill>
                          <a:latin typeface="Segoe UI Light" panose="020B0502040204020203" pitchFamily="34" charset="0"/>
                          <a:ea typeface="Arial Unicode MS"/>
                          <a:cs typeface="Segoe UI Light" panose="020B0502040204020203" pitchFamily="34" charset="0"/>
                        </a:rPr>
                        <a:t>Friday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4482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Segoe UI Light" panose="020B0502040204020203" pitchFamily="34" charset="0"/>
                          <a:ea typeface="Times New Roman"/>
                          <a:cs typeface="Segoe UI Light" panose="020B0502040204020203" pitchFamily="34" charset="0"/>
                        </a:rPr>
                        <a:t>Reading/ </a:t>
                      </a:r>
                      <a:r>
                        <a:rPr lang="en-GB" sz="1000" dirty="0" err="1">
                          <a:latin typeface="Segoe UI Light" panose="020B0502040204020203" pitchFamily="34" charset="0"/>
                          <a:ea typeface="Times New Roman"/>
                          <a:cs typeface="Segoe UI Light" panose="020B0502040204020203" pitchFamily="34" charset="0"/>
                        </a:rPr>
                        <a:t>NumBots</a:t>
                      </a:r>
                      <a:endParaRPr lang="en-GB" sz="1000" dirty="0">
                        <a:solidFill>
                          <a:srgbClr val="000000"/>
                        </a:solidFill>
                        <a:latin typeface="Segoe UI Light" panose="020B0502040204020203" pitchFamily="34" charset="0"/>
                        <a:ea typeface="Arial Unicode MS"/>
                        <a:cs typeface="Segoe UI Light" panose="020B0502040204020203" pitchFamily="34" charset="0"/>
                      </a:endParaRPr>
                    </a:p>
                    <a:p>
                      <a:pPr algn="ctr">
                        <a:spcAft>
                          <a:spcPts val="0"/>
                        </a:spcAft>
                      </a:pPr>
                      <a:r>
                        <a:rPr lang="en-GB" sz="1000" dirty="0">
                          <a:solidFill>
                            <a:srgbClr val="000000"/>
                          </a:solidFill>
                          <a:latin typeface="Segoe UI Light" panose="020B0502040204020203" pitchFamily="34" charset="0"/>
                          <a:ea typeface="Arial Unicode MS"/>
                          <a:cs typeface="Segoe UI Light" panose="020B0502040204020203" pitchFamily="34" charset="0"/>
                        </a:rPr>
                        <a:t> </a:t>
                      </a:r>
                      <a:endParaRPr lang="en-GB" sz="1000" dirty="0">
                        <a:highlight>
                          <a:srgbClr val="FFFF00"/>
                        </a:highlight>
                        <a:latin typeface="Segoe UI Light" panose="020B0502040204020203" pitchFamily="34" charset="0"/>
                        <a:ea typeface="Times New Roman"/>
                        <a:cs typeface="Segoe UI Light" panose="020B0502040204020203" pitchFamily="34" charset="0"/>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GB" sz="1000" dirty="0">
                          <a:latin typeface="Segoe UI Light" panose="020B0502040204020203" pitchFamily="34" charset="0"/>
                          <a:ea typeface="Times New Roman"/>
                          <a:cs typeface="Segoe UI Light" panose="020B0502040204020203" pitchFamily="34" charset="0"/>
                        </a:rPr>
                        <a:t>Reading/ </a:t>
                      </a:r>
                      <a:r>
                        <a:rPr lang="en-GB" sz="1000" dirty="0" err="1">
                          <a:latin typeface="Segoe UI Light" panose="020B0502040204020203" pitchFamily="34" charset="0"/>
                          <a:ea typeface="Times New Roman"/>
                          <a:cs typeface="Segoe UI Light" panose="020B0502040204020203" pitchFamily="34" charset="0"/>
                        </a:rPr>
                        <a:t>NumBots</a:t>
                      </a:r>
                      <a:endParaRPr lang="en-GB" sz="1000" dirty="0">
                        <a:solidFill>
                          <a:srgbClr val="000000"/>
                        </a:solidFill>
                        <a:latin typeface="Segoe UI Light" panose="020B0502040204020203" pitchFamily="34" charset="0"/>
                        <a:ea typeface="Arial Unicode MS"/>
                        <a:cs typeface="Segoe UI Light" panose="020B0502040204020203" pitchFamily="34" charset="0"/>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GB" sz="1000" dirty="0">
                        <a:solidFill>
                          <a:srgbClr val="000000"/>
                        </a:solidFill>
                        <a:latin typeface="Segoe UI Light" panose="020B0502040204020203" pitchFamily="34" charset="0"/>
                        <a:ea typeface="Arial Unicode MS"/>
                        <a:cs typeface="Segoe UI Light" panose="020B0502040204020203" pitchFamily="34" charset="0"/>
                      </a:endParaRPr>
                    </a:p>
                    <a:p>
                      <a:pPr algn="ctr">
                        <a:spcBef>
                          <a:spcPts val="300"/>
                        </a:spcBef>
                        <a:spcAft>
                          <a:spcPts val="300"/>
                        </a:spcAft>
                      </a:pPr>
                      <a:r>
                        <a:rPr lang="en-GB" sz="1000" dirty="0">
                          <a:latin typeface="Segoe UI Light" panose="020B0502040204020203" pitchFamily="34" charset="0"/>
                          <a:ea typeface="Times New Roman"/>
                          <a:cs typeface="Segoe UI Light" panose="020B0502040204020203" pitchFamily="34" charset="0"/>
                        </a:rPr>
                        <a:t>Reading/ </a:t>
                      </a:r>
                      <a:r>
                        <a:rPr lang="en-GB" sz="1000" dirty="0" err="1">
                          <a:latin typeface="Segoe UI Light" panose="020B0502040204020203" pitchFamily="34" charset="0"/>
                          <a:ea typeface="Times New Roman"/>
                          <a:cs typeface="Segoe UI Light" panose="020B0502040204020203" pitchFamily="34" charset="0"/>
                        </a:rPr>
                        <a:t>NumBots</a:t>
                      </a:r>
                      <a:r>
                        <a:rPr lang="en-GB" sz="1000" dirty="0">
                          <a:latin typeface="Segoe UI Light" panose="020B0502040204020203" pitchFamily="34" charset="0"/>
                          <a:ea typeface="Times New Roman"/>
                          <a:cs typeface="Segoe UI Light" panose="020B0502040204020203" pitchFamily="34" charset="0"/>
                        </a:rPr>
                        <a:t> </a:t>
                      </a:r>
                      <a:endParaRPr lang="en-GB" sz="1000" dirty="0">
                        <a:solidFill>
                          <a:srgbClr val="000000"/>
                        </a:solidFill>
                        <a:latin typeface="Segoe UI Light" panose="020B0502040204020203" pitchFamily="34" charset="0"/>
                        <a:ea typeface="Arial Unicode MS"/>
                        <a:cs typeface="Segoe UI Light" panose="020B0502040204020203" pitchFamily="34" charset="0"/>
                      </a:endParaRPr>
                    </a:p>
                    <a:p>
                      <a:pPr algn="ctr">
                        <a:spcAft>
                          <a:spcPts val="0"/>
                        </a:spcAft>
                      </a:pPr>
                      <a:endParaRPr lang="en-GB" sz="1000" dirty="0">
                        <a:solidFill>
                          <a:srgbClr val="000000"/>
                        </a:solidFill>
                        <a:latin typeface="Segoe UI Light" panose="020B0502040204020203" pitchFamily="34" charset="0"/>
                        <a:ea typeface="Arial Unicode MS"/>
                        <a:cs typeface="Segoe UI Light" panose="020B0502040204020203" pitchFamily="34" charset="0"/>
                      </a:endParaRPr>
                    </a:p>
                    <a:p>
                      <a:pPr>
                        <a:spcAft>
                          <a:spcPts val="0"/>
                        </a:spcAft>
                      </a:pPr>
                      <a:endParaRPr lang="en-GB" sz="1000" dirty="0">
                        <a:solidFill>
                          <a:srgbClr val="000000"/>
                        </a:solidFill>
                        <a:latin typeface="Segoe UI Light" panose="020B0502040204020203" pitchFamily="34" charset="0"/>
                        <a:ea typeface="Arial Unicode MS"/>
                        <a:cs typeface="Segoe UI Light" panose="020B0502040204020203" pitchFamily="34" charset="0"/>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GB" sz="1000" dirty="0">
                          <a:latin typeface="Segoe UI Light" panose="020B0502040204020203" pitchFamily="34" charset="0"/>
                          <a:ea typeface="Times New Roman"/>
                          <a:cs typeface="Segoe UI Light" panose="020B0502040204020203" pitchFamily="34" charset="0"/>
                        </a:rPr>
                        <a:t>Reading/ </a:t>
                      </a:r>
                      <a:r>
                        <a:rPr lang="en-GB" sz="1000" dirty="0" err="1">
                          <a:latin typeface="Segoe UI Light" panose="020B0502040204020203" pitchFamily="34" charset="0"/>
                          <a:ea typeface="Times New Roman"/>
                          <a:cs typeface="Segoe UI Light" panose="020B0502040204020203" pitchFamily="34" charset="0"/>
                        </a:rPr>
                        <a:t>NumBots</a:t>
                      </a:r>
                      <a:endParaRPr lang="en-GB" sz="1000" dirty="0">
                        <a:solidFill>
                          <a:srgbClr val="000000"/>
                        </a:solidFill>
                        <a:latin typeface="Segoe UI Light" panose="020B0502040204020203" pitchFamily="34" charset="0"/>
                        <a:ea typeface="Arial Unicode MS"/>
                        <a:cs typeface="Segoe UI Light" panose="020B0502040204020203" pitchFamily="34" charset="0"/>
                      </a:endParaRPr>
                    </a:p>
                    <a:p>
                      <a:pPr algn="ctr">
                        <a:spcAft>
                          <a:spcPts val="0"/>
                        </a:spcAft>
                      </a:pPr>
                      <a:endParaRPr lang="en-GB" sz="1000" dirty="0">
                        <a:solidFill>
                          <a:srgbClr val="000000"/>
                        </a:solidFill>
                        <a:latin typeface="Segoe UI Light" panose="020B0502040204020203" pitchFamily="34" charset="0"/>
                        <a:ea typeface="Arial Unicode MS"/>
                        <a:cs typeface="Segoe UI Light" panose="020B0502040204020203" pitchFamily="34" charset="0"/>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GB" sz="1000" dirty="0">
                          <a:latin typeface="Segoe UI Light" panose="020B0502040204020203" pitchFamily="34" charset="0"/>
                          <a:ea typeface="Times New Roman"/>
                          <a:cs typeface="Segoe UI Light" panose="020B0502040204020203" pitchFamily="34" charset="0"/>
                        </a:rPr>
                        <a:t>Reading/ </a:t>
                      </a:r>
                      <a:r>
                        <a:rPr lang="en-GB" sz="1000" dirty="0" err="1">
                          <a:latin typeface="Segoe UI Light" panose="020B0502040204020203" pitchFamily="34" charset="0"/>
                          <a:ea typeface="Times New Roman"/>
                          <a:cs typeface="Segoe UI Light" panose="020B0502040204020203" pitchFamily="34" charset="0"/>
                        </a:rPr>
                        <a:t>NumBots</a:t>
                      </a:r>
                      <a:endParaRPr lang="en-GB" sz="1000" dirty="0">
                        <a:latin typeface="Segoe UI Light" panose="020B0502040204020203" pitchFamily="34" charset="0"/>
                        <a:ea typeface="Times New Roman"/>
                        <a:cs typeface="Segoe UI Light" panose="020B0502040204020203" pitchFamily="34" charset="0"/>
                      </a:endParaRPr>
                    </a:p>
                    <a:p>
                      <a:pPr algn="ctr">
                        <a:spcBef>
                          <a:spcPts val="300"/>
                        </a:spcBef>
                        <a:spcAft>
                          <a:spcPts val="300"/>
                        </a:spcAft>
                      </a:pPr>
                      <a:r>
                        <a:rPr lang="en-GB" sz="1000" dirty="0">
                          <a:latin typeface="Segoe UI Light" panose="020B0502040204020203" pitchFamily="34" charset="0"/>
                          <a:ea typeface="Times New Roman"/>
                          <a:cs typeface="Segoe UI Light" panose="020B0502040204020203" pitchFamily="34" charset="0"/>
                        </a:rPr>
                        <a:t> </a:t>
                      </a:r>
                      <a:endParaRPr lang="en-GB" sz="1000" dirty="0">
                        <a:solidFill>
                          <a:srgbClr val="000000"/>
                        </a:solidFill>
                        <a:latin typeface="Segoe UI Light" panose="020B0502040204020203" pitchFamily="34" charset="0"/>
                        <a:ea typeface="Arial Unicode MS"/>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solidFill>
                            <a:srgbClr val="000000"/>
                          </a:solidFill>
                          <a:latin typeface="Segoe UI Light" panose="020B0502040204020203" pitchFamily="34" charset="0"/>
                          <a:ea typeface="Arial Unicode MS"/>
                          <a:cs typeface="Segoe UI Light" panose="020B0502040204020203" pitchFamily="34" charset="0"/>
                        </a:rPr>
                        <a:t> Phonics/Spelling</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dirty="0">
                        <a:solidFill>
                          <a:srgbClr val="000000"/>
                        </a:solidFill>
                        <a:latin typeface="Segoe UI Light" panose="020B0502040204020203" pitchFamily="34" charset="0"/>
                        <a:ea typeface="Arial Unicode MS"/>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solidFill>
                            <a:srgbClr val="000000"/>
                          </a:solidFill>
                          <a:latin typeface="Segoe UI Light" panose="020B0502040204020203" pitchFamily="34" charset="0"/>
                          <a:ea typeface="Arial Unicode MS"/>
                          <a:cs typeface="Segoe UI Light" panose="020B0502040204020203" pitchFamily="34" charset="0"/>
                        </a:rPr>
                        <a:t>Maths Homework</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dirty="0">
                        <a:solidFill>
                          <a:srgbClr val="000000"/>
                        </a:solidFill>
                        <a:latin typeface="Segoe UI Light" panose="020B0502040204020203" pitchFamily="34" charset="0"/>
                        <a:ea typeface="Arial Unicode MS"/>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solidFill>
                            <a:srgbClr val="000000"/>
                          </a:solidFill>
                          <a:latin typeface="Segoe UI Light" panose="020B0502040204020203" pitchFamily="34" charset="0"/>
                          <a:ea typeface="Arial Unicode MS"/>
                          <a:cs typeface="Segoe UI Light" panose="020B0502040204020203" pitchFamily="34" charset="0"/>
                        </a:rPr>
                        <a:t>Comprehension (spring term)</a:t>
                      </a:r>
                      <a:endParaRPr lang="en-GB" sz="1000" dirty="0">
                        <a:latin typeface="Segoe UI Light" panose="020B0502040204020203" pitchFamily="34" charset="0"/>
                        <a:ea typeface="Times New Roman"/>
                        <a:cs typeface="Segoe UI Light" panose="020B05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solidFill>
                            <a:srgbClr val="000000"/>
                          </a:solidFill>
                          <a:latin typeface="Segoe UI Light" panose="020B0502040204020203" pitchFamily="34" charset="0"/>
                          <a:ea typeface="Arial Unicode MS"/>
                          <a:cs typeface="Segoe UI Light" panose="020B0502040204020203" pitchFamily="34" charset="0"/>
                        </a:rPr>
                        <a:t> </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5" name="Rectangle 4">
            <a:extLst>
              <a:ext uri="{FF2B5EF4-FFF2-40B4-BE49-F238E27FC236}">
                <a16:creationId xmlns:a16="http://schemas.microsoft.com/office/drawing/2014/main" id="{D12775A0-2D86-4505-A01B-AF709B179D98}"/>
              </a:ext>
            </a:extLst>
          </p:cNvPr>
          <p:cNvSpPr/>
          <p:nvPr/>
        </p:nvSpPr>
        <p:spPr>
          <a:xfrm>
            <a:off x="316161" y="1301922"/>
            <a:ext cx="3429000" cy="553998"/>
          </a:xfrm>
          <a:prstGeom prst="rect">
            <a:avLst/>
          </a:prstGeom>
        </p:spPr>
        <p:txBody>
          <a:bodyPr>
            <a:spAutoFit/>
          </a:bodyPr>
          <a:lstStyle/>
          <a:p>
            <a:pPr lvl="0" eaLnBrk="0" fontAlgn="base" hangingPunct="0">
              <a:spcBef>
                <a:spcPct val="0"/>
              </a:spcBef>
              <a:spcAft>
                <a:spcPct val="0"/>
              </a:spcAft>
            </a:pPr>
            <a:endParaRPr lang="en-GB" dirty="0">
              <a:latin typeface="Segoe UI Light" panose="020B0502040204020203" pitchFamily="34" charset="0"/>
              <a:cs typeface="Segoe UI Light" panose="020B0502040204020203" pitchFamily="34" charset="0"/>
            </a:endParaRPr>
          </a:p>
          <a:p>
            <a:pPr eaLnBrk="0" fontAlgn="base" hangingPunct="0">
              <a:spcBef>
                <a:spcPct val="0"/>
              </a:spcBef>
              <a:spcAft>
                <a:spcPct val="0"/>
              </a:spcAft>
            </a:pPr>
            <a:r>
              <a:rPr lang="en-GB" sz="1200" dirty="0">
                <a:solidFill>
                  <a:srgbClr val="000000"/>
                </a:solidFill>
                <a:latin typeface="Segoe UI Light" panose="020B0502040204020203" pitchFamily="34" charset="0"/>
                <a:ea typeface="Arial Unicode MS"/>
                <a:cs typeface="Segoe UI Light" panose="020B0502040204020203" pitchFamily="34" charset="0"/>
              </a:rPr>
              <a:t>Suggested Homework Schedule </a:t>
            </a:r>
            <a:endParaRPr lang="en-GB" sz="1200" dirty="0">
              <a:latin typeface="Segoe UI Light" panose="020B0502040204020203" pitchFamily="34" charset="0"/>
              <a:cs typeface="Segoe UI Light" panose="020B0502040204020203" pitchFamily="34" charset="0"/>
            </a:endParaRPr>
          </a:p>
        </p:txBody>
      </p:sp>
      <p:sp>
        <p:nvSpPr>
          <p:cNvPr id="8" name="TextBox 7">
            <a:extLst>
              <a:ext uri="{FF2B5EF4-FFF2-40B4-BE49-F238E27FC236}">
                <a16:creationId xmlns:a16="http://schemas.microsoft.com/office/drawing/2014/main" id="{8B762CD5-D0C7-4AE7-B1D3-4913E06A979E}"/>
              </a:ext>
            </a:extLst>
          </p:cNvPr>
          <p:cNvSpPr txBox="1"/>
          <p:nvPr/>
        </p:nvSpPr>
        <p:spPr>
          <a:xfrm>
            <a:off x="316161" y="3937690"/>
            <a:ext cx="6225678" cy="2123658"/>
          </a:xfrm>
          <a:prstGeom prst="rect">
            <a:avLst/>
          </a:prstGeom>
          <a:noFill/>
        </p:spPr>
        <p:txBody>
          <a:bodyPr wrap="square" lIns="91440" tIns="45720" rIns="91440" bIns="45720" rtlCol="0" anchor="t">
            <a:spAutoFit/>
          </a:bodyPr>
          <a:lstStyle/>
          <a:p>
            <a:r>
              <a:rPr lang="en-GB" sz="1200" dirty="0">
                <a:latin typeface="Segoe UI Light" panose="020B0502040204020203" pitchFamily="34" charset="0"/>
                <a:cs typeface="Segoe UI Light" panose="020B0502040204020203" pitchFamily="34" charset="0"/>
              </a:rPr>
              <a:t>At Lent Rise, we instil a love of reading within school and encourage for this to be embedded at home.</a:t>
            </a:r>
          </a:p>
          <a:p>
            <a:endParaRPr lang="en-GB" sz="1200" dirty="0">
              <a:latin typeface="Segoe UI Light" panose="020B0502040204020203" pitchFamily="34" charset="0"/>
              <a:cs typeface="Segoe UI Light" panose="020B0502040204020203" pitchFamily="34" charset="0"/>
            </a:endParaRPr>
          </a:p>
          <a:p>
            <a:r>
              <a:rPr lang="en-GB" sz="1200" dirty="0">
                <a:latin typeface="Segoe UI Light" panose="020B0502040204020203" pitchFamily="34" charset="0"/>
                <a:cs typeface="Segoe UI Light" panose="020B0502040204020203" pitchFamily="34" charset="0"/>
              </a:rPr>
              <a:t>To support your child’s reading further, please record daily readings in your child’s reading record. This can include any reading successes or challenges which we will check daily and follow up within school.</a:t>
            </a:r>
          </a:p>
          <a:p>
            <a:endParaRPr lang="en-GB" sz="1200" dirty="0">
              <a:latin typeface="Segoe UI Light" panose="020B0502040204020203" pitchFamily="34" charset="0"/>
              <a:cs typeface="Segoe UI Light" panose="020B0502040204020203" pitchFamily="34" charset="0"/>
            </a:endParaRPr>
          </a:p>
          <a:p>
            <a:r>
              <a:rPr lang="en-GB" sz="1200" dirty="0">
                <a:latin typeface="Segoe UI Light" panose="020B0502040204020203" pitchFamily="34" charset="0"/>
                <a:cs typeface="Segoe UI Light" panose="020B0502040204020203" pitchFamily="34" charset="0"/>
              </a:rPr>
              <a:t>Homework is catered to your child's current learning. All homework and answers will be sent home at the end of each week to support you and your child. Homework is not formally marked. Please speak with your child’s teacher is you have any questions. </a:t>
            </a:r>
          </a:p>
          <a:p>
            <a:endParaRPr lang="en-GB" sz="1200" dirty="0">
              <a:latin typeface="Segoe UI Light" panose="020B0502040204020203" pitchFamily="34" charset="0"/>
              <a:cs typeface="Segoe UI Light" panose="020B0502040204020203" pitchFamily="34" charset="0"/>
            </a:endParaRPr>
          </a:p>
        </p:txBody>
      </p:sp>
      <p:pic>
        <p:nvPicPr>
          <p:cNvPr id="1026" name="Picture 2" descr="91,952 Book Clipart Illustrations &amp; Clip Art - iStock">
            <a:extLst>
              <a:ext uri="{FF2B5EF4-FFF2-40B4-BE49-F238E27FC236}">
                <a16:creationId xmlns:a16="http://schemas.microsoft.com/office/drawing/2014/main" id="{4103D3C9-9F9E-4B1C-8E69-BF2BBADD0E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758" t="11374" r="15185" b="9374"/>
          <a:stretch>
            <a:fillRect/>
          </a:stretch>
        </p:blipFill>
        <p:spPr bwMode="auto">
          <a:xfrm>
            <a:off x="3835896" y="5923715"/>
            <a:ext cx="2237105" cy="260510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2">
            <a:extLst>
              <a:ext uri="{FF2B5EF4-FFF2-40B4-BE49-F238E27FC236}">
                <a16:creationId xmlns:a16="http://schemas.microsoft.com/office/drawing/2014/main" id="{04CF4E2A-48D4-493E-AF75-A8D0B3AEF22D}"/>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YEAR 1 HOMEWORK</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10" name="AutoShape 3">
            <a:extLst>
              <a:ext uri="{FF2B5EF4-FFF2-40B4-BE49-F238E27FC236}">
                <a16:creationId xmlns:a16="http://schemas.microsoft.com/office/drawing/2014/main" id="{9FC47CFF-AA47-4C6C-9488-091DEB78E7A3}"/>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extLst>
      <p:ext uri="{BB962C8B-B14F-4D97-AF65-F5344CB8AC3E}">
        <p14:creationId xmlns:p14="http://schemas.microsoft.com/office/powerpoint/2010/main" val="1344514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274340" y="1122865"/>
            <a:ext cx="6309320" cy="72943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sng" strike="noStrike" cap="none" normalizeH="0" baseline="0" dirty="0">
                <a:ln>
                  <a:noFill/>
                </a:ln>
                <a:solidFill>
                  <a:srgbClr val="FF0000"/>
                </a:solidFill>
                <a:effectLst/>
                <a:latin typeface="Segoe UI Light" panose="020B0502040204020203" pitchFamily="34" charset="0"/>
                <a:ea typeface="Times New Roman" pitchFamily="18" charset="0"/>
                <a:cs typeface="Segoe UI Light" panose="020B0502040204020203" pitchFamily="34" charset="0"/>
              </a:rPr>
              <a:t>An Introduction to Year 1</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algn="just" eaLnBrk="0" fontAlgn="base" hangingPunct="0">
              <a:spcBef>
                <a:spcPct val="0"/>
              </a:spcBef>
              <a:spcAft>
                <a:spcPct val="0"/>
              </a:spcAft>
            </a:pPr>
            <a:r>
              <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t>Year 1 fosters an environment of excitement, vibrancy, and enthusiasm in its teaching approach. Each lesson is meticulously planned and organised, aimed at nurturing children's innate curiosity, fostering a desire to delve deeper into subjects, and cultivating a genuine love for learning. Throughout Year 1, children acquire essential knowledge and a diverse set of skills across various disciplines.</a:t>
            </a:r>
          </a:p>
          <a:p>
            <a:pPr algn="just" eaLnBrk="0" fontAlgn="base" hangingPunct="0">
              <a:spcBef>
                <a:spcPct val="0"/>
              </a:spcBef>
              <a:spcAft>
                <a:spcPct val="0"/>
              </a:spcAft>
            </a:pPr>
            <a:endPar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endParaRPr>
          </a:p>
          <a:p>
            <a:pPr algn="just" eaLnBrk="0" fontAlgn="base" hangingPunct="0">
              <a:spcBef>
                <a:spcPct val="0"/>
              </a:spcBef>
              <a:spcAft>
                <a:spcPct val="0"/>
              </a:spcAft>
            </a:pPr>
            <a:r>
              <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t>Our curriculum is thoughtfully designed around a range of captivating themes, engaging reading materials, and diverse genres. Year 1 integrates child-initiated learning, facilitating a smooth transition from Early Years and laying the foundation for future whole-class instruction. Children are actively encouraged to partake in a rich array of activities, spanning creative and nonfiction writing, dramatic enactments, intricate problem-solving, and scientific exploration.</a:t>
            </a:r>
          </a:p>
          <a:p>
            <a:pPr algn="just" eaLnBrk="0" fontAlgn="base" hangingPunct="0">
              <a:spcBef>
                <a:spcPct val="0"/>
              </a:spcBef>
              <a:spcAft>
                <a:spcPct val="0"/>
              </a:spcAft>
            </a:pPr>
            <a:endPar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endParaRPr>
          </a:p>
          <a:p>
            <a:pPr algn="just" eaLnBrk="0" fontAlgn="base" hangingPunct="0">
              <a:spcBef>
                <a:spcPct val="0"/>
              </a:spcBef>
              <a:spcAft>
                <a:spcPct val="0"/>
              </a:spcAft>
            </a:pPr>
            <a:r>
              <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t>Our foremost aim is to ensure that each child realises their full potential and emerges from the year with both preparedness and confidence. The English curriculum is further enriched through interactions with school visitors and celebrations like National and International Book Day, which infuse speech and performances with the insights of guest authors. A spectrum of workshops throughout the year, including those on creative writing and related themes, culminates in a visit from a celebrated poet, making Year 1 an exhilarating educational journey.</a:t>
            </a:r>
          </a:p>
          <a:p>
            <a:pPr algn="just" eaLnBrk="0" fontAlgn="base" hangingPunct="0">
              <a:spcBef>
                <a:spcPct val="0"/>
              </a:spcBef>
              <a:spcAft>
                <a:spcPct val="0"/>
              </a:spcAft>
            </a:pPr>
            <a:endPar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endParaRPr>
          </a:p>
          <a:p>
            <a:pPr algn="just" eaLnBrk="0" fontAlgn="base" hangingPunct="0">
              <a:spcBef>
                <a:spcPct val="0"/>
              </a:spcBef>
              <a:spcAft>
                <a:spcPct val="0"/>
              </a:spcAft>
            </a:pPr>
            <a:r>
              <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t>Mathematics takes on an exciting dimension with </a:t>
            </a:r>
            <a:r>
              <a:rPr lang="en-GB" sz="1200" dirty="0">
                <a:latin typeface="Segoe UI Light" panose="020B0502040204020203" pitchFamily="34" charset="0"/>
                <a:ea typeface="Times New Roman" pitchFamily="18" charset="0"/>
                <a:cs typeface="Segoe UI Light" panose="020B0502040204020203" pitchFamily="34" charset="0"/>
              </a:rPr>
              <a:t>our Mastery Approach, allowing children to develop their fluency, reasoning and problem-solving through a variety of </a:t>
            </a:r>
            <a:r>
              <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t>specialised software</a:t>
            </a:r>
            <a:r>
              <a:rPr lang="en-GB" sz="1200" dirty="0">
                <a:latin typeface="Segoe UI Light" panose="020B0502040204020203" pitchFamily="34" charset="0"/>
                <a:ea typeface="Times New Roman" pitchFamily="18" charset="0"/>
                <a:cs typeface="Segoe UI Light" panose="020B0502040204020203" pitchFamily="34" charset="0"/>
              </a:rPr>
              <a:t> </a:t>
            </a:r>
            <a:r>
              <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t>and hands-on investigations. </a:t>
            </a:r>
            <a:r>
              <a:rPr lang="en-GB" sz="1200" dirty="0">
                <a:latin typeface="Segoe UI Light" panose="020B0502040204020203" pitchFamily="34" charset="0"/>
                <a:ea typeface="Times New Roman" pitchFamily="18" charset="0"/>
                <a:cs typeface="Segoe UI Light" panose="020B0502040204020203" pitchFamily="34" charset="0"/>
              </a:rPr>
              <a:t>Weekly homework,</a:t>
            </a:r>
            <a:r>
              <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t> </a:t>
            </a:r>
            <a:r>
              <a:rPr lang="en-GB" sz="1200" dirty="0">
                <a:latin typeface="Segoe UI Light" panose="020B0502040204020203" pitchFamily="34" charset="0"/>
                <a:ea typeface="Times New Roman" pitchFamily="18" charset="0"/>
                <a:cs typeface="Segoe UI Light" panose="020B0502040204020203" pitchFamily="34" charset="0"/>
              </a:rPr>
              <a:t>alongside timetable Rockstars, support</a:t>
            </a:r>
            <a:r>
              <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t> amplify children's use of information and communication technology (Computing), fortifying their mathematical skills.</a:t>
            </a:r>
            <a:endParaRPr lang="en-GB" sz="1200" dirty="0">
              <a:latin typeface="Segoe UI Light" panose="020B0502040204020203" pitchFamily="34" charset="0"/>
              <a:cs typeface="Segoe UI Light" panose="020B0502040204020203" pitchFamily="34" charset="0"/>
            </a:endParaRPr>
          </a:p>
          <a:p>
            <a:pPr algn="just" eaLnBrk="0" fontAlgn="base" hangingPunct="0">
              <a:spcBef>
                <a:spcPct val="0"/>
              </a:spcBef>
              <a:spcAft>
                <a:spcPct val="0"/>
              </a:spcAft>
            </a:pPr>
            <a:endPar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endParaRPr>
          </a:p>
          <a:p>
            <a:pPr algn="just" eaLnBrk="0" fontAlgn="base" hangingPunct="0">
              <a:spcBef>
                <a:spcPct val="0"/>
              </a:spcBef>
              <a:spcAft>
                <a:spcPct val="0"/>
              </a:spcAft>
            </a:pPr>
            <a:r>
              <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t>Year 1 harnesses a range of ICT and media resources, seamlessly interwoven into the curriculum. From digital cameras to computers and iPads, students regularly engage with these tools, fostering digital literacy. Interactive whiteboards are in every classroom, and </a:t>
            </a:r>
            <a:r>
              <a:rPr lang="en-GB" sz="1200" dirty="0">
                <a:latin typeface="Segoe UI Light" panose="020B0502040204020203" pitchFamily="34" charset="0"/>
                <a:ea typeface="Times New Roman" pitchFamily="18" charset="0"/>
                <a:cs typeface="Segoe UI Light" panose="020B0502040204020203" pitchFamily="34" charset="0"/>
              </a:rPr>
              <a:t>weekly scheduled</a:t>
            </a:r>
            <a:r>
              <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t> </a:t>
            </a:r>
            <a:r>
              <a:rPr lang="en-GB" sz="1200" dirty="0">
                <a:latin typeface="Segoe UI Light" panose="020B0502040204020203" pitchFamily="34" charset="0"/>
                <a:ea typeface="Times New Roman" pitchFamily="18" charset="0"/>
                <a:cs typeface="Segoe UI Light" panose="020B0502040204020203" pitchFamily="34" charset="0"/>
              </a:rPr>
              <a:t>ICT slots</a:t>
            </a:r>
            <a:r>
              <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t> </a:t>
            </a:r>
            <a:r>
              <a:rPr lang="en-GB" sz="1200" dirty="0">
                <a:latin typeface="Segoe UI Light" panose="020B0502040204020203" pitchFamily="34" charset="0"/>
                <a:ea typeface="Times New Roman" pitchFamily="18" charset="0"/>
                <a:cs typeface="Segoe UI Light" panose="020B0502040204020203" pitchFamily="34" charset="0"/>
              </a:rPr>
              <a:t>allow</a:t>
            </a:r>
            <a:r>
              <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t> students valuable exposure.</a:t>
            </a:r>
            <a:endPar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endParaRPr>
          </a:p>
          <a:p>
            <a:pPr algn="just" eaLnBrk="0" fontAlgn="base" hangingPunct="0">
              <a:spcBef>
                <a:spcPct val="0"/>
              </a:spcBef>
              <a:spcAft>
                <a:spcPct val="0"/>
              </a:spcAft>
            </a:pPr>
            <a:endPar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endParaRPr>
          </a:p>
          <a:p>
            <a:pPr algn="just" eaLnBrk="0" fontAlgn="base" hangingPunct="0">
              <a:spcBef>
                <a:spcPct val="0"/>
              </a:spcBef>
              <a:spcAft>
                <a:spcPct val="0"/>
              </a:spcAft>
            </a:pPr>
            <a:r>
              <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t>Geography takes on a scientific inquiry lens as we delve into the local area, using our Eco Garden to cultivate fruits, vegetables, and sunflowers. This hands-on experience enables us to observe and investigate plant growth, yielding gratifying results.</a:t>
            </a:r>
          </a:p>
          <a:p>
            <a:pPr algn="just" eaLnBrk="0" fontAlgn="base" hangingPunct="0">
              <a:spcBef>
                <a:spcPct val="0"/>
              </a:spcBef>
              <a:spcAft>
                <a:spcPct val="0"/>
              </a:spcAft>
            </a:pPr>
            <a:endPar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endParaRPr>
          </a:p>
          <a:p>
            <a:pPr algn="just" eaLnBrk="0" fontAlgn="base" hangingPunct="0">
              <a:spcBef>
                <a:spcPct val="0"/>
              </a:spcBef>
              <a:spcAft>
                <a:spcPct val="0"/>
              </a:spcAft>
            </a:pPr>
            <a:r>
              <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t>This year is filled with hands-on exploration and practical learning. Students design and build sculptures, create fruit salads, and delve into world dance themes. Our curriculum is augmented by guest sports coaches, enhancing physical education and the overall learning experience.</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
        <p:nvSpPr>
          <p:cNvPr id="6" name="Rectangle 2">
            <a:extLst>
              <a:ext uri="{FF2B5EF4-FFF2-40B4-BE49-F238E27FC236}">
                <a16:creationId xmlns:a16="http://schemas.microsoft.com/office/drawing/2014/main" id="{43BAD2DE-1489-48A3-A955-F920ECB9C382}"/>
              </a:ext>
            </a:extLst>
          </p:cNvPr>
          <p:cNvSpPr>
            <a:spLocks noChangeArrowheads="1"/>
          </p:cNvSpPr>
          <p:nvPr/>
        </p:nvSpPr>
        <p:spPr bwMode="auto">
          <a:xfrm>
            <a:off x="1235676" y="107504"/>
            <a:ext cx="5433684"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CURRICULUM OPPORTUNITIES</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7" name="AutoShape 3">
            <a:extLst>
              <a:ext uri="{FF2B5EF4-FFF2-40B4-BE49-F238E27FC236}">
                <a16:creationId xmlns:a16="http://schemas.microsoft.com/office/drawing/2014/main" id="{13BCF3CD-F3D6-48F0-BF02-521FB8CE2221}"/>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Rectangle 1"/>
          <p:cNvSpPr>
            <a:spLocks noChangeArrowheads="1"/>
          </p:cNvSpPr>
          <p:nvPr/>
        </p:nvSpPr>
        <p:spPr bwMode="auto">
          <a:xfrm>
            <a:off x="238336" y="1242214"/>
            <a:ext cx="6381328"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GB" sz="1200" dirty="0">
                <a:latin typeface="Segoe UI Light" panose="020B0502040204020203" pitchFamily="34" charset="0"/>
                <a:cs typeface="Segoe UI Light" panose="020B0502040204020203" pitchFamily="34" charset="0"/>
              </a:rPr>
              <a:t>In Year One this year, the children will have continuous provision or child-initiated learning in maths and topic sessions. This is to support the children with transition from Early Years.</a:t>
            </a:r>
          </a:p>
          <a:p>
            <a:pPr algn="just" fontAlgn="base">
              <a:spcBef>
                <a:spcPct val="0"/>
              </a:spcBef>
              <a:spcAft>
                <a:spcPct val="0"/>
              </a:spcAft>
            </a:pPr>
            <a:endParaRPr kumimoji="0" lang="en-GB" sz="1200" b="0" i="0" u="none" strike="noStrike" cap="none" normalizeH="0" baseline="0" dirty="0">
              <a:ln>
                <a:noFill/>
              </a:ln>
              <a:effectLst/>
              <a:latin typeface="Segoe UI Light" panose="020B0502040204020203" pitchFamily="34" charset="0"/>
              <a:cs typeface="Segoe UI Light" panose="020B0502040204020203" pitchFamily="34" charset="0"/>
            </a:endParaRPr>
          </a:p>
          <a:p>
            <a:pPr algn="just" fontAlgn="base">
              <a:spcBef>
                <a:spcPct val="0"/>
              </a:spcBef>
              <a:spcAft>
                <a:spcPct val="0"/>
              </a:spcAft>
            </a:pPr>
            <a:r>
              <a:rPr lang="en-GB" sz="1200" dirty="0">
                <a:latin typeface="Segoe UI Light" panose="020B0502040204020203" pitchFamily="34" charset="0"/>
                <a:cs typeface="Segoe UI Light" panose="020B0502040204020203" pitchFamily="34" charset="0"/>
              </a:rPr>
              <a:t>There will be several hours a week where children will be given the opportunity to explore the room, activities and ideas independently. All of the tasks set around the room will be surrounding our current topic. They will discover and explore different aspects through a variety of child-led activities. </a:t>
            </a:r>
          </a:p>
          <a:p>
            <a:pPr algn="just" fontAlgn="base">
              <a:spcBef>
                <a:spcPct val="0"/>
              </a:spcBef>
              <a:spcAft>
                <a:spcPct val="0"/>
              </a:spcAft>
            </a:pPr>
            <a:endParaRPr lang="en-GB" sz="1200" dirty="0">
              <a:latin typeface="Segoe UI Light" panose="020B0502040204020203" pitchFamily="34" charset="0"/>
              <a:cs typeface="Segoe UI Light" panose="020B0502040204020203" pitchFamily="34" charset="0"/>
            </a:endParaRPr>
          </a:p>
          <a:p>
            <a:pPr algn="just" fontAlgn="base">
              <a:spcBef>
                <a:spcPct val="0"/>
              </a:spcBef>
              <a:spcAft>
                <a:spcPct val="0"/>
              </a:spcAft>
            </a:pPr>
            <a:endParaRPr lang="en-GB" sz="1200" dirty="0">
              <a:latin typeface="Segoe UI Light" panose="020B0502040204020203" pitchFamily="34" charset="0"/>
              <a:cs typeface="Segoe UI Light" panose="020B0502040204020203" pitchFamily="34" charset="0"/>
            </a:endParaRPr>
          </a:p>
          <a:p>
            <a:pPr algn="just" fontAlgn="base">
              <a:spcBef>
                <a:spcPct val="0"/>
              </a:spcBef>
              <a:spcAft>
                <a:spcPct val="0"/>
              </a:spcAft>
            </a:pPr>
            <a:endParaRPr kumimoji="0" lang="en-GB" sz="1200" b="0" i="0" u="none" strike="noStrike" cap="none" normalizeH="0" baseline="0" dirty="0">
              <a:ln>
                <a:noFill/>
              </a:ln>
              <a:effectLst/>
              <a:latin typeface="Segoe UI Light" panose="020B0502040204020203" pitchFamily="34" charset="0"/>
              <a:cs typeface="Segoe UI Light" panose="020B0502040204020203" pitchFamily="34" charset="0"/>
            </a:endParaRPr>
          </a:p>
          <a:p>
            <a:pPr algn="just" fontAlgn="base">
              <a:spcBef>
                <a:spcPct val="0"/>
              </a:spcBef>
              <a:spcAft>
                <a:spcPct val="0"/>
              </a:spcAft>
            </a:pPr>
            <a:endParaRPr kumimoji="0" lang="en-GB" sz="1200" b="0" i="0" u="none" strike="noStrike" cap="none" normalizeH="0" baseline="0" dirty="0">
              <a:ln>
                <a:noFill/>
              </a:ln>
              <a:effectLst/>
              <a:latin typeface="Segoe UI Light" panose="020B0502040204020203" pitchFamily="34" charset="0"/>
              <a:cs typeface="Segoe UI Light" panose="020B0502040204020203" pitchFamily="34" charset="0"/>
            </a:endParaRPr>
          </a:p>
        </p:txBody>
      </p:sp>
      <p:sp>
        <p:nvSpPr>
          <p:cNvPr id="6" name="Rectangle 2">
            <a:extLst>
              <a:ext uri="{FF2B5EF4-FFF2-40B4-BE49-F238E27FC236}">
                <a16:creationId xmlns:a16="http://schemas.microsoft.com/office/drawing/2014/main" id="{703C242A-B651-49E9-8976-93712494FE2D}"/>
              </a:ext>
            </a:extLst>
          </p:cNvPr>
          <p:cNvSpPr>
            <a:spLocks noChangeArrowheads="1"/>
          </p:cNvSpPr>
          <p:nvPr/>
        </p:nvSpPr>
        <p:spPr bwMode="auto">
          <a:xfrm>
            <a:off x="1916832" y="119861"/>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rPr>
              <a:t>CON</a:t>
            </a:r>
            <a:r>
              <a:rPr lang="en-GB" sz="2800" b="1" dirty="0">
                <a:solidFill>
                  <a:srgbClr val="FF0000"/>
                </a:solidFill>
                <a:latin typeface="Segoe UI Light" panose="020B0502040204020203" pitchFamily="34" charset="0"/>
                <a:cs typeface="Segoe UI Light" panose="020B0502040204020203" pitchFamily="34" charset="0"/>
              </a:rPr>
              <a:t>TINUOUS PROVISION</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7" name="AutoShape 3">
            <a:extLst>
              <a:ext uri="{FF2B5EF4-FFF2-40B4-BE49-F238E27FC236}">
                <a16:creationId xmlns:a16="http://schemas.microsoft.com/office/drawing/2014/main" id="{8132FDC3-52D8-4925-9150-9EC6C80CB0F2}"/>
              </a:ext>
            </a:extLst>
          </p:cNvPr>
          <p:cNvCxnSpPr>
            <a:cxnSpLocks noChangeShapeType="1"/>
          </p:cNvCxnSpPr>
          <p:nvPr/>
        </p:nvCxnSpPr>
        <p:spPr bwMode="auto">
          <a:xfrm flipH="1">
            <a:off x="1764929" y="627541"/>
            <a:ext cx="4838700" cy="0"/>
          </a:xfrm>
          <a:prstGeom prst="straightConnector1">
            <a:avLst/>
          </a:prstGeom>
          <a:noFill/>
          <a:ln w="76200">
            <a:solidFill>
              <a:srgbClr val="FF0000"/>
            </a:solidFill>
            <a:round/>
            <a:headEnd/>
            <a:tailEnd/>
          </a:ln>
        </p:spPr>
      </p:cxnSp>
    </p:spTree>
    <p:extLst>
      <p:ext uri="{BB962C8B-B14F-4D97-AF65-F5344CB8AC3E}">
        <p14:creationId xmlns:p14="http://schemas.microsoft.com/office/powerpoint/2010/main" val="3915210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332656" y="1282333"/>
            <a:ext cx="6165304"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Times New Roman" pitchFamily="18" charset="0"/>
                <a:cs typeface="Segoe UI Light" panose="020B0502040204020203" pitchFamily="34" charset="0"/>
              </a:rPr>
              <a:t>As you may be aware children at the end of Year 1 are assessed against their phonic reading knowledge by their teacher.  </a:t>
            </a: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The Phonics Screening Check is a quick and easy check of your child’s phonics knowledge.  It helps the teachers, and the school, to identify what level the child has reached with their phonic knowledge and what support will be needed for them to reach their full reading potential.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Times New Roman" pitchFamily="18" charset="0"/>
                <a:cs typeface="Segoe UI Light" panose="020B0502040204020203" pitchFamily="34" charset="0"/>
              </a:rPr>
              <a:t>The children are not made aware that they are completing a test; in our experience the children tend to perform better (at this age) in a class setting where they are unaware that they are completing a ‘test’.  We ensure that these tests are 'stress-free' - we never refer to them as ‘tests’ and usually the children are completely unaware that they are doing them!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Times New Roman" pitchFamily="18" charset="0"/>
                <a:cs typeface="Segoe UI Light" panose="020B0502040204020203" pitchFamily="34" charset="0"/>
              </a:rPr>
              <a:t>You will </a:t>
            </a: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be able to discuss your child's results, their report and their teacher assessment levels with their class teacher.</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sng" strike="noStrike" cap="none" normalizeH="0" baseline="0" dirty="0">
                <a:ln>
                  <a:noFill/>
                </a:ln>
                <a:solidFill>
                  <a:srgbClr val="FF0000"/>
                </a:solidFill>
                <a:effectLst/>
                <a:latin typeface="Segoe UI Light" panose="020B0502040204020203" pitchFamily="34" charset="0"/>
                <a:ea typeface="Times New Roman" pitchFamily="18" charset="0"/>
                <a:cs typeface="Segoe UI Light" panose="020B0502040204020203" pitchFamily="34" charset="0"/>
              </a:rPr>
              <a:t>What is the Phonics Screening check?</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The Phonics Screening Check is a quick and easy check of your child’s phonics knowledge. It helps the school to confirm whether your child has made the expected progress.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The check consists of a total of 40 words and non-words (alien words) that your child will be asked to read one-on-one with a teacher. Non-words are a collection of letters that will follow phonics rules your child has been taught, but they do not actually mean anything – your child will need to read these with the correct sounds to show that they understand the phonics rules behind them.</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The teacher administering the check with your child will give them a few practice words to read first – including some non-words – so they understand more about what they have to do.</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The Phonics Screening Check is meant to show how well your child can use the phonics skills they’ve learned up to the end of Year 1, and to identify pupils who need extra phonics help.  If they do not reach the expected level, your child’s teacher will support your child by using a range of strategies to ensure they are successful readers.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
        <p:nvSpPr>
          <p:cNvPr id="6" name="Rectangle 2">
            <a:extLst>
              <a:ext uri="{FF2B5EF4-FFF2-40B4-BE49-F238E27FC236}">
                <a16:creationId xmlns:a16="http://schemas.microsoft.com/office/drawing/2014/main" id="{61BA8672-F583-4741-B324-AE8B88FEF21F}"/>
              </a:ext>
            </a:extLst>
          </p:cNvPr>
          <p:cNvSpPr>
            <a:spLocks noChangeArrowheads="1"/>
          </p:cNvSpPr>
          <p:nvPr/>
        </p:nvSpPr>
        <p:spPr bwMode="auto">
          <a:xfrm>
            <a:off x="1916832" y="119861"/>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rPr>
              <a:t>PHONICS SCREENING CHECK</a:t>
            </a:r>
          </a:p>
        </p:txBody>
      </p:sp>
      <p:cxnSp>
        <p:nvCxnSpPr>
          <p:cNvPr id="7" name="AutoShape 3">
            <a:extLst>
              <a:ext uri="{FF2B5EF4-FFF2-40B4-BE49-F238E27FC236}">
                <a16:creationId xmlns:a16="http://schemas.microsoft.com/office/drawing/2014/main" id="{A6D29CB9-747E-47D2-9EFE-852962136F1E}"/>
              </a:ext>
            </a:extLst>
          </p:cNvPr>
          <p:cNvCxnSpPr>
            <a:cxnSpLocks noChangeShapeType="1"/>
          </p:cNvCxnSpPr>
          <p:nvPr/>
        </p:nvCxnSpPr>
        <p:spPr bwMode="auto">
          <a:xfrm flipH="1">
            <a:off x="1764929" y="627541"/>
            <a:ext cx="4838700" cy="0"/>
          </a:xfrm>
          <a:prstGeom prst="straightConnector1">
            <a:avLst/>
          </a:prstGeom>
          <a:noFill/>
          <a:ln w="76200">
            <a:solidFill>
              <a:srgbClr val="FF0000"/>
            </a:solidFill>
            <a:round/>
            <a:headEnd/>
            <a:tailEn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273541" y="1348808"/>
            <a:ext cx="6309320" cy="69249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r>
              <a:rPr lang="en-GB" sz="1200" dirty="0">
                <a:latin typeface="Segoe UI Light" panose="020B0502040204020203" pitchFamily="34" charset="0"/>
                <a:cs typeface="Segoe UI Light" panose="020B0502040204020203" pitchFamily="34" charset="0"/>
              </a:rPr>
              <a:t>As parents you all have a legal responsibility to make sure that your child attends school every day. If your child is going to be absent from school, please log the reason via the ParentMail absence portal on the first day of their absence. This is important, as we will be contacting parents if a child is not at school and no reason has been given. Parents may be asked to provide medical evidence in the form of an appointment card or prescription where there are repeated absences due to reported illness. </a:t>
            </a:r>
            <a:r>
              <a:rPr lang="en-US"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Regular attendance and punctuality is </a:t>
            </a:r>
            <a:r>
              <a:rPr lang="en-GB" sz="1200" b="1" dirty="0">
                <a:latin typeface="Segoe UI Light" panose="020B0502040204020203" pitchFamily="34" charset="0"/>
                <a:cs typeface="Segoe UI Light" panose="020B0502040204020203" pitchFamily="34" charset="0"/>
              </a:rPr>
              <a:t>fundamental</a:t>
            </a:r>
            <a:r>
              <a:rPr lang="en-GB" sz="1200" dirty="0">
                <a:latin typeface="Segoe UI Light" panose="020B0502040204020203" pitchFamily="34" charset="0"/>
                <a:cs typeface="Segoe UI Light" panose="020B0502040204020203" pitchFamily="34" charset="0"/>
              </a:rPr>
              <a:t> to enabling your child to achieve the highest levels of attainment. We ensure all children are aware of the importance of attendance and punctuality. ​</a:t>
            </a:r>
          </a:p>
          <a:p>
            <a:pPr algn="just" fontAlgn="base"/>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The attendance target set by the Governing Body for 2024-2025 is 96%. We expect ALL children to achieve this.​</a:t>
            </a:r>
          </a:p>
          <a:p>
            <a:pPr algn="just" fontAlgn="base"/>
            <a:r>
              <a:rPr lang="en-GB" sz="1200" dirty="0">
                <a:latin typeface="Segoe UI Light" panose="020B0502040204020203" pitchFamily="34" charset="0"/>
                <a:cs typeface="Segoe UI Light" panose="020B0502040204020203" pitchFamily="34" charset="0"/>
              </a:rPr>
              <a:t>​</a:t>
            </a:r>
          </a:p>
          <a:p>
            <a:pPr algn="just" fontAlgn="base"/>
            <a:r>
              <a:rPr lang="en-GB" sz="1200" b="1" dirty="0">
                <a:latin typeface="Segoe UI Light" panose="020B0502040204020203" pitchFamily="34" charset="0"/>
                <a:cs typeface="Segoe UI Light" panose="020B0502040204020203" pitchFamily="34" charset="0"/>
              </a:rPr>
              <a:t>If your child is unwell</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If your child is too unwell to come to school, or has a medical appointment, please log the reason via our ParentMail absence portal. To help you, the NHS has compiled a list of guidelines about how long children should be kept off school when they have a common illnesses:​</a:t>
            </a:r>
          </a:p>
          <a:p>
            <a:pPr algn="just" fontAlgn="base"/>
            <a:r>
              <a:rPr lang="en-GB" sz="1200" u="sng" dirty="0">
                <a:latin typeface="Segoe UI Light" panose="020B0502040204020203" pitchFamily="34" charset="0"/>
                <a:cs typeface="Segoe UI Light" panose="020B0502040204020203" pitchFamily="34" charset="0"/>
                <a:hlinkClick r:id="rId2"/>
              </a:rPr>
              <a:t>https://www.nhs.uk/Livewell/Yourchildatschool/Pages/Illness.aspx</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a:t>
            </a:r>
            <a:br>
              <a:rPr lang="en-GB" sz="1200" dirty="0">
                <a:latin typeface="Segoe UI Light" panose="020B0502040204020203" pitchFamily="34" charset="0"/>
                <a:cs typeface="Segoe UI Light" panose="020B0502040204020203" pitchFamily="34" charset="0"/>
              </a:rPr>
            </a:br>
            <a:r>
              <a:rPr lang="en-GB" sz="1200" b="1" dirty="0">
                <a:latin typeface="Segoe UI Light" panose="020B0502040204020203" pitchFamily="34" charset="0"/>
                <a:cs typeface="Segoe UI Light" panose="020B0502040204020203" pitchFamily="34" charset="0"/>
              </a:rPr>
              <a:t>Lateness</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Learning begins promptly at the beginning of the day with instructions and explanations, and it is vital that your child does not miss this part of the day. We monitor lateness and send letters to parents whose children regularly arrive to school late. The playground gates will open at 8:30am and close at 8:45am. Your child may come into school between these times and head straight to class. However, if your child does miss the gate to go into class, please bring them to the School Office where a member of staff will sign them in.​</a:t>
            </a:r>
          </a:p>
          <a:p>
            <a:pPr algn="just" fontAlgn="base"/>
            <a:r>
              <a:rPr lang="en-GB" sz="1200" dirty="0">
                <a:latin typeface="Segoe UI Light" panose="020B0502040204020203" pitchFamily="34" charset="0"/>
                <a:cs typeface="Segoe UI Light" panose="020B0502040204020203" pitchFamily="34" charset="0"/>
              </a:rPr>
              <a:t>​</a:t>
            </a:r>
          </a:p>
          <a:p>
            <a:pPr algn="just" fontAlgn="base"/>
            <a:r>
              <a:rPr lang="en-GB" sz="1200" b="1" dirty="0">
                <a:latin typeface="Segoe UI Light" panose="020B0502040204020203" pitchFamily="34" charset="0"/>
                <a:cs typeface="Segoe UI Light" panose="020B0502040204020203" pitchFamily="34" charset="0"/>
              </a:rPr>
              <a:t>Authorised absence</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Family holidays should always be taken during the school holidays, and we will only authorise absence in very special circumstances. On these occasions permission must be sought in advance from the Headteacher. Absence request forms are available from the school office or a letter should be written to the Headteacher.  Each request will be considered individually and will take into account documentary evidence and any extenuating circumstances. If the permission to take leave is not granted and the pupil is absent, the absence will be unauthorised. In such cases the school may refer the matter to the Education Welfare Service who may issues a Penalty notice. ​</a:t>
            </a:r>
          </a:p>
          <a:p>
            <a:pPr algn="just" fontAlgn="base"/>
            <a:r>
              <a:rPr lang="en-GB" sz="1200" dirty="0">
                <a:latin typeface="Segoe UI Light" panose="020B0502040204020203" pitchFamily="34" charset="0"/>
                <a:cs typeface="Segoe UI Light" panose="020B0502040204020203" pitchFamily="34" charset="0"/>
              </a:rPr>
              <a:t>​</a:t>
            </a:r>
          </a:p>
        </p:txBody>
      </p:sp>
      <p:sp>
        <p:nvSpPr>
          <p:cNvPr id="6" name="Rectangle 2">
            <a:extLst>
              <a:ext uri="{FF2B5EF4-FFF2-40B4-BE49-F238E27FC236}">
                <a16:creationId xmlns:a16="http://schemas.microsoft.com/office/drawing/2014/main" id="{1C48F22C-8A1D-4719-BBCF-6577D260D494}"/>
              </a:ext>
            </a:extLst>
          </p:cNvPr>
          <p:cNvSpPr>
            <a:spLocks noChangeArrowheads="1"/>
          </p:cNvSpPr>
          <p:nvPr/>
        </p:nvSpPr>
        <p:spPr bwMode="auto">
          <a:xfrm>
            <a:off x="914400" y="107504"/>
            <a:ext cx="575496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rPr>
              <a:t>ATTENDANCE AND PUNCTUALITY</a:t>
            </a:r>
          </a:p>
        </p:txBody>
      </p:sp>
      <p:cxnSp>
        <p:nvCxnSpPr>
          <p:cNvPr id="7" name="AutoShape 3">
            <a:extLst>
              <a:ext uri="{FF2B5EF4-FFF2-40B4-BE49-F238E27FC236}">
                <a16:creationId xmlns:a16="http://schemas.microsoft.com/office/drawing/2014/main" id="{B1BC06F1-0F5C-4921-AF8D-C02B28CD9F05}"/>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260648" y="1111918"/>
            <a:ext cx="6309320" cy="76636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effectLst/>
                <a:latin typeface="Segoe UI Light"/>
                <a:ea typeface="Times New Roman" pitchFamily="18" charset="0"/>
                <a:cs typeface="Segoe UI Light"/>
              </a:rPr>
              <a:t>Please do contact us at any time when you have a concern, even if it appears to be minor.  The ‘little’ difficulties are easy to deal with; don’t let them become major concerns.  The Open Door Policy is encouraged at Lent Rise School.  If you wish to talk about your child please:</a:t>
            </a:r>
          </a:p>
          <a:p>
            <a:pPr marL="0" marR="0" lvl="0" indent="0" algn="just" defTabSz="914400" rtl="0" eaLnBrk="1" fontAlgn="base" latinLnBrk="0" hangingPunct="1">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Approach the </a:t>
            </a:r>
            <a:r>
              <a:rPr lang="en-GB" sz="1200" dirty="0">
                <a:latin typeface="Segoe UI Light" panose="020B0502040204020203" pitchFamily="34" charset="0"/>
                <a:cs typeface="Segoe UI Light" panose="020B0502040204020203" pitchFamily="34" charset="0"/>
              </a:rPr>
              <a:t>c</a:t>
            </a: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lass teacher</a:t>
            </a:r>
          </a:p>
          <a:p>
            <a:pPr lvl="0" algn="just" eaLnBrk="0" fontAlgn="base" hangingPunct="0">
              <a:spcBef>
                <a:spcPct val="0"/>
              </a:spcBef>
              <a:spcAft>
                <a:spcPct val="0"/>
              </a:spcAft>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a member of the middle management team </a:t>
            </a:r>
            <a:r>
              <a:rPr lang="en-GB" sz="1200" dirty="0">
                <a:latin typeface="Segoe UI Light" panose="020B0502040204020203" pitchFamily="34" charset="0"/>
                <a:cs typeface="Segoe UI Light" panose="020B0502040204020203" pitchFamily="34" charset="0"/>
              </a:rPr>
              <a:t>(KS1 or KS2 Phase Leaders)</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a member of the senior leadership team</a:t>
            </a: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effectLst/>
                <a:latin typeface="Segoe UI Light"/>
                <a:cs typeface="Segoe UI Light"/>
              </a:rPr>
              <a:t>The Headteacher, Mrs Watson, is always happy to see parents but clearly she will go to the Class Teacher to discuss issues, therefore it makes sense for you to have spoken to the teacher first.</a:t>
            </a:r>
            <a:endParaRPr lang="en-GB" sz="1200" b="0" i="0" u="none" strike="noStrike" cap="none" normalizeH="0" baseline="0" dirty="0">
              <a:ln>
                <a:noFill/>
              </a:ln>
              <a:effectLst/>
              <a:latin typeface="Segoe UI Light"/>
              <a:cs typeface="Segoe UI Light"/>
            </a:endParaRPr>
          </a:p>
          <a:p>
            <a:pPr marL="0" marR="0" lvl="0" indent="0" algn="just" defTabSz="914400" rtl="0" eaLnBrk="0" fontAlgn="base" latinLnBrk="0" hangingPunct="0">
              <a:lnSpc>
                <a:spcPct val="100000"/>
              </a:lnSpc>
              <a:spcBef>
                <a:spcPct val="0"/>
              </a:spcBef>
              <a:spcAft>
                <a:spcPct val="0"/>
              </a:spcAft>
              <a:buClrTx/>
              <a:buSzTx/>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Contacting the Headteacher if she is not in School</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When the Headteacher is out, your children are always in safe</a:t>
            </a:r>
            <a:r>
              <a:rPr kumimoji="0" lang="en-GB" sz="1200" b="0" i="0" u="none" strike="noStrike" cap="none" normalizeH="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 </a:t>
            </a: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hands.  If you need an immediate response, please contact the School Office and a member of the senior leadership team will get a response to you as soon as possible.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Complaints and Resolution Procedure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The following is the strategy that is suggested if difficulties arise – we recommend that you use this structure.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the Class 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a member of the senior leadership team</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the Headteacher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Make Representations to the Governing Body in writing to:</a:t>
            </a: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effectLst/>
                <a:latin typeface="Segoe UI Light"/>
                <a:ea typeface="Times New Roman" pitchFamily="18" charset="0"/>
                <a:cs typeface="Segoe UI Light"/>
              </a:rPr>
              <a:t>Mrs Maggie Young, Chair of Governors</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by e-mail: govs@</a:t>
            </a:r>
            <a:r>
              <a:rPr lang="en-GB" sz="1200" dirty="0">
                <a:latin typeface="Segoe UI Light"/>
                <a:ea typeface="Times New Roman" pitchFamily="18" charset="0"/>
                <a:cs typeface="Segoe UI Light"/>
              </a:rPr>
              <a:t>lrschool.co.uk</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or</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c/o Lent Rise School</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Coulson Way</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Burnham</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Slough      </a:t>
            </a:r>
            <a:endParaRPr kumimoji="0" lang="en-GB" sz="1200" b="0" i="0" u="none" strike="noStrike" cap="none" normalizeH="0" baseline="0" dirty="0">
              <a:ln>
                <a:noFill/>
              </a:ln>
              <a:effectLst/>
              <a:latin typeface="Segoe UI Light"/>
              <a:cs typeface="Segoe UI Light"/>
            </a:endParaRP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SL1 7NP</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If you are still not satisfied you may wish to put your complaint to the Secretary of State for Education and Skills who can review whether the School has acted reasonably and followed the correct procedures.  The address is Sanctuary Buildings, Great Smith Street, London, SW1 3BT.  </a:t>
            </a:r>
          </a:p>
          <a:p>
            <a:pPr marL="0" marR="0" lvl="0" indent="0" algn="just" defTabSz="914400" rtl="0" eaLnBrk="0" fontAlgn="base" latinLnBrk="0" hangingPunct="0">
              <a:spcBef>
                <a:spcPct val="0"/>
              </a:spcBef>
              <a:spcAft>
                <a:spcPct val="0"/>
              </a:spcAft>
              <a:buClrTx/>
              <a:buSzTx/>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If you would like to read our full Complaints Procedure, please contact the school office for a copy or visit the school website </a:t>
            </a: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hlinkClick r:id="rId2"/>
              </a:rPr>
              <a:t>www.lentriseschool.co.uk</a:t>
            </a: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
        <p:nvSpPr>
          <p:cNvPr id="6" name="Rectangle 2">
            <a:extLst>
              <a:ext uri="{FF2B5EF4-FFF2-40B4-BE49-F238E27FC236}">
                <a16:creationId xmlns:a16="http://schemas.microsoft.com/office/drawing/2014/main" id="{026E07D7-92FC-4CA9-9B2B-1E0FB66324D9}"/>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OUR OPEN DOOR POLICY</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7" name="AutoShape 3">
            <a:extLst>
              <a:ext uri="{FF2B5EF4-FFF2-40B4-BE49-F238E27FC236}">
                <a16:creationId xmlns:a16="http://schemas.microsoft.com/office/drawing/2014/main" id="{37AC0423-BAE4-4CF1-B792-6FF3725A75B3}"/>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60648" y="1466066"/>
            <a:ext cx="6309320" cy="58169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b="1" dirty="0">
                <a:latin typeface="Segoe UI Light" panose="020B0502040204020203" pitchFamily="34" charset="0"/>
                <a:ea typeface="Times New Roman" pitchFamily="18" charset="0"/>
                <a:cs typeface="Segoe UI Light" panose="020B0502040204020203" pitchFamily="34" charset="0"/>
              </a:rPr>
              <a:t>“</a:t>
            </a:r>
            <a:r>
              <a:rPr lang="en-GB" sz="1200" dirty="0">
                <a:latin typeface="Segoe UI Light" panose="020B0502040204020203" pitchFamily="34" charset="0"/>
                <a:ea typeface="Times New Roman" pitchFamily="18" charset="0"/>
                <a:cs typeface="Segoe UI Light" panose="020B0502040204020203" pitchFamily="34" charset="0"/>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p>
          <a:p>
            <a:pPr lvl="0" algn="just" fontAlgn="base">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cs typeface="Segoe UI Light" panose="020B0502040204020203" pitchFamily="34" charset="0"/>
              </a:rPr>
              <a:t>In accordance with our responsibilities under section 175/157 of the Education Act 2002 and “Keeping Children Safe in Education“ Sept 2023. There are four trained Designated Safeguarding Leads, the Headteacher Mrs J Watson, Deputy Headteacher Mrs R Small, and the two Assistant Headteachers Miss Boxall and Miss Johns, this ensures there is a DSL on duty at all times.   It is their responsibility to ensure that all staff in contact with children receive child protection awareness training on a regular basis.</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Occasions do arise when our concern about a child means  we have to consult other agencies.  Whilst we would always aim to work in partnership with parents there may be exceptions to this when concerns are raised for the protection of a child.</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The procedures, which we follow, have been laid down by the Local Safeguarding Children’s Board, and the school has adopted a Child Protection Policy in line with this for the safety of all. If you want to know more about our procedures, please speak to the Headteacher, Mrs J Watson or your child’s class teacher: the Policy can be found on the school’s website </a:t>
            </a:r>
            <a:r>
              <a:rPr lang="en-GB" sz="1200" dirty="0">
                <a:latin typeface="Segoe UI Light" panose="020B0502040204020203" pitchFamily="34" charset="0"/>
                <a:ea typeface="Times New Roman" pitchFamily="18" charset="0"/>
                <a:cs typeface="Segoe UI Light" panose="020B0502040204020203" pitchFamily="34" charset="0"/>
                <a:hlinkClick r:id="rId2"/>
              </a:rPr>
              <a:t>www.lentriseschool.co.uk</a:t>
            </a: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p:txBody>
      </p:sp>
      <p:sp>
        <p:nvSpPr>
          <p:cNvPr id="6" name="Rectangle 2">
            <a:extLst>
              <a:ext uri="{FF2B5EF4-FFF2-40B4-BE49-F238E27FC236}">
                <a16:creationId xmlns:a16="http://schemas.microsoft.com/office/drawing/2014/main" id="{7BCFA00C-2BEC-46AD-A0F2-60982AEEF8AF}"/>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SAFEGUARDING</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7" name="AutoShape 3">
            <a:extLst>
              <a:ext uri="{FF2B5EF4-FFF2-40B4-BE49-F238E27FC236}">
                <a16:creationId xmlns:a16="http://schemas.microsoft.com/office/drawing/2014/main" id="{747C4020-5ED0-4910-A824-51DA50825469}"/>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7B8D1049C907A43B9076E42251A214E" ma:contentTypeVersion="25" ma:contentTypeDescription="Create a new document." ma:contentTypeScope="" ma:versionID="366e960768c25dc30804d72adff6b73c">
  <xsd:schema xmlns:xsd="http://www.w3.org/2001/XMLSchema" xmlns:xs="http://www.w3.org/2001/XMLSchema" xmlns:p="http://schemas.microsoft.com/office/2006/metadata/properties" xmlns:ns1="http://schemas.microsoft.com/sharepoint/v3" xmlns:ns2="e09d7e67-2c89-4a82-b064-15c58d415fdd" xmlns:ns3="ee017583-9929-48b6-a040-67954c603aab" targetNamespace="http://schemas.microsoft.com/office/2006/metadata/properties" ma:root="true" ma:fieldsID="e8a817c3b5b35410381b93e9c863b8d9" ns1:_="" ns2:_="" ns3:_="">
    <xsd:import namespace="http://schemas.microsoft.com/sharepoint/v3"/>
    <xsd:import namespace="e09d7e67-2c89-4a82-b064-15c58d415fdd"/>
    <xsd:import namespace="ee017583-9929-48b6-a040-67954c603aab"/>
    <xsd:element name="properties">
      <xsd:complexType>
        <xsd:sequence>
          <xsd:element name="documentManagement">
            <xsd:complexType>
              <xsd:all>
                <xsd:element ref="ns2:CloudMigratorOriginId" minOccurs="0"/>
                <xsd:element ref="ns2:FileHash" minOccurs="0"/>
                <xsd:element ref="ns2:CloudMigratorVersion" minOccurs="0"/>
                <xsd:element ref="ns2:UniqueSourceRef" minOccurs="0"/>
                <xsd:element ref="ns2:MediaServiceMetadata" minOccurs="0"/>
                <xsd:element ref="ns2:MediaServiceFastMetadata" minOccurs="0"/>
                <xsd:element ref="ns2:MediaServiceDateTaken" minOccurs="0"/>
                <xsd:element ref="ns2:MediaLengthInSeconds"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Location" minOccurs="0"/>
                <xsd:element ref="ns3:SharedWithUsers" minOccurs="0"/>
                <xsd:element ref="ns3:SharedWithDetails" minOccurs="0"/>
                <xsd:element ref="ns2:MediaServiceObjectDetectorVersions" minOccurs="0"/>
                <xsd:element ref="ns2:_Flow_SignoffStatu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9" nillable="true" ma:displayName="Unified Compliance Policy Properties" ma:hidden="true" ma:internalName="_ip_UnifiedCompliancePolicyProperties">
      <xsd:simpleType>
        <xsd:restriction base="dms:Note"/>
      </xsd:simpleType>
    </xsd:element>
    <xsd:element name="_ip_UnifiedCompliancePolicyUIAction" ma:index="3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09d7e67-2c89-4a82-b064-15c58d415fdd" elementFormDefault="qualified">
    <xsd:import namespace="http://schemas.microsoft.com/office/2006/documentManagement/types"/>
    <xsd:import namespace="http://schemas.microsoft.com/office/infopath/2007/PartnerControls"/>
    <xsd:element name="CloudMigratorOriginId" ma:index="8" nillable="true" ma:displayName="CloudMigratorOriginId" ma:internalName="CloudMigratorOriginId">
      <xsd:simpleType>
        <xsd:restriction base="dms:Note">
          <xsd:maxLength value="255"/>
        </xsd:restriction>
      </xsd:simpleType>
    </xsd:element>
    <xsd:element name="FileHash" ma:index="9" nillable="true" ma:displayName="FileHash" ma:internalName="FileHash">
      <xsd:simpleType>
        <xsd:restriction base="dms:Note">
          <xsd:maxLength value="255"/>
        </xsd:restriction>
      </xsd:simpleType>
    </xsd:element>
    <xsd:element name="CloudMigratorVersion" ma:index="10" nillable="true" ma:displayName="CloudMigratorVersion" ma:internalName="CloudMigratorVersion">
      <xsd:simpleType>
        <xsd:restriction base="dms:Note">
          <xsd:maxLength value="255"/>
        </xsd:restriction>
      </xsd:simpleType>
    </xsd:element>
    <xsd:element name="UniqueSourceRef" ma:index="11" nillable="true" ma:displayName="UniqueSourceRef" ma:internalName="UniqueSourceRef">
      <xsd:simpleType>
        <xsd:restriction base="dms:Note">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bf1f259-f2de-4036-86cb-ef81a918e4e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e017583-9929-48b6-a040-67954c603aab"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6b1782b3-f7e0-4934-b95e-1928e38efac9}" ma:internalName="TaxCatchAll" ma:showField="CatchAllData" ma:web="ee017583-9929-48b6-a040-67954c603aab">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Flow_SignoffStatus xmlns="e09d7e67-2c89-4a82-b064-15c58d415fdd" xsi:nil="true"/>
    <FileHash xmlns="e09d7e67-2c89-4a82-b064-15c58d415fdd" xsi:nil="true"/>
    <TaxCatchAll xmlns="ee017583-9929-48b6-a040-67954c603aab" xsi:nil="true"/>
    <CloudMigratorVersion xmlns="e09d7e67-2c89-4a82-b064-15c58d415fdd" xsi:nil="true"/>
    <UniqueSourceRef xmlns="e09d7e67-2c89-4a82-b064-15c58d415fdd" xsi:nil="true"/>
    <CloudMigratorOriginId xmlns="e09d7e67-2c89-4a82-b064-15c58d415fdd" xsi:nil="true"/>
    <lcf76f155ced4ddcb4097134ff3c332f xmlns="e09d7e67-2c89-4a82-b064-15c58d415fdd">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F6950E40-3B55-46EF-B1D9-1EAC5908555B}">
  <ds:schemaRefs>
    <ds:schemaRef ds:uri="http://schemas.microsoft.com/sharepoint/v3/contenttype/forms"/>
  </ds:schemaRefs>
</ds:datastoreItem>
</file>

<file path=customXml/itemProps2.xml><?xml version="1.0" encoding="utf-8"?>
<ds:datastoreItem xmlns:ds="http://schemas.openxmlformats.org/officeDocument/2006/customXml" ds:itemID="{7C6F6B39-AE81-4E5B-B7FB-7758585B48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09d7e67-2c89-4a82-b064-15c58d415fdd"/>
    <ds:schemaRef ds:uri="ee017583-9929-48b6-a040-67954c603a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4D8BCED-BD8F-490E-81A0-13D9BE161FF6}">
  <ds:schemaRefs>
    <ds:schemaRef ds:uri="http://schemas.openxmlformats.org/package/2006/metadata/core-properties"/>
    <ds:schemaRef ds:uri="http://www.w3.org/XML/1998/namespace"/>
    <ds:schemaRef ds:uri="http://schemas.microsoft.com/sharepoint/v3"/>
    <ds:schemaRef ds:uri="http://purl.org/dc/dcmitype/"/>
    <ds:schemaRef ds:uri="http://purl.org/dc/elements/1.1/"/>
    <ds:schemaRef ds:uri="http://purl.org/dc/terms/"/>
    <ds:schemaRef ds:uri="http://schemas.microsoft.com/office/2006/documentManagement/types"/>
    <ds:schemaRef ds:uri="ee017583-9929-48b6-a040-67954c603aab"/>
    <ds:schemaRef ds:uri="http://schemas.microsoft.com/office/infopath/2007/PartnerControls"/>
    <ds:schemaRef ds:uri="e09d7e67-2c89-4a82-b064-15c58d415fdd"/>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62</TotalTime>
  <Words>2983</Words>
  <Application>Microsoft Office PowerPoint</Application>
  <PresentationFormat>On-screen Show (4:3)</PresentationFormat>
  <Paragraphs>189</Paragraphs>
  <Slides>10</Slides>
  <Notes>0</Notes>
  <HiddenSlides>1</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Miss H Johns</cp:lastModifiedBy>
  <cp:revision>60</cp:revision>
  <dcterms:created xsi:type="dcterms:W3CDTF">2019-06-06T12:13:57Z</dcterms:created>
  <dcterms:modified xsi:type="dcterms:W3CDTF">2025-09-03T17:53:50Z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0x010100B7B8D1049C907A43B9076E42251A214E</vt:lpwstr>
  </property>
  <property fmtid="{D5CDD505-2E9C-101B-9397-08002B2CF9AE}" pid="3" name="MediaServiceImageTags">
    <vt:lpwstr/>
  </property>
</Properties>
</file>