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7" r:id="rId5"/>
    <p:sldId id="258" r:id="rId6"/>
    <p:sldId id="276" r:id="rId7"/>
    <p:sldId id="259" r:id="rId8"/>
    <p:sldId id="275" r:id="rId9"/>
    <p:sldId id="263" r:id="rId10"/>
    <p:sldId id="278" r:id="rId11"/>
    <p:sldId id="261" r:id="rId12"/>
    <p:sldId id="265" r:id="rId13"/>
    <p:sldId id="281"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10B58-C470-FF0A-DB59-26CA8C140B8D}" v="73" dt="2025-09-03T17:53:44.779"/>
    <p1510:client id="{986F4700-14BC-E75C-9858-1A3D80F3EA70}" v="146" dt="2025-09-03T14:10:15.419"/>
    <p1510:client id="{A395E401-8856-4611-B505-E5B028B83831}" v="208" dt="2025-09-03T14:55:25.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314" y="-595"/>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being" userId="S::wellbeing@lrschool.co.uk::b33a1d42-3ee9-412a-95dd-ee680af5dacd" providerId="AD" clId="Web-{33429D65-4CB8-C81A-935E-C3BD8116FC43}"/>
    <pc:docChg chg="delSld modSld">
      <pc:chgData name="Wellbeing" userId="S::wellbeing@lrschool.co.uk::b33a1d42-3ee9-412a-95dd-ee680af5dacd" providerId="AD" clId="Web-{33429D65-4CB8-C81A-935E-C3BD8116FC43}" dt="2024-08-29T10:16:27.505" v="31" actId="20577"/>
      <pc:docMkLst>
        <pc:docMk/>
      </pc:docMkLst>
      <pc:sldChg chg="del">
        <pc:chgData name="Wellbeing" userId="S::wellbeing@lrschool.co.uk::b33a1d42-3ee9-412a-95dd-ee680af5dacd" providerId="AD" clId="Web-{33429D65-4CB8-C81A-935E-C3BD8116FC43}" dt="2024-08-29T10:14:45.221" v="0"/>
        <pc:sldMkLst>
          <pc:docMk/>
          <pc:sldMk cId="0" sldId="257"/>
        </pc:sldMkLst>
      </pc:sldChg>
      <pc:sldChg chg="modSp">
        <pc:chgData name="Wellbeing" userId="S::wellbeing@lrschool.co.uk::b33a1d42-3ee9-412a-95dd-ee680af5dacd" providerId="AD" clId="Web-{33429D65-4CB8-C81A-935E-C3BD8116FC43}" dt="2024-08-29T10:16:27.505" v="31" actId="20577"/>
        <pc:sldMkLst>
          <pc:docMk/>
          <pc:sldMk cId="0" sldId="261"/>
        </pc:sldMkLst>
      </pc:sldChg>
    </pc:docChg>
  </pc:docChgLst>
  <pc:docChgLst>
    <pc:chgData name="Wellbeing" userId="S::wellbeing@lrschool.co.uk::b33a1d42-3ee9-412a-95dd-ee680af5dacd" providerId="AD" clId="Web-{6B8F44C0-BB1C-A2E7-B2E2-274ADDD69748}"/>
    <pc:docChg chg="modSld">
      <pc:chgData name="Wellbeing" userId="S::wellbeing@lrschool.co.uk::b33a1d42-3ee9-412a-95dd-ee680af5dacd" providerId="AD" clId="Web-{6B8F44C0-BB1C-A2E7-B2E2-274ADDD69748}" dt="2024-09-03T12:18:35.546" v="3" actId="20577"/>
      <pc:docMkLst>
        <pc:docMk/>
      </pc:docMkLst>
      <pc:sldChg chg="modSp">
        <pc:chgData name="Wellbeing" userId="S::wellbeing@lrschool.co.uk::b33a1d42-3ee9-412a-95dd-ee680af5dacd" providerId="AD" clId="Web-{6B8F44C0-BB1C-A2E7-B2E2-274ADDD69748}" dt="2024-09-03T12:18:35.546" v="3" actId="20577"/>
        <pc:sldMkLst>
          <pc:docMk/>
          <pc:sldMk cId="0" sldId="258"/>
        </pc:sldMkLst>
      </pc:sldChg>
    </pc:docChg>
  </pc:docChgLst>
  <pc:docChgLst>
    <pc:chgData name="Wellbeing" userId="S::wellbeing@lrschool.co.uk::b33a1d42-3ee9-412a-95dd-ee680af5dacd" providerId="AD" clId="Web-{B8E97B94-5136-3078-D5F2-05E6EB6F1D77}"/>
    <pc:docChg chg="modSld">
      <pc:chgData name="Wellbeing" userId="S::wellbeing@lrschool.co.uk::b33a1d42-3ee9-412a-95dd-ee680af5dacd" providerId="AD" clId="Web-{B8E97B94-5136-3078-D5F2-05E6EB6F1D77}" dt="2024-07-24T12:05:06.572" v="13" actId="20577"/>
      <pc:docMkLst>
        <pc:docMk/>
      </pc:docMkLst>
      <pc:sldChg chg="modSp">
        <pc:chgData name="Wellbeing" userId="S::wellbeing@lrschool.co.uk::b33a1d42-3ee9-412a-95dd-ee680af5dacd" providerId="AD" clId="Web-{B8E97B94-5136-3078-D5F2-05E6EB6F1D77}" dt="2024-07-24T12:05:06.572" v="13" actId="20577"/>
        <pc:sldMkLst>
          <pc:docMk/>
          <pc:sldMk cId="0" sldId="258"/>
        </pc:sldMkLst>
      </pc:sldChg>
    </pc:docChg>
  </pc:docChgLst>
  <pc:docChgLst>
    <pc:chgData name="Wellbeing" userId="S::wellbeing@lrschool.co.uk::b33a1d42-3ee9-412a-95dd-ee680af5dacd" providerId="AD" clId="Web-{13010B58-C470-FF0A-DB59-26CA8C140B8D}"/>
    <pc:docChg chg="addSld delSld modSld">
      <pc:chgData name="Wellbeing" userId="S::wellbeing@lrschool.co.uk::b33a1d42-3ee9-412a-95dd-ee680af5dacd" providerId="AD" clId="Web-{13010B58-C470-FF0A-DB59-26CA8C140B8D}" dt="2025-09-03T17:53:44.779" v="67" actId="1076"/>
      <pc:docMkLst>
        <pc:docMk/>
      </pc:docMkLst>
      <pc:sldChg chg="addSp delSp modSp">
        <pc:chgData name="Wellbeing" userId="S::wellbeing@lrschool.co.uk::b33a1d42-3ee9-412a-95dd-ee680af5dacd" providerId="AD" clId="Web-{13010B58-C470-FF0A-DB59-26CA8C140B8D}" dt="2025-09-03T17:45:01.042" v="33"/>
        <pc:sldMkLst>
          <pc:docMk/>
          <pc:sldMk cId="0" sldId="258"/>
        </pc:sldMkLst>
        <pc:graphicFrameChg chg="modGraphic">
          <ac:chgData name="Wellbeing" userId="S::wellbeing@lrschool.co.uk::b33a1d42-3ee9-412a-95dd-ee680af5dacd" providerId="AD" clId="Web-{13010B58-C470-FF0A-DB59-26CA8C140B8D}" dt="2025-09-03T17:43:53.976" v="24"/>
          <ac:graphicFrameMkLst>
            <pc:docMk/>
            <pc:sldMk cId="0" sldId="258"/>
            <ac:graphicFrameMk id="9" creationId="{00000000-0000-0000-0000-000000000000}"/>
          </ac:graphicFrameMkLst>
        </pc:graphicFrameChg>
        <pc:picChg chg="add mod modCrop">
          <ac:chgData name="Wellbeing" userId="S::wellbeing@lrschool.co.uk::b33a1d42-3ee9-412a-95dd-ee680af5dacd" providerId="AD" clId="Web-{13010B58-C470-FF0A-DB59-26CA8C140B8D}" dt="2025-09-03T17:44:41.822" v="31" actId="1076"/>
          <ac:picMkLst>
            <pc:docMk/>
            <pc:sldMk cId="0" sldId="258"/>
            <ac:picMk id="2" creationId="{351CA002-490C-1333-76FF-AB2E1BA25F2A}"/>
          </ac:picMkLst>
        </pc:picChg>
        <pc:picChg chg="add mod modCrop">
          <ac:chgData name="Wellbeing" userId="S::wellbeing@lrschool.co.uk::b33a1d42-3ee9-412a-95dd-ee680af5dacd" providerId="AD" clId="Web-{13010B58-C470-FF0A-DB59-26CA8C140B8D}" dt="2025-09-03T17:45:01.042" v="33"/>
          <ac:picMkLst>
            <pc:docMk/>
            <pc:sldMk cId="0" sldId="258"/>
            <ac:picMk id="3" creationId="{323C2B1D-E585-1121-06CB-CF90E037E1F3}"/>
          </ac:picMkLst>
        </pc:picChg>
        <pc:picChg chg="add mod modCrop">
          <ac:chgData name="Wellbeing" userId="S::wellbeing@lrschool.co.uk::b33a1d42-3ee9-412a-95dd-ee680af5dacd" providerId="AD" clId="Web-{13010B58-C470-FF0A-DB59-26CA8C140B8D}" dt="2025-09-03T17:44:38.994" v="30" actId="1076"/>
          <ac:picMkLst>
            <pc:docMk/>
            <pc:sldMk cId="0" sldId="258"/>
            <ac:picMk id="4" creationId="{4543A429-7332-F235-8979-172DA761335E}"/>
          </ac:picMkLst>
        </pc:picChg>
        <pc:picChg chg="del">
          <ac:chgData name="Wellbeing" userId="S::wellbeing@lrschool.co.uk::b33a1d42-3ee9-412a-95dd-ee680af5dacd" providerId="AD" clId="Web-{13010B58-C470-FF0A-DB59-26CA8C140B8D}" dt="2025-09-03T17:41:43.266" v="0"/>
          <ac:picMkLst>
            <pc:docMk/>
            <pc:sldMk cId="0" sldId="258"/>
            <ac:picMk id="7" creationId="{22717CF7-1817-45AF-B295-CEDBA8417353}"/>
          </ac:picMkLst>
        </pc:picChg>
        <pc:picChg chg="del">
          <ac:chgData name="Wellbeing" userId="S::wellbeing@lrschool.co.uk::b33a1d42-3ee9-412a-95dd-ee680af5dacd" providerId="AD" clId="Web-{13010B58-C470-FF0A-DB59-26CA8C140B8D}" dt="2025-09-03T17:41:44.344" v="1"/>
          <ac:picMkLst>
            <pc:docMk/>
            <pc:sldMk cId="0" sldId="258"/>
            <ac:picMk id="10" creationId="{94A70567-98A3-4893-B07F-6BD4B817F686}"/>
          </ac:picMkLst>
        </pc:picChg>
      </pc:sldChg>
      <pc:sldChg chg="add del">
        <pc:chgData name="Wellbeing" userId="S::wellbeing@lrschool.co.uk::b33a1d42-3ee9-412a-95dd-ee680af5dacd" providerId="AD" clId="Web-{13010B58-C470-FF0A-DB59-26CA8C140B8D}" dt="2025-09-03T17:45:35.309" v="38"/>
        <pc:sldMkLst>
          <pc:docMk/>
          <pc:sldMk cId="0" sldId="262"/>
        </pc:sldMkLst>
      </pc:sldChg>
      <pc:sldChg chg="add del">
        <pc:chgData name="Wellbeing" userId="S::wellbeing@lrschool.co.uk::b33a1d42-3ee9-412a-95dd-ee680af5dacd" providerId="AD" clId="Web-{13010B58-C470-FF0A-DB59-26CA8C140B8D}" dt="2025-09-03T17:45:36.715" v="39"/>
        <pc:sldMkLst>
          <pc:docMk/>
          <pc:sldMk cId="3201698429" sldId="279"/>
        </pc:sldMkLst>
      </pc:sldChg>
      <pc:sldChg chg="del">
        <pc:chgData name="Wellbeing" userId="S::wellbeing@lrschool.co.uk::b33a1d42-3ee9-412a-95dd-ee680af5dacd" providerId="AD" clId="Web-{13010B58-C470-FF0A-DB59-26CA8C140B8D}" dt="2025-09-03T17:45:37.715" v="40"/>
        <pc:sldMkLst>
          <pc:docMk/>
          <pc:sldMk cId="2443025986" sldId="280"/>
        </pc:sldMkLst>
      </pc:sldChg>
      <pc:sldChg chg="addSp delSp modSp">
        <pc:chgData name="Wellbeing" userId="S::wellbeing@lrschool.co.uk::b33a1d42-3ee9-412a-95dd-ee680af5dacd" providerId="AD" clId="Web-{13010B58-C470-FF0A-DB59-26CA8C140B8D}" dt="2025-09-03T17:53:44.779" v="67" actId="1076"/>
        <pc:sldMkLst>
          <pc:docMk/>
          <pc:sldMk cId="3722689820" sldId="281"/>
        </pc:sldMkLst>
        <pc:spChg chg="add del mod">
          <ac:chgData name="Wellbeing" userId="S::wellbeing@lrschool.co.uk::b33a1d42-3ee9-412a-95dd-ee680af5dacd" providerId="AD" clId="Web-{13010B58-C470-FF0A-DB59-26CA8C140B8D}" dt="2025-09-03T17:52:26.946" v="59"/>
          <ac:spMkLst>
            <pc:docMk/>
            <pc:sldMk cId="3722689820" sldId="281"/>
            <ac:spMk id="4" creationId="{BBE200A6-34E3-DD15-28CE-E89401032F4F}"/>
          </ac:spMkLst>
        </pc:spChg>
        <pc:picChg chg="del">
          <ac:chgData name="Wellbeing" userId="S::wellbeing@lrschool.co.uk::b33a1d42-3ee9-412a-95dd-ee680af5dacd" providerId="AD" clId="Web-{13010B58-C470-FF0A-DB59-26CA8C140B8D}" dt="2025-09-03T17:45:42.825" v="41"/>
          <ac:picMkLst>
            <pc:docMk/>
            <pc:sldMk cId="3722689820" sldId="281"/>
            <ac:picMk id="2" creationId="{377A4276-B61C-6EB2-B94A-A9B9AE8E41EA}"/>
          </ac:picMkLst>
        </pc:picChg>
        <pc:picChg chg="add del mod modCrop">
          <ac:chgData name="Wellbeing" userId="S::wellbeing@lrschool.co.uk::b33a1d42-3ee9-412a-95dd-ee680af5dacd" providerId="AD" clId="Web-{13010B58-C470-FF0A-DB59-26CA8C140B8D}" dt="2025-09-03T17:51:11.063" v="49"/>
          <ac:picMkLst>
            <pc:docMk/>
            <pc:sldMk cId="3722689820" sldId="281"/>
            <ac:picMk id="3" creationId="{0189F949-42F0-1854-9689-36937A26DCF5}"/>
          </ac:picMkLst>
        </pc:picChg>
        <pc:picChg chg="add mod modCrop">
          <ac:chgData name="Wellbeing" userId="S::wellbeing@lrschool.co.uk::b33a1d42-3ee9-412a-95dd-ee680af5dacd" providerId="AD" clId="Web-{13010B58-C470-FF0A-DB59-26CA8C140B8D}" dt="2025-09-03T17:53:44.779" v="67" actId="1076"/>
          <ac:picMkLst>
            <pc:docMk/>
            <pc:sldMk cId="3722689820" sldId="281"/>
            <ac:picMk id="5" creationId="{62EF9F1F-1DC0-C3E0-B71D-E156884FED8A}"/>
          </ac:picMkLst>
        </pc:picChg>
      </pc:sldChg>
    </pc:docChg>
  </pc:docChgLst>
  <pc:docChgLst>
    <pc:chgData name="Miss H Johns" userId="89640f4e-72b8-4265-9c3e-f9b63c462446" providerId="ADAL" clId="{05A1707C-7F88-4877-92C2-64845AC05534}"/>
    <pc:docChg chg="custSel delSld modSld">
      <pc:chgData name="Miss H Johns" userId="89640f4e-72b8-4265-9c3e-f9b63c462446" providerId="ADAL" clId="{05A1707C-7F88-4877-92C2-64845AC05534}" dt="2025-09-03T15:07:10.151" v="396" actId="47"/>
      <pc:docMkLst>
        <pc:docMk/>
      </pc:docMkLst>
      <pc:sldChg chg="delSp modSp mod">
        <pc:chgData name="Miss H Johns" userId="89640f4e-72b8-4265-9c3e-f9b63c462446" providerId="ADAL" clId="{05A1707C-7F88-4877-92C2-64845AC05534}" dt="2025-09-03T14:22:48.957" v="197" actId="20577"/>
        <pc:sldMkLst>
          <pc:docMk/>
          <pc:sldMk cId="0" sldId="258"/>
        </pc:sldMkLst>
        <pc:spChg chg="mod">
          <ac:chgData name="Miss H Johns" userId="89640f4e-72b8-4265-9c3e-f9b63c462446" providerId="ADAL" clId="{05A1707C-7F88-4877-92C2-64845AC05534}" dt="2025-09-03T14:22:48.957" v="197" actId="20577"/>
          <ac:spMkLst>
            <pc:docMk/>
            <pc:sldMk cId="0" sldId="258"/>
            <ac:spMk id="17409" creationId="{00000000-0000-0000-0000-000000000000}"/>
          </ac:spMkLst>
        </pc:spChg>
        <pc:picChg chg="del">
          <ac:chgData name="Miss H Johns" userId="89640f4e-72b8-4265-9c3e-f9b63c462446" providerId="ADAL" clId="{05A1707C-7F88-4877-92C2-64845AC05534}" dt="2025-09-03T14:14:47.670" v="84" actId="478"/>
          <ac:picMkLst>
            <pc:docMk/>
            <pc:sldMk cId="0" sldId="258"/>
            <ac:picMk id="12" creationId="{24099F97-9597-472B-AD17-A7FEC6498A29}"/>
          </ac:picMkLst>
        </pc:picChg>
      </pc:sldChg>
      <pc:sldChg chg="del">
        <pc:chgData name="Miss H Johns" userId="89640f4e-72b8-4265-9c3e-f9b63c462446" providerId="ADAL" clId="{05A1707C-7F88-4877-92C2-64845AC05534}" dt="2025-09-03T15:07:10.151" v="396" actId="47"/>
        <pc:sldMkLst>
          <pc:docMk/>
          <pc:sldMk cId="0" sldId="260"/>
        </pc:sldMkLst>
      </pc:sldChg>
      <pc:sldChg chg="modSp mod">
        <pc:chgData name="Miss H Johns" userId="89640f4e-72b8-4265-9c3e-f9b63c462446" providerId="ADAL" clId="{05A1707C-7F88-4877-92C2-64845AC05534}" dt="2025-09-03T15:06:53.520" v="395" actId="20577"/>
        <pc:sldMkLst>
          <pc:docMk/>
          <pc:sldMk cId="1344514542" sldId="276"/>
        </pc:sldMkLst>
        <pc:spChg chg="mod">
          <ac:chgData name="Miss H Johns" userId="89640f4e-72b8-4265-9c3e-f9b63c462446" providerId="ADAL" clId="{05A1707C-7F88-4877-92C2-64845AC05534}" dt="2025-09-03T14:54:49.277" v="236" actId="1076"/>
          <ac:spMkLst>
            <pc:docMk/>
            <pc:sldMk cId="1344514542" sldId="276"/>
            <ac:spMk id="5" creationId="{D12775A0-2D86-4505-A01B-AF709B179D98}"/>
          </ac:spMkLst>
        </pc:spChg>
        <pc:spChg chg="mod">
          <ac:chgData name="Miss H Johns" userId="89640f4e-72b8-4265-9c3e-f9b63c462446" providerId="ADAL" clId="{05A1707C-7F88-4877-92C2-64845AC05534}" dt="2025-09-03T15:06:53.520" v="395" actId="20577"/>
          <ac:spMkLst>
            <pc:docMk/>
            <pc:sldMk cId="1344514542" sldId="276"/>
            <ac:spMk id="8" creationId="{8B762CD5-D0C7-4AE7-B1D3-4913E06A979E}"/>
          </ac:spMkLst>
        </pc:spChg>
        <pc:graphicFrameChg chg="mod modGraphic">
          <ac:chgData name="Miss H Johns" userId="89640f4e-72b8-4265-9c3e-f9b63c462446" providerId="ADAL" clId="{05A1707C-7F88-4877-92C2-64845AC05534}" dt="2025-09-03T14:53:54.249" v="227" actId="1076"/>
          <ac:graphicFrameMkLst>
            <pc:docMk/>
            <pc:sldMk cId="1344514542" sldId="276"/>
            <ac:graphicFrameMk id="4" creationId="{B8E5B830-3B46-48A6-AEF5-05A819516B7A}"/>
          </ac:graphicFrameMkLst>
        </pc:graphicFrameChg>
        <pc:picChg chg="mod">
          <ac:chgData name="Miss H Johns" userId="89640f4e-72b8-4265-9c3e-f9b63c462446" providerId="ADAL" clId="{05A1707C-7F88-4877-92C2-64845AC05534}" dt="2025-09-03T14:55:25.407" v="239" actId="1076"/>
          <ac:picMkLst>
            <pc:docMk/>
            <pc:sldMk cId="1344514542" sldId="276"/>
            <ac:picMk id="1026" creationId="{4103D3C9-9F9E-4B1C-8E69-BF2BBADD0E9B}"/>
          </ac:picMkLst>
        </pc:picChg>
      </pc:sldChg>
    </pc:docChg>
  </pc:docChgLst>
  <pc:docChgLst>
    <pc:chgData name="Wellbeing" userId="S::wellbeing@lrschool.co.uk::b33a1d42-3ee9-412a-95dd-ee680af5dacd" providerId="AD" clId="Web-{92D00576-971F-4F0F-93D7-F5CBD980F2E4}"/>
    <pc:docChg chg="addSld delSld modSld">
      <pc:chgData name="Wellbeing" userId="S::wellbeing@lrschool.co.uk::b33a1d42-3ee9-412a-95dd-ee680af5dacd" providerId="AD" clId="Web-{92D00576-971F-4F0F-93D7-F5CBD980F2E4}" dt="2024-09-04T12:50:12.201" v="33" actId="14100"/>
      <pc:docMkLst>
        <pc:docMk/>
      </pc:docMkLst>
      <pc:sldChg chg="modSp">
        <pc:chgData name="Wellbeing" userId="S::wellbeing@lrschool.co.uk::b33a1d42-3ee9-412a-95dd-ee680af5dacd" providerId="AD" clId="Web-{92D00576-971F-4F0F-93D7-F5CBD980F2E4}" dt="2024-09-04T12:36:43.061" v="25" actId="20577"/>
        <pc:sldMkLst>
          <pc:docMk/>
          <pc:sldMk cId="0" sldId="261"/>
        </pc:sldMkLst>
      </pc:sldChg>
      <pc:sldChg chg="addSp delSp modSp">
        <pc:chgData name="Wellbeing" userId="S::wellbeing@lrschool.co.uk::b33a1d42-3ee9-412a-95dd-ee680af5dacd" providerId="AD" clId="Web-{92D00576-971F-4F0F-93D7-F5CBD980F2E4}" dt="2024-09-04T12:50:12.201" v="33" actId="14100"/>
        <pc:sldMkLst>
          <pc:docMk/>
          <pc:sldMk cId="3722689820" sldId="281"/>
        </pc:sldMkLst>
      </pc:sldChg>
      <pc:sldChg chg="add del replId">
        <pc:chgData name="Wellbeing" userId="S::wellbeing@lrschool.co.uk::b33a1d42-3ee9-412a-95dd-ee680af5dacd" providerId="AD" clId="Web-{92D00576-971F-4F0F-93D7-F5CBD980F2E4}" dt="2024-09-04T12:49:07.822" v="28"/>
        <pc:sldMkLst>
          <pc:docMk/>
          <pc:sldMk cId="2805448290" sldId="282"/>
        </pc:sldMkLst>
      </pc:sldChg>
    </pc:docChg>
  </pc:docChgLst>
  <pc:docChgLst>
    <pc:chgData name="Miss H Johns" userId="S::slrshayjoh577@lrschool.co.uk::89640f4e-72b8-4265-9c3e-f9b63c462446" providerId="AD" clId="Web-{986F4700-14BC-E75C-9858-1A3D80F3EA70}"/>
    <pc:docChg chg="modSld">
      <pc:chgData name="Miss H Johns" userId="S::slrshayjoh577@lrschool.co.uk::89640f4e-72b8-4265-9c3e-f9b63c462446" providerId="AD" clId="Web-{986F4700-14BC-E75C-9858-1A3D80F3EA70}" dt="2025-09-03T14:10:15.419" v="72" actId="20577"/>
      <pc:docMkLst>
        <pc:docMk/>
      </pc:docMkLst>
      <pc:sldChg chg="modSp">
        <pc:chgData name="Miss H Johns" userId="S::slrshayjoh577@lrschool.co.uk::89640f4e-72b8-4265-9c3e-f9b63c462446" providerId="AD" clId="Web-{986F4700-14BC-E75C-9858-1A3D80F3EA70}" dt="2025-09-03T14:10:15.419" v="72" actId="20577"/>
        <pc:sldMkLst>
          <pc:docMk/>
          <pc:sldMk cId="0" sldId="258"/>
        </pc:sldMkLst>
        <pc:spChg chg="mod">
          <ac:chgData name="Miss H Johns" userId="S::slrshayjoh577@lrschool.co.uk::89640f4e-72b8-4265-9c3e-f9b63c462446" providerId="AD" clId="Web-{986F4700-14BC-E75C-9858-1A3D80F3EA70}" dt="2025-09-03T14:10:15.419" v="72" actId="20577"/>
          <ac:spMkLst>
            <pc:docMk/>
            <pc:sldMk cId="0" sldId="258"/>
            <ac:spMk id="17409" creationId="{00000000-0000-0000-0000-000000000000}"/>
          </ac:spMkLst>
        </pc:spChg>
      </pc:sldChg>
    </pc:docChg>
  </pc:docChgLst>
  <pc:docChgLst>
    <pc:chgData name="Wellbeing" userId="S::wellbeing@lrschool.co.uk::b33a1d42-3ee9-412a-95dd-ee680af5dacd" providerId="AD" clId="Web-{8E08501B-83C8-2675-CA1C-22CF8793A874}"/>
    <pc:docChg chg="addSld delSld modSld">
      <pc:chgData name="Wellbeing" userId="S::wellbeing@lrschool.co.uk::b33a1d42-3ee9-412a-95dd-ee680af5dacd" providerId="AD" clId="Web-{8E08501B-83C8-2675-CA1C-22CF8793A874}" dt="2024-07-24T12:02:40.304" v="3"/>
      <pc:docMkLst>
        <pc:docMk/>
      </pc:docMkLst>
      <pc:sldChg chg="addSp delSp">
        <pc:chgData name="Wellbeing" userId="S::wellbeing@lrschool.co.uk::b33a1d42-3ee9-412a-95dd-ee680af5dacd" providerId="AD" clId="Web-{8E08501B-83C8-2675-CA1C-22CF8793A874}" dt="2024-07-24T12:02:40.304" v="3"/>
        <pc:sldMkLst>
          <pc:docMk/>
          <pc:sldMk cId="1344514542" sldId="276"/>
        </pc:sldMkLst>
      </pc:sldChg>
      <pc:sldChg chg="add del replId">
        <pc:chgData name="Wellbeing" userId="S::wellbeing@lrschool.co.uk::b33a1d42-3ee9-412a-95dd-ee680af5dacd" providerId="AD" clId="Web-{8E08501B-83C8-2675-CA1C-22CF8793A874}" dt="2024-07-24T12:02:37.992" v="2"/>
        <pc:sldMkLst>
          <pc:docMk/>
          <pc:sldMk cId="3929821631"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1ECAD-45B1-479F-B8A4-A3CFD12CE2E0}" type="datetimeFigureOut">
              <a:rPr lang="en-GB" smtClean="0"/>
              <a:pPr/>
              <a:t>03/09/2025</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70ED1-BA44-40F0-B990-9822D35609F9}" type="slidenum">
              <a:rPr lang="en-GB" smtClean="0"/>
              <a:pPr/>
              <a:t>‹#›</a:t>
            </a:fld>
            <a:endParaRPr lang="en-GB"/>
          </a:p>
        </p:txBody>
      </p:sp>
    </p:spTree>
    <p:extLst>
      <p:ext uri="{BB962C8B-B14F-4D97-AF65-F5344CB8AC3E}">
        <p14:creationId xmlns:p14="http://schemas.microsoft.com/office/powerpoint/2010/main" val="226265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9C22A3-20B5-4C78-8B79-2A3BAB1D89EE}" type="datetimeFigureOut">
              <a:rPr lang="en-GB" smtClean="0"/>
              <a:pPr/>
              <a:t>03/09/2025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9EF0BD-6FDE-4089-BA1A-19E70486DD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a:latin typeface="Segoe UI Historic" panose="020B0502040204020203" pitchFamily="34" charset="0"/>
                <a:ea typeface="Segoe UI Historic" panose="020B0502040204020203" pitchFamily="34" charset="0"/>
                <a:cs typeface="Segoe UI Historic" panose="020B0502040204020203" pitchFamily="34" charset="0"/>
              </a:rPr>
              <a:t>YEAR 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a:latin typeface="Segoe UI Light" panose="020B0502040204020203" pitchFamily="34" charset="0"/>
                <a:cs typeface="Segoe UI Light" panose="020B0502040204020203" pitchFamily="34" charset="0"/>
              </a:rPr>
              <a:t>Lent Rise School</a:t>
            </a:r>
          </a:p>
          <a:p>
            <a:pPr algn="ctr"/>
            <a:r>
              <a:rPr lang="en-GB" sz="1400">
                <a:latin typeface="Segoe UI Light" panose="020B0502040204020203" pitchFamily="34" charset="0"/>
                <a:cs typeface="Segoe UI Light" panose="020B0502040204020203" pitchFamily="34" charset="0"/>
              </a:rPr>
              <a:t>Coulson Way, Burnham, Slough, SL17NP</a:t>
            </a:r>
          </a:p>
          <a:p>
            <a:pPr algn="ctr"/>
            <a:endParaRPr lang="en-GB" sz="1400">
              <a:latin typeface="Segoe UI Light" panose="020B0502040204020203" pitchFamily="34" charset="0"/>
              <a:cs typeface="Segoe UI Light" panose="020B0502040204020203" pitchFamily="34" charset="0"/>
            </a:endParaRPr>
          </a:p>
          <a:p>
            <a:pPr algn="ctr"/>
            <a:r>
              <a:rPr lang="en-GB" sz="1400">
                <a:latin typeface="Segoe UI Light" panose="020B0502040204020203" pitchFamily="34" charset="0"/>
                <a:cs typeface="Segoe UI Light" panose="020B0502040204020203" pitchFamily="34" charset="0"/>
              </a:rPr>
              <a:t>Headteacher : Mrs J Watson</a:t>
            </a:r>
          </a:p>
          <a:p>
            <a:pPr algn="ctr"/>
            <a:endParaRPr lang="en-GB" sz="1400">
              <a:latin typeface="Segoe UI Light" panose="020B0502040204020203" pitchFamily="34" charset="0"/>
              <a:cs typeface="Segoe UI Light" panose="020B0502040204020203" pitchFamily="34" charset="0"/>
            </a:endParaRPr>
          </a:p>
          <a:p>
            <a:pPr algn="ctr"/>
            <a:r>
              <a:rPr lang="en-GB" sz="1400">
                <a:latin typeface="Segoe UI Light" panose="020B0502040204020203" pitchFamily="34" charset="0"/>
                <a:cs typeface="Segoe UI Light" panose="020B0502040204020203" pitchFamily="34" charset="0"/>
              </a:rPr>
              <a:t>Telephone : 01628 662913</a:t>
            </a:r>
            <a:endParaRPr lang="en-GB" sz="1400">
              <a:latin typeface="Segoe UI Light" panose="020B0502040204020203" pitchFamily="34" charset="0"/>
              <a:cs typeface="Segoe UI Light" panose="020B0502040204020203" pitchFamily="34" charset="0"/>
              <a:hlinkClick r:id="rId4"/>
            </a:endParaRPr>
          </a:p>
          <a:p>
            <a:pPr algn="ctr"/>
            <a:r>
              <a:rPr lang="en-GB" sz="1400">
                <a:latin typeface="Segoe UI Light" panose="020B0502040204020203" pitchFamily="34" charset="0"/>
                <a:cs typeface="Segoe UI Light" panose="020B0502040204020203" pitchFamily="34" charset="0"/>
                <a:hlinkClick r:id="rId5"/>
              </a:rPr>
              <a:t>office@lrschool.co.uk</a:t>
            </a:r>
            <a:r>
              <a:rPr lang="en-GB" sz="1400">
                <a:latin typeface="Segoe UI Light" panose="020B0502040204020203" pitchFamily="34" charset="0"/>
                <a:cs typeface="Segoe UI Light" panose="020B0502040204020203" pitchFamily="34" charset="0"/>
              </a:rPr>
              <a:t> </a:t>
            </a:r>
          </a:p>
          <a:p>
            <a:pPr algn="ctr"/>
            <a:r>
              <a:rPr lang="en-GB" sz="1400">
                <a:latin typeface="Segoe UI Light" panose="020B0502040204020203" pitchFamily="34" charset="0"/>
                <a:cs typeface="Segoe UI Light" panose="020B0502040204020203" pitchFamily="34" charset="0"/>
                <a:hlinkClick r:id="rId6"/>
              </a:rPr>
              <a:t>www.lentriseschool.co.uk</a:t>
            </a:r>
            <a:r>
              <a:rPr lang="en-GB" sz="1400">
                <a:latin typeface="Segoe UI Light" panose="020B0502040204020203" pitchFamily="34" charset="0"/>
                <a:cs typeface="Segoe UI Light" panose="020B0502040204020203" pitchFamily="34" charset="0"/>
              </a:rPr>
              <a:t> </a:t>
            </a:r>
            <a:endParaRPr lang="en-GB" sz="160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654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2EF9F1F-1DC0-C3E0-B71D-E156884FED8A}"/>
              </a:ext>
            </a:extLst>
          </p:cNvPr>
          <p:cNvPicPr>
            <a:picLocks noChangeAspect="1"/>
          </p:cNvPicPr>
          <p:nvPr/>
        </p:nvPicPr>
        <p:blipFill>
          <a:blip r:embed="rId2"/>
          <a:srcRect l="43068" t="17057" r="23978" b="6308"/>
          <a:stretch>
            <a:fillRect/>
          </a:stretch>
        </p:blipFill>
        <p:spPr>
          <a:xfrm>
            <a:off x="0" y="96247"/>
            <a:ext cx="6863606" cy="8983709"/>
          </a:xfrm>
          <a:prstGeom prst="rect">
            <a:avLst/>
          </a:prstGeom>
        </p:spPr>
      </p:pic>
    </p:spTree>
    <p:extLst>
      <p:ext uri="{BB962C8B-B14F-4D97-AF65-F5344CB8AC3E}">
        <p14:creationId xmlns:p14="http://schemas.microsoft.com/office/powerpoint/2010/main" val="372268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32656" y="885937"/>
            <a:ext cx="6264696"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Year 1 is part of Key Stage 1 (KS1).</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We will often abbreviate Year 1 to Y1 or use the class name.</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effectLst/>
                <a:latin typeface="Segoe UI Light"/>
                <a:ea typeface="Arial Unicode MS"/>
                <a:cs typeface="Segoe UI Light"/>
              </a:rPr>
              <a:t>The Phase </a:t>
            </a:r>
            <a:r>
              <a:rPr lang="en-GB" sz="1200" dirty="0">
                <a:latin typeface="Segoe UI Light"/>
                <a:ea typeface="Arial Unicode MS"/>
                <a:cs typeface="Segoe UI Light"/>
              </a:rPr>
              <a:t>Leaders are Miss Johns &amp; Miss Boxall.   </a:t>
            </a:r>
            <a:endParaRPr kumimoji="0" lang="en-GB" sz="1200" b="0" i="0" u="none" strike="noStrike" cap="none" normalizeH="0" baseline="0" dirty="0">
              <a:ln>
                <a:noFill/>
              </a:ln>
              <a:effectLst/>
              <a:latin typeface="Segoe UI Light"/>
              <a:ea typeface="Arial Unicode MS" pitchFamily="34" charset="-128"/>
              <a:cs typeface="Segoe UI 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KS1 timings</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8.30</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am</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Gates open</a:t>
            </a:r>
            <a:endParaRPr lang="en-US" sz="1200" b="0" i="0" u="none" strike="noStrike" cap="none" normalizeH="0" baseline="0" dirty="0">
              <a:ln>
                <a:noFill/>
              </a:ln>
              <a:effectLst/>
              <a:latin typeface="Segoe UI Light"/>
              <a:ea typeface="Arial Unicode MS"/>
              <a:cs typeface="Segoe UI Light"/>
            </a:endParaRPr>
          </a:p>
          <a:p>
            <a:pPr>
              <a:spcBef>
                <a:spcPct val="0"/>
              </a:spcBef>
              <a:spcAft>
                <a:spcPct val="0"/>
              </a:spcAft>
            </a:pPr>
            <a:r>
              <a:rPr lang="en-GB" sz="1200" dirty="0">
                <a:solidFill>
                  <a:srgbClr val="000000"/>
                </a:solidFill>
                <a:latin typeface="Segoe UI Light"/>
                <a:ea typeface="Arial Unicode MS"/>
                <a:cs typeface="Segoe UI Light"/>
              </a:rPr>
              <a:t>                      8.45am                                 </a:t>
            </a:r>
            <a:r>
              <a:rPr kumimoji="0" lang="en-GB" sz="1200" b="0" i="0" u="none" strike="noStrike" cap="none" normalizeH="0" baseline="0" dirty="0">
                <a:ln>
                  <a:noFill/>
                </a:ln>
                <a:solidFill>
                  <a:srgbClr val="000000"/>
                </a:solidFill>
                <a:effectLst/>
                <a:latin typeface="Segoe UI Light"/>
                <a:ea typeface="Arial Unicode MS"/>
                <a:cs typeface="Segoe UI Light"/>
              </a:rPr>
              <a:t>Morning </a:t>
            </a:r>
            <a:r>
              <a:rPr lang="en-GB" sz="1200" dirty="0">
                <a:solidFill>
                  <a:srgbClr val="000000"/>
                </a:solidFill>
                <a:latin typeface="Segoe UI Light"/>
                <a:ea typeface="Arial Unicode MS"/>
                <a:cs typeface="Segoe UI Light"/>
              </a:rPr>
              <a:t>Registration</a:t>
            </a:r>
          </a:p>
          <a:p>
            <a:pPr>
              <a:spcBef>
                <a:spcPct val="0"/>
              </a:spcBef>
              <a:spcAft>
                <a:spcPct val="0"/>
              </a:spcAft>
            </a:pPr>
            <a:r>
              <a:rPr lang="en-GB" sz="1200" dirty="0">
                <a:latin typeface="Segoe UI Light"/>
                <a:ea typeface="Arial Unicode MS"/>
                <a:cs typeface="Segoe UI Light"/>
              </a:rPr>
              <a:t>                      8:55 am                                RWI Phonics</a:t>
            </a:r>
            <a:endParaRPr lang="en-GB" sz="1200" dirty="0">
              <a:latin typeface="Segoe UI Light"/>
              <a:cs typeface="Segoe UI Light"/>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9.30</a:t>
            </a:r>
            <a:r>
              <a:rPr kumimoji="0" lang="en-GB" sz="1200" b="0" i="0" u="none" strike="noStrike" cap="none" normalizeH="0" baseline="0" dirty="0">
                <a:ln>
                  <a:noFill/>
                </a:ln>
                <a:solidFill>
                  <a:srgbClr val="000000"/>
                </a:solidFill>
                <a:effectLst/>
                <a:latin typeface="Segoe UI Light"/>
                <a:ea typeface="Arial Unicode MS"/>
                <a:cs typeface="Segoe UI Light"/>
              </a:rPr>
              <a:t> am</a:t>
            </a:r>
            <a:r>
              <a:rPr lang="en-GB" sz="1200" dirty="0">
                <a:solidFill>
                  <a:srgbClr val="000000"/>
                </a:solidFill>
                <a:latin typeface="Segoe UI Light"/>
                <a:ea typeface="Arial Unicode MS"/>
                <a:cs typeface="Segoe UI Light"/>
              </a:rPr>
              <a:t>                                English  </a:t>
            </a:r>
            <a:endParaRPr lang="en-GB" sz="1200" b="0" i="0" u="none" strike="noStrike" cap="none" normalizeH="0" baseline="0" dirty="0">
              <a:ln>
                <a:noFill/>
              </a:ln>
              <a:solidFill>
                <a:srgbClr val="000000"/>
              </a:solidFill>
              <a:effectLst/>
              <a:latin typeface="Segoe UI Light"/>
              <a:ea typeface="Arial Unicode MS"/>
              <a:cs typeface="Segoe UI Light"/>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10.20 am		Assembly</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10.40 am 	</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Morning Break</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11.00 am	</a:t>
            </a:r>
            <a:r>
              <a:rPr lang="en-GB" sz="1200" dirty="0">
                <a:solidFill>
                  <a:srgbClr val="000000"/>
                </a:solidFill>
                <a:latin typeface="Segoe UI Light" panose="020B0502040204020203" pitchFamily="34" charset="0"/>
                <a:ea typeface="Arial Unicode MS"/>
                <a:cs typeface="Segoe UI Light" panose="020B0502040204020203" pitchFamily="34" charset="0"/>
              </a:rPr>
              <a:t>  	Maths and continuous provision </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12.00 noon	 	Lunch</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12.45 pm</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Afternoon registration</a:t>
            </a: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	12:50pm		Afternoon speed sound session</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1:00pm		Mastering Number	</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200" dirty="0">
                <a:solidFill>
                  <a:srgbClr val="000000"/>
                </a:solidFill>
                <a:latin typeface="Segoe UI Light" panose="020B0502040204020203" pitchFamily="34" charset="0"/>
                <a:ea typeface="Arial Unicode MS"/>
                <a:cs typeface="Segoe UI Light" panose="020B0502040204020203" pitchFamily="34" charset="0"/>
              </a:rPr>
              <a:t>1:15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pm		Topic </a:t>
            </a:r>
            <a:r>
              <a:rPr lang="en-GB" sz="1200" dirty="0">
                <a:solidFill>
                  <a:srgbClr val="000000"/>
                </a:solidFill>
                <a:latin typeface="Segoe UI Light" panose="020B0502040204020203" pitchFamily="34" charset="0"/>
                <a:ea typeface="Arial Unicode MS"/>
                <a:cs typeface="Segoe UI Light" panose="020B0502040204020203" pitchFamily="34" charset="0"/>
              </a:rPr>
              <a:t>and continuous provision </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2.00 pm 		</a:t>
            </a:r>
            <a:r>
              <a:rPr lang="en-GB" sz="1200" dirty="0">
                <a:solidFill>
                  <a:srgbClr val="000000"/>
                </a:solidFill>
                <a:latin typeface="Segoe UI Light" panose="020B0502040204020203" pitchFamily="34" charset="0"/>
                <a:ea typeface="Arial Unicode MS"/>
                <a:cs typeface="Segoe UI Light" panose="020B0502040204020203" pitchFamily="34" charset="0"/>
              </a:rPr>
              <a:t>Fit in 10</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2.10 pm		Topic </a:t>
            </a:r>
            <a:r>
              <a:rPr lang="en-GB" sz="1200" dirty="0">
                <a:solidFill>
                  <a:srgbClr val="000000"/>
                </a:solidFill>
                <a:latin typeface="Segoe UI Light" panose="020B0502040204020203" pitchFamily="34" charset="0"/>
                <a:ea typeface="Arial Unicode MS"/>
                <a:cs typeface="Segoe UI Light" panose="020B0502040204020203" pitchFamily="34" charset="0"/>
              </a:rPr>
              <a:t>and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Continuous Provision</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a:cs typeface="Segoe UI Light" panose="020B0502040204020203" pitchFamily="34" charset="0"/>
              </a:rPr>
              <a:t>	3.15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pm		Home time</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PE Kits are to be worn on a </a:t>
            </a:r>
            <a:r>
              <a:rPr lang="en-GB" sz="1200" b="1" dirty="0">
                <a:solidFill>
                  <a:srgbClr val="000000"/>
                </a:solidFill>
                <a:latin typeface="Segoe UI Light" panose="020B0502040204020203" pitchFamily="34" charset="0"/>
                <a:ea typeface="Arial Unicode MS"/>
                <a:cs typeface="Segoe UI Light" panose="020B0502040204020203" pitchFamily="34" charset="0"/>
              </a:rPr>
              <a:t>Tuesday and Thursday.  </a:t>
            </a:r>
          </a:p>
          <a:p>
            <a:pPr>
              <a:spcBef>
                <a:spcPct val="0"/>
              </a:spcBef>
              <a:spcAft>
                <a:spcPct val="0"/>
              </a:spcAft>
            </a:pPr>
            <a:endParaRPr lang="en-GB" sz="12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endParaRPr>
          </a:p>
          <a:p>
            <a:pPr lvl="0" algn="just" fontAlgn="base">
              <a:spcBef>
                <a:spcPct val="0"/>
              </a:spcBef>
              <a:spcAft>
                <a:spcPct val="0"/>
              </a:spcAft>
            </a:pPr>
            <a:r>
              <a:rPr lang="en-GB" sz="1200" b="1" dirty="0">
                <a:solidFill>
                  <a:srgbClr val="000000"/>
                </a:solidFill>
                <a:latin typeface="Segoe UI Light" panose="020B0502040204020203" pitchFamily="34" charset="0"/>
                <a:ea typeface="Arial Unicode MS"/>
                <a:cs typeface="Segoe UI Light" panose="020B0502040204020203" pitchFamily="34" charset="0"/>
              </a:rPr>
              <a:t>A Message from Year 1</a:t>
            </a: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Welcome! We hope that you find all the information in this pack useful. If you have any questions after reading this Parent Pack or would like to talk to us about the year ahead, please do let us know so that we can arrange a time to meet with you. </a:t>
            </a: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Parents can leave messages for class teachers in the children’s reading record or by contacting the school office to make an appointment. </a:t>
            </a:r>
            <a:endParaRPr lang="en-GB" sz="1200" dirty="0">
              <a:latin typeface="Segoe UI Light" panose="020B0502040204020203" pitchFamily="34" charset="0"/>
              <a:cs typeface="Segoe UI Light" panose="020B0502040204020203" pitchFamily="34" charset="0"/>
            </a:endParaRPr>
          </a:p>
          <a:p>
            <a:pPr>
              <a:spcBef>
                <a:spcPct val="0"/>
              </a:spcBef>
              <a:spcAft>
                <a:spcPct val="0"/>
              </a:spcAft>
            </a:pPr>
            <a:endParaRPr lang="en-GB" sz="120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09828528"/>
              </p:ext>
            </p:extLst>
          </p:nvPr>
        </p:nvGraphicFramePr>
        <p:xfrm>
          <a:off x="934191" y="6726837"/>
          <a:ext cx="5304566" cy="990113"/>
        </p:xfrm>
        <a:graphic>
          <a:graphicData uri="http://schemas.openxmlformats.org/drawingml/2006/table">
            <a:tbl>
              <a:tblPr/>
              <a:tblGrid>
                <a:gridCol w="2668001">
                  <a:extLst>
                    <a:ext uri="{9D8B030D-6E8A-4147-A177-3AD203B41FA5}">
                      <a16:colId xmlns:a16="http://schemas.microsoft.com/office/drawing/2014/main" val="20000"/>
                    </a:ext>
                  </a:extLst>
                </a:gridCol>
                <a:gridCol w="2636565">
                  <a:extLst>
                    <a:ext uri="{9D8B030D-6E8A-4147-A177-3AD203B41FA5}">
                      <a16:colId xmlns:a16="http://schemas.microsoft.com/office/drawing/2014/main" val="20001"/>
                    </a:ext>
                  </a:extLst>
                </a:gridCol>
              </a:tblGrid>
              <a:tr h="170175">
                <a:tc>
                  <a:txBody>
                    <a:bodyPr/>
                    <a:lstStyle/>
                    <a:p>
                      <a:pPr algn="ctr">
                        <a:spcAft>
                          <a:spcPts val="0"/>
                        </a:spcAft>
                      </a:pPr>
                      <a:r>
                        <a:rPr lang="en-GB" sz="1050" b="1">
                          <a:latin typeface="Trebuchet MS"/>
                          <a:ea typeface="Times New Roman"/>
                          <a:cs typeface="Times New Roman"/>
                        </a:rPr>
                        <a:t>1JR Class Teacher</a:t>
                      </a:r>
                      <a:endParaRPr lang="en-GB" sz="1050">
                        <a:latin typeface="Trebuchet MS"/>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a:latin typeface="Trebuchet MS"/>
                          <a:ea typeface="Times New Roman"/>
                          <a:cs typeface="Times New Roman"/>
                        </a:rPr>
                        <a:t>          1F Class Teacher</a:t>
                      </a:r>
                      <a:endParaRPr lang="en-GB" sz="1050">
                        <a:latin typeface="Trebuchet MS"/>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819938">
                <a:tc>
                  <a:txBody>
                    <a:bodyPr/>
                    <a:lstStyle/>
                    <a:p>
                      <a:pPr algn="ctr">
                        <a:spcAft>
                          <a:spcPts val="0"/>
                        </a:spcAft>
                      </a:pPr>
                      <a:r>
                        <a:rPr lang="en-GB" sz="1050" b="1">
                          <a:latin typeface="Trebuchet MS"/>
                          <a:ea typeface="Times New Roman"/>
                          <a:cs typeface="Times New Roman"/>
                        </a:rPr>
                        <a:t>Miss Johns &amp; Miss Reeves</a:t>
                      </a:r>
                      <a:endParaRPr lang="en-GB" sz="1050">
                        <a:latin typeface="Trebuchet MS" pitchFamily="34" charset="0"/>
                        <a:ea typeface="Times New Roman"/>
                        <a:cs typeface="Times New Roman"/>
                      </a:endParaRPr>
                    </a:p>
                    <a:p>
                      <a:pPr algn="ctr">
                        <a:spcAft>
                          <a:spcPts val="0"/>
                        </a:spcAft>
                      </a:pPr>
                      <a:r>
                        <a:rPr lang="en-GB" sz="1050" b="1">
                          <a:latin typeface="Trebuchet MS" pitchFamily="34" charset="0"/>
                          <a:ea typeface="Times New Roman"/>
                          <a:cs typeface="Times New Roman"/>
                        </a:rPr>
                        <a:t>                                                   </a:t>
                      </a:r>
                      <a:endParaRPr lang="en-GB" sz="105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a:latin typeface="Trebuchet MS"/>
                          <a:ea typeface="Times New Roman"/>
                          <a:cs typeface="Times New Roman"/>
                        </a:rPr>
                        <a:t>          Miss Foley</a:t>
                      </a:r>
                      <a:endParaRPr lang="en-GB" sz="1050">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1" name="Rectangle 2">
            <a:extLst>
              <a:ext uri="{FF2B5EF4-FFF2-40B4-BE49-F238E27FC236}">
                <a16:creationId xmlns:a16="http://schemas.microsoft.com/office/drawing/2014/main" id="{4690A4F4-A979-498F-B642-45FAE2A1497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1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3" name="AutoShape 3">
            <a:extLst>
              <a:ext uri="{FF2B5EF4-FFF2-40B4-BE49-F238E27FC236}">
                <a16:creationId xmlns:a16="http://schemas.microsoft.com/office/drawing/2014/main" id="{41070BC3-A316-4A70-A033-78D094422D5E}"/>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pic>
        <p:nvPicPr>
          <p:cNvPr id="2" name="Picture 1" descr="Hayley Johns.jpg">
            <a:extLst>
              <a:ext uri="{FF2B5EF4-FFF2-40B4-BE49-F238E27FC236}">
                <a16:creationId xmlns:a16="http://schemas.microsoft.com/office/drawing/2014/main" id="{351CA002-490C-1333-76FF-AB2E1BA25F2A}"/>
              </a:ext>
            </a:extLst>
          </p:cNvPr>
          <p:cNvPicPr>
            <a:picLocks noChangeAspect="1"/>
          </p:cNvPicPr>
          <p:nvPr/>
        </p:nvPicPr>
        <p:blipFill>
          <a:blip r:embed="rId2"/>
          <a:srcRect l="12110" t="4001" r="10488" b="2079"/>
          <a:stretch>
            <a:fillRect/>
          </a:stretch>
        </p:blipFill>
        <p:spPr>
          <a:xfrm>
            <a:off x="618390" y="7193568"/>
            <a:ext cx="1478091" cy="1754907"/>
          </a:xfrm>
          <a:prstGeom prst="rect">
            <a:avLst/>
          </a:prstGeom>
        </p:spPr>
      </p:pic>
      <p:pic>
        <p:nvPicPr>
          <p:cNvPr id="3" name="Picture 2" descr="Kirsty Foley.jpg">
            <a:extLst>
              <a:ext uri="{FF2B5EF4-FFF2-40B4-BE49-F238E27FC236}">
                <a16:creationId xmlns:a16="http://schemas.microsoft.com/office/drawing/2014/main" id="{323C2B1D-E585-1121-06CB-CF90E037E1F3}"/>
              </a:ext>
            </a:extLst>
          </p:cNvPr>
          <p:cNvPicPr>
            <a:picLocks noChangeAspect="1"/>
          </p:cNvPicPr>
          <p:nvPr/>
        </p:nvPicPr>
        <p:blipFill>
          <a:blip r:embed="rId3"/>
          <a:srcRect l="7237" t="26557" r="7649" b="44"/>
          <a:stretch>
            <a:fillRect/>
          </a:stretch>
        </p:blipFill>
        <p:spPr>
          <a:xfrm>
            <a:off x="4413571" y="7219798"/>
            <a:ext cx="1497570" cy="1730998"/>
          </a:xfrm>
          <a:prstGeom prst="rect">
            <a:avLst/>
          </a:prstGeom>
        </p:spPr>
      </p:pic>
      <p:pic>
        <p:nvPicPr>
          <p:cNvPr id="4" name="Picture 3" descr="Paige Reeves.jpg">
            <a:extLst>
              <a:ext uri="{FF2B5EF4-FFF2-40B4-BE49-F238E27FC236}">
                <a16:creationId xmlns:a16="http://schemas.microsoft.com/office/drawing/2014/main" id="{4543A429-7332-F235-8979-172DA761335E}"/>
              </a:ext>
            </a:extLst>
          </p:cNvPr>
          <p:cNvPicPr>
            <a:picLocks noChangeAspect="1"/>
          </p:cNvPicPr>
          <p:nvPr/>
        </p:nvPicPr>
        <p:blipFill>
          <a:blip r:embed="rId4"/>
          <a:srcRect l="18116" t="-55" r="6014" b="-499"/>
          <a:stretch>
            <a:fillRect/>
          </a:stretch>
        </p:blipFill>
        <p:spPr>
          <a:xfrm>
            <a:off x="2306909" y="7194611"/>
            <a:ext cx="1459422" cy="1759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2825288568"/>
              </p:ext>
            </p:extLst>
          </p:nvPr>
        </p:nvGraphicFramePr>
        <p:xfrm>
          <a:off x="359760" y="2090772"/>
          <a:ext cx="6138480" cy="1652919"/>
        </p:xfrm>
        <a:graphic>
          <a:graphicData uri="http://schemas.openxmlformats.org/drawingml/2006/table">
            <a:tbl>
              <a:tblPr/>
              <a:tblGrid>
                <a:gridCol w="1149000">
                  <a:extLst>
                    <a:ext uri="{9D8B030D-6E8A-4147-A177-3AD203B41FA5}">
                      <a16:colId xmlns:a16="http://schemas.microsoft.com/office/drawing/2014/main" val="20000"/>
                    </a:ext>
                  </a:extLst>
                </a:gridCol>
                <a:gridCol w="1306392">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1000">
                          <a:solidFill>
                            <a:srgbClr val="000000"/>
                          </a:solidFill>
                          <a:latin typeface="Segoe UI Light" panose="020B0502040204020203" pitchFamily="34" charset="0"/>
                          <a:ea typeface="Arial Unicode MS"/>
                          <a:cs typeface="Segoe UI Light" panose="020B0502040204020203" pitchFamily="34" charset="0"/>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solidFill>
                            <a:srgbClr val="000000"/>
                          </a:solidFill>
                          <a:latin typeface="Segoe UI Light" panose="020B0502040204020203" pitchFamily="34" charset="0"/>
                          <a:ea typeface="Arial Unicode MS"/>
                          <a:cs typeface="Segoe UI Light" panose="020B0502040204020203" pitchFamily="34" charset="0"/>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solidFill>
                            <a:srgbClr val="000000"/>
                          </a:solidFill>
                          <a:latin typeface="Segoe UI Light" panose="020B0502040204020203" pitchFamily="34" charset="0"/>
                          <a:ea typeface="Arial Unicode MS"/>
                          <a:cs typeface="Segoe UI Light" panose="020B0502040204020203" pitchFamily="34" charset="0"/>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solidFill>
                            <a:srgbClr val="000000"/>
                          </a:solidFill>
                          <a:latin typeface="Segoe UI Light" panose="020B0502040204020203" pitchFamily="34" charset="0"/>
                          <a:ea typeface="Arial Unicode MS"/>
                          <a:cs typeface="Segoe UI Light" panose="020B0502040204020203" pitchFamily="34" charset="0"/>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solidFill>
                            <a:srgbClr val="000000"/>
                          </a:solidFill>
                          <a:latin typeface="Segoe UI Light" panose="020B0502040204020203" pitchFamily="34" charset="0"/>
                          <a:ea typeface="Arial Unicode MS"/>
                          <a:cs typeface="Segoe UI Light" panose="020B0502040204020203" pitchFamily="34" charset="0"/>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Segoe UI Light" panose="020B0502040204020203" pitchFamily="34" charset="0"/>
                          <a:ea typeface="Times New Roman"/>
                          <a:cs typeface="Segoe UI Light" panose="020B0502040204020203" pitchFamily="34" charset="0"/>
                        </a:rPr>
                        <a:t>Reading/ </a:t>
                      </a:r>
                      <a:r>
                        <a:rPr lang="en-GB" sz="1000" dirty="0" err="1">
                          <a:latin typeface="Segoe UI Light" panose="020B0502040204020203" pitchFamily="34" charset="0"/>
                          <a:ea typeface="Times New Roman"/>
                          <a:cs typeface="Segoe UI Light" panose="020B0502040204020203" pitchFamily="34" charset="0"/>
                        </a:rPr>
                        <a:t>NumBots</a:t>
                      </a: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algn="ctr">
                        <a:spcAft>
                          <a:spcPts val="0"/>
                        </a:spcAft>
                      </a:pPr>
                      <a:r>
                        <a:rPr lang="en-GB" sz="1000" dirty="0">
                          <a:solidFill>
                            <a:srgbClr val="000000"/>
                          </a:solidFill>
                          <a:latin typeface="Segoe UI Light" panose="020B0502040204020203" pitchFamily="34" charset="0"/>
                          <a:ea typeface="Arial Unicode MS"/>
                          <a:cs typeface="Segoe UI Light" panose="020B0502040204020203" pitchFamily="34" charset="0"/>
                        </a:rPr>
                        <a:t> </a:t>
                      </a:r>
                      <a:endParaRPr lang="en-GB" sz="1000" dirty="0">
                        <a:highlight>
                          <a:srgbClr val="FFFF00"/>
                        </a:highlight>
                        <a:latin typeface="Segoe UI Light" panose="020B0502040204020203" pitchFamily="34" charset="0"/>
                        <a:ea typeface="Times New Roman"/>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Segoe UI Light" panose="020B0502040204020203" pitchFamily="34" charset="0"/>
                          <a:ea typeface="Times New Roman"/>
                          <a:cs typeface="Segoe UI Light" panose="020B0502040204020203" pitchFamily="34" charset="0"/>
                        </a:rPr>
                        <a:t>Reading/ </a:t>
                      </a:r>
                      <a:r>
                        <a:rPr lang="en-GB" sz="1000" dirty="0" err="1">
                          <a:latin typeface="Segoe UI Light" panose="020B0502040204020203" pitchFamily="34" charset="0"/>
                          <a:ea typeface="Times New Roman"/>
                          <a:cs typeface="Segoe UI Light" panose="020B0502040204020203" pitchFamily="34" charset="0"/>
                        </a:rPr>
                        <a:t>NumBots</a:t>
                      </a: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algn="ctr">
                        <a:spcBef>
                          <a:spcPts val="300"/>
                        </a:spcBef>
                        <a:spcAft>
                          <a:spcPts val="300"/>
                        </a:spcAft>
                      </a:pPr>
                      <a:r>
                        <a:rPr lang="en-GB" sz="1000" dirty="0">
                          <a:latin typeface="Segoe UI Light" panose="020B0502040204020203" pitchFamily="34" charset="0"/>
                          <a:ea typeface="Times New Roman"/>
                          <a:cs typeface="Segoe UI Light" panose="020B0502040204020203" pitchFamily="34" charset="0"/>
                        </a:rPr>
                        <a:t>Reading/ </a:t>
                      </a:r>
                      <a:r>
                        <a:rPr lang="en-GB" sz="1000" dirty="0" err="1">
                          <a:latin typeface="Segoe UI Light" panose="020B0502040204020203" pitchFamily="34" charset="0"/>
                          <a:ea typeface="Times New Roman"/>
                          <a:cs typeface="Segoe UI Light" panose="020B0502040204020203" pitchFamily="34" charset="0"/>
                        </a:rPr>
                        <a:t>NumBots</a:t>
                      </a:r>
                      <a:r>
                        <a:rPr lang="en-GB" sz="1000" dirty="0">
                          <a:latin typeface="Segoe UI Light" panose="020B0502040204020203" pitchFamily="34" charset="0"/>
                          <a:ea typeface="Times New Roman"/>
                          <a:cs typeface="Segoe UI Light" panose="020B0502040204020203" pitchFamily="34" charset="0"/>
                        </a:rPr>
                        <a:t> </a:t>
                      </a: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algn="ctr">
                        <a:spcAft>
                          <a:spcPts val="0"/>
                        </a:spcAft>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a:spcAft>
                          <a:spcPts val="0"/>
                        </a:spcAft>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Segoe UI Light" panose="020B0502040204020203" pitchFamily="34" charset="0"/>
                          <a:ea typeface="Times New Roman"/>
                          <a:cs typeface="Segoe UI Light" panose="020B0502040204020203" pitchFamily="34" charset="0"/>
                        </a:rPr>
                        <a:t>Reading/ </a:t>
                      </a:r>
                      <a:r>
                        <a:rPr lang="en-GB" sz="1000" dirty="0" err="1">
                          <a:latin typeface="Segoe UI Light" panose="020B0502040204020203" pitchFamily="34" charset="0"/>
                          <a:ea typeface="Times New Roman"/>
                          <a:cs typeface="Segoe UI Light" panose="020B0502040204020203" pitchFamily="34" charset="0"/>
                        </a:rPr>
                        <a:t>NumBots</a:t>
                      </a: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algn="ctr">
                        <a:spcAft>
                          <a:spcPts val="0"/>
                        </a:spcAft>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Segoe UI Light" panose="020B0502040204020203" pitchFamily="34" charset="0"/>
                          <a:ea typeface="Times New Roman"/>
                          <a:cs typeface="Segoe UI Light" panose="020B0502040204020203" pitchFamily="34" charset="0"/>
                        </a:rPr>
                        <a:t>Reading/ </a:t>
                      </a:r>
                      <a:r>
                        <a:rPr lang="en-GB" sz="1000" dirty="0" err="1">
                          <a:latin typeface="Segoe UI Light" panose="020B0502040204020203" pitchFamily="34" charset="0"/>
                          <a:ea typeface="Times New Roman"/>
                          <a:cs typeface="Segoe UI Light" panose="020B0502040204020203" pitchFamily="34" charset="0"/>
                        </a:rPr>
                        <a:t>NumBots</a:t>
                      </a:r>
                      <a:endParaRPr lang="en-GB" sz="1000" dirty="0">
                        <a:latin typeface="Segoe UI Light" panose="020B0502040204020203" pitchFamily="34" charset="0"/>
                        <a:ea typeface="Times New Roman"/>
                        <a:cs typeface="Segoe UI Light" panose="020B0502040204020203" pitchFamily="34" charset="0"/>
                      </a:endParaRPr>
                    </a:p>
                    <a:p>
                      <a:pPr algn="ctr">
                        <a:spcBef>
                          <a:spcPts val="300"/>
                        </a:spcBef>
                        <a:spcAft>
                          <a:spcPts val="300"/>
                        </a:spcAft>
                      </a:pPr>
                      <a:r>
                        <a:rPr lang="en-GB" sz="1000" dirty="0">
                          <a:latin typeface="Segoe UI Light" panose="020B0502040204020203" pitchFamily="34" charset="0"/>
                          <a:ea typeface="Times New Roman"/>
                          <a:cs typeface="Segoe UI Light" panose="020B0502040204020203" pitchFamily="34" charset="0"/>
                        </a:rPr>
                        <a:t> </a:t>
                      </a: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panose="020B0502040204020203" pitchFamily="34" charset="0"/>
                          <a:ea typeface="Arial Unicode MS"/>
                          <a:cs typeface="Segoe UI Light" panose="020B0502040204020203" pitchFamily="34" charset="0"/>
                        </a:rPr>
                        <a:t> Phonics/Spelling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panose="020B0502040204020203" pitchFamily="34" charset="0"/>
                          <a:ea typeface="Arial Unicode MS"/>
                          <a:cs typeface="Segoe UI Light" panose="020B0502040204020203" pitchFamily="34" charset="0"/>
                        </a:rPr>
                        <a:t>Maths Homework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panose="020B0502040204020203" pitchFamily="34" charset="0"/>
                          <a:ea typeface="Arial Unicode MS"/>
                          <a:cs typeface="Segoe UI Light" panose="020B0502040204020203" pitchFamily="34" charset="0"/>
                        </a:rPr>
                        <a:t>Comprehension (spring term)</a:t>
                      </a:r>
                      <a:endParaRPr lang="en-GB" sz="1000" dirty="0">
                        <a:latin typeface="Segoe UI Light" panose="020B0502040204020203" pitchFamily="34" charset="0"/>
                        <a:ea typeface="Times New Roman"/>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panose="020B0502040204020203" pitchFamily="34" charset="0"/>
                          <a:ea typeface="Arial Unicode MS"/>
                          <a:cs typeface="Segoe UI Light" panose="020B0502040204020203" pitchFamily="34" charset="0"/>
                        </a:rPr>
                        <a:t>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316161" y="1301922"/>
            <a:ext cx="3429000" cy="553998"/>
          </a:xfrm>
          <a:prstGeom prst="rect">
            <a:avLst/>
          </a:prstGeom>
        </p:spPr>
        <p:txBody>
          <a:bodyPr>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Suggested Homework Schedule </a:t>
            </a:r>
            <a:endParaRPr lang="en-GB" sz="1200" dirty="0">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8B762CD5-D0C7-4AE7-B1D3-4913E06A979E}"/>
              </a:ext>
            </a:extLst>
          </p:cNvPr>
          <p:cNvSpPr txBox="1"/>
          <p:nvPr/>
        </p:nvSpPr>
        <p:spPr>
          <a:xfrm>
            <a:off x="316161" y="3937690"/>
            <a:ext cx="6225678" cy="2123658"/>
          </a:xfrm>
          <a:prstGeom prst="rect">
            <a:avLst/>
          </a:prstGeom>
          <a:noFill/>
        </p:spPr>
        <p:txBody>
          <a:bodyPr wrap="square" lIns="91440" tIns="45720" rIns="91440" bIns="45720" rtlCol="0" anchor="t">
            <a:spAutoFit/>
          </a:bodyPr>
          <a:lstStyle/>
          <a:p>
            <a:r>
              <a:rPr lang="en-GB" sz="1200" dirty="0">
                <a:latin typeface="Segoe UI Light" panose="020B0502040204020203" pitchFamily="34" charset="0"/>
                <a:cs typeface="Segoe UI Light" panose="020B0502040204020203" pitchFamily="34" charset="0"/>
              </a:rPr>
              <a:t>At Lent Rise, we instil a love of reading within school and encourage for this to be embedded at home.</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Homework is catered to your child's current learning. All homework and answers will be sent home at the end of each week to support you and your child. Homework is not formally marked. Please speak with your child’s teacher is you have any questions. </a:t>
            </a:r>
          </a:p>
          <a:p>
            <a:endParaRPr lang="en-GB" sz="1200" dirty="0">
              <a:latin typeface="Segoe UI Light" panose="020B0502040204020203" pitchFamily="34" charset="0"/>
              <a:cs typeface="Segoe UI Light" panose="020B0502040204020203" pitchFamily="34" charset="0"/>
            </a:endParaRP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58" t="11374" r="15185" b="9374"/>
          <a:stretch>
            <a:fillRect/>
          </a:stretch>
        </p:blipFill>
        <p:spPr bwMode="auto">
          <a:xfrm>
            <a:off x="3835896" y="5923715"/>
            <a:ext cx="2237105" cy="26051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04CF4E2A-48D4-493E-AF75-A8D0B3AEF22D}"/>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1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0" name="AutoShape 3">
            <a:extLst>
              <a:ext uri="{FF2B5EF4-FFF2-40B4-BE49-F238E27FC236}">
                <a16:creationId xmlns:a16="http://schemas.microsoft.com/office/drawing/2014/main" id="{9FC47CFF-AA47-4C6C-9488-091DEB78E7A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134451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74340" y="1122865"/>
            <a:ext cx="630932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An Introduction to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Year 1 fosters an environment of excitement, vibrancy, and enthusiasm in its teaching approach. Each lesson is meticulously planned and organised, aimed at nurturing children's innate curiosity, fostering a desire to delve deeper into subjects, and cultivating a genuine love for learning. Throughout Year 1, children acquire essential knowledge and a diverse set of skills across various disciplines.</a:t>
            </a:r>
          </a:p>
          <a:p>
            <a:pPr algn="just" eaLnBrk="0" fontAlgn="base" hangingPunct="0">
              <a:spcBef>
                <a:spcPct val="0"/>
              </a:spcBef>
              <a:spcAft>
                <a:spcPct val="0"/>
              </a:spcAft>
            </a:pPr>
            <a:endPar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Our curriculum is thoughtfully designed around a range of captivating themes, engaging reading materials, and diverse genres. Year 1 integrates child-initiated learning, facilitating a smooth transition from Early Years and laying the foundation for future whole-class instruction. Children are actively encouraged to partake in a rich array of activities, spanning creative and nonfiction writing, dramatic enactments, intricate problem-solving, and scientific exploration.</a:t>
            </a:r>
          </a:p>
          <a:p>
            <a:pPr algn="just" eaLnBrk="0" fontAlgn="base" hangingPunct="0">
              <a:spcBef>
                <a:spcPct val="0"/>
              </a:spcBef>
              <a:spcAft>
                <a:spcPct val="0"/>
              </a:spcAft>
            </a:pPr>
            <a:endPar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Our foremost aim is to ensure that each child realises their full potential and emerges from the year with both preparedness and confidence. The English curriculum is further enriched through interactions with school visitors and celebrations like National and International Book Day, which infuse speech and performances with the insights of guest authors. A spectrum of workshops throughout the year, including those on creative writing and related themes, culminates in a visit from a celebrated poet, making Year 1 an exhilarating educational journey.</a:t>
            </a:r>
          </a:p>
          <a:p>
            <a:pPr algn="just" eaLnBrk="0" fontAlgn="base" hangingPunct="0">
              <a:spcBef>
                <a:spcPct val="0"/>
              </a:spcBef>
              <a:spcAft>
                <a:spcPct val="0"/>
              </a:spcAft>
            </a:pPr>
            <a:endPar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Mathematics takes on an exciting dimension with </a:t>
            </a:r>
            <a:r>
              <a:rPr lang="en-GB" sz="1200" dirty="0">
                <a:latin typeface="Segoe UI Light" panose="020B0502040204020203" pitchFamily="34" charset="0"/>
                <a:ea typeface="Times New Roman" pitchFamily="18" charset="0"/>
                <a:cs typeface="Segoe UI Light" panose="020B0502040204020203" pitchFamily="34" charset="0"/>
              </a:rPr>
              <a:t>our Mastery Approach, allowing children to develop their fluency, reasoning and problem-solving through a variety of </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specialised software</a:t>
            </a:r>
            <a:r>
              <a:rPr lang="en-GB" sz="1200" dirty="0">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and hands-on investigations. </a:t>
            </a:r>
            <a:r>
              <a:rPr lang="en-GB" sz="1200" dirty="0">
                <a:latin typeface="Segoe UI Light" panose="020B0502040204020203" pitchFamily="34" charset="0"/>
                <a:ea typeface="Times New Roman" pitchFamily="18" charset="0"/>
                <a:cs typeface="Segoe UI Light" panose="020B0502040204020203" pitchFamily="34" charset="0"/>
              </a:rPr>
              <a:t>Weekly homework,</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 </a:t>
            </a:r>
            <a:r>
              <a:rPr lang="en-GB" sz="1200" dirty="0">
                <a:latin typeface="Segoe UI Light" panose="020B0502040204020203" pitchFamily="34" charset="0"/>
                <a:ea typeface="Times New Roman" pitchFamily="18" charset="0"/>
                <a:cs typeface="Segoe UI Light" panose="020B0502040204020203" pitchFamily="34" charset="0"/>
              </a:rPr>
              <a:t>alongside timetable Rockstars, support</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 amplify children's use of information and communication technology (Computing), fortifying their mathematical skills.</a:t>
            </a: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endPar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Year 1 harnesses a range of ICT and media resources, seamlessly interwoven into the curriculum. From digital cameras to computers and iPads, students regularly engage with these tools, fostering digital literacy. Interactive whiteboards are in every classroom, and </a:t>
            </a:r>
            <a:r>
              <a:rPr lang="en-GB" sz="1200" dirty="0">
                <a:latin typeface="Segoe UI Light" panose="020B0502040204020203" pitchFamily="34" charset="0"/>
                <a:ea typeface="Times New Roman" pitchFamily="18" charset="0"/>
                <a:cs typeface="Segoe UI Light" panose="020B0502040204020203" pitchFamily="34" charset="0"/>
              </a:rPr>
              <a:t>weekly scheduled</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 </a:t>
            </a:r>
            <a:r>
              <a:rPr lang="en-GB" sz="1200" dirty="0">
                <a:latin typeface="Segoe UI Light" panose="020B0502040204020203" pitchFamily="34" charset="0"/>
                <a:ea typeface="Times New Roman" pitchFamily="18" charset="0"/>
                <a:cs typeface="Segoe UI Light" panose="020B0502040204020203" pitchFamily="34" charset="0"/>
              </a:rPr>
              <a:t>ICT slots</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 </a:t>
            </a:r>
            <a:r>
              <a:rPr lang="en-GB" sz="1200" dirty="0">
                <a:latin typeface="Segoe UI Light" panose="020B0502040204020203" pitchFamily="34" charset="0"/>
                <a:ea typeface="Times New Roman" pitchFamily="18" charset="0"/>
                <a:cs typeface="Segoe UI Light" panose="020B0502040204020203" pitchFamily="34" charset="0"/>
              </a:rPr>
              <a:t>allow</a:t>
            </a: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 students valuable exposure.</a:t>
            </a:r>
            <a:endPar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endPar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Geography takes on a scientific inquiry lens as we delve into the local area, using our Eco Garden to cultivate fruits, vegetables, and sunflowers. This hands-on experience enables us to observe and investigate plant growth, yielding gratifying results.</a:t>
            </a:r>
          </a:p>
          <a:p>
            <a:pPr algn="just" eaLnBrk="0" fontAlgn="base" hangingPunct="0">
              <a:spcBef>
                <a:spcPct val="0"/>
              </a:spcBef>
              <a:spcAft>
                <a:spcPct val="0"/>
              </a:spcAft>
            </a:pPr>
            <a:endPar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This year is filled with hands-on exploration and practical learning. Students design and build sculptures, create fruit salads, and delve into world dance themes. Our curriculum is augmented by guest sports coaches, enhancing physical education and the overall learning experience.</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43BAD2DE-1489-48A3-A955-F920ECB9C382}"/>
              </a:ext>
            </a:extLst>
          </p:cNvPr>
          <p:cNvSpPr>
            <a:spLocks noChangeArrowheads="1"/>
          </p:cNvSpPr>
          <p:nvPr/>
        </p:nvSpPr>
        <p:spPr bwMode="auto">
          <a:xfrm>
            <a:off x="1235676" y="107504"/>
            <a:ext cx="5433684"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CURRICULUM OPPORTUNITIES</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13BCF3CD-F3D6-48F0-BF02-521FB8CE2221}"/>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38336" y="1242214"/>
            <a:ext cx="638132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Segoe UI Light" panose="020B0502040204020203" pitchFamily="34" charset="0"/>
                <a:cs typeface="Segoe UI Light" panose="020B0502040204020203" pitchFamily="34" charset="0"/>
              </a:rPr>
              <a:t>In Year One this year, the children will have continuous provision or child-initiated learning in maths and topic sessions. This is to support the children with transition from Early Years.</a:t>
            </a:r>
          </a:p>
          <a:p>
            <a:pPr algn="just" fontAlgn="base">
              <a:spcBef>
                <a:spcPct val="0"/>
              </a:spcBef>
              <a:spcAft>
                <a:spcPct val="0"/>
              </a:spcAft>
            </a:pPr>
            <a:endParaRPr kumimoji="0" lang="en-GB" sz="1200" b="0" i="0" u="none" strike="noStrike" cap="none" normalizeH="0" baseline="0" dirty="0">
              <a:ln>
                <a:noFill/>
              </a:ln>
              <a:effectLst/>
              <a:latin typeface="Segoe UI Light" panose="020B0502040204020203" pitchFamily="34" charset="0"/>
              <a:cs typeface="Segoe UI Light" panose="020B0502040204020203" pitchFamily="34" charset="0"/>
            </a:endParaRPr>
          </a:p>
          <a:p>
            <a:pPr algn="just" fontAlgn="base">
              <a:spcBef>
                <a:spcPct val="0"/>
              </a:spcBef>
              <a:spcAft>
                <a:spcPct val="0"/>
              </a:spcAft>
            </a:pPr>
            <a:r>
              <a:rPr lang="en-GB" sz="1200" dirty="0">
                <a:latin typeface="Segoe UI Light" panose="020B0502040204020203" pitchFamily="34" charset="0"/>
                <a:cs typeface="Segoe UI Light" panose="020B0502040204020203" pitchFamily="34" charset="0"/>
              </a:rPr>
              <a:t>There will be several hours a week where children will be given the opportunity to explore the room, activities and ideas independently. All of the tasks set around the room will be surrounding our current topic. They will discover and explore different aspects through a variety of child-led activities. </a:t>
            </a:r>
          </a:p>
          <a:p>
            <a:pPr algn="just" fontAlgn="base">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fontAlgn="base">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fontAlgn="base">
              <a:spcBef>
                <a:spcPct val="0"/>
              </a:spcBef>
              <a:spcAft>
                <a:spcPct val="0"/>
              </a:spcAft>
            </a:pPr>
            <a:endParaRPr kumimoji="0" lang="en-GB" sz="1200" b="0" i="0" u="none" strike="noStrike" cap="none" normalizeH="0" baseline="0" dirty="0">
              <a:ln>
                <a:noFill/>
              </a:ln>
              <a:effectLst/>
              <a:latin typeface="Segoe UI Light" panose="020B0502040204020203" pitchFamily="34" charset="0"/>
              <a:cs typeface="Segoe UI Light" panose="020B0502040204020203" pitchFamily="34" charset="0"/>
            </a:endParaRPr>
          </a:p>
          <a:p>
            <a:pPr algn="just" fontAlgn="base">
              <a:spcBef>
                <a:spcPct val="0"/>
              </a:spcBef>
              <a:spcAft>
                <a:spcPct val="0"/>
              </a:spcAft>
            </a:pPr>
            <a:endParaRPr kumimoji="0" lang="en-GB" sz="1200" b="0" i="0" u="none" strike="noStrike" cap="none" normalizeH="0" baseline="0" dirty="0">
              <a:ln>
                <a:noFill/>
              </a:ln>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03C242A-B651-49E9-8976-93712494FE2D}"/>
              </a:ext>
            </a:extLst>
          </p:cNvPr>
          <p:cNvSpPr>
            <a:spLocks noChangeArrowheads="1"/>
          </p:cNvSpPr>
          <p:nvPr/>
        </p:nvSpPr>
        <p:spPr bwMode="auto">
          <a:xfrm>
            <a:off x="1916832" y="119861"/>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CON</a:t>
            </a:r>
            <a:r>
              <a:rPr lang="en-GB" sz="2800" b="1" dirty="0">
                <a:solidFill>
                  <a:srgbClr val="FF0000"/>
                </a:solidFill>
                <a:latin typeface="Segoe UI Light" panose="020B0502040204020203" pitchFamily="34" charset="0"/>
                <a:cs typeface="Segoe UI Light" panose="020B0502040204020203" pitchFamily="34" charset="0"/>
              </a:rPr>
              <a:t>TINUOUS PROVISION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8132FDC3-52D8-4925-9150-9EC6C80CB0F2}"/>
              </a:ext>
            </a:extLst>
          </p:cNvPr>
          <p:cNvCxnSpPr>
            <a:cxnSpLocks noChangeShapeType="1"/>
          </p:cNvCxnSpPr>
          <p:nvPr/>
        </p:nvCxnSpPr>
        <p:spPr bwMode="auto">
          <a:xfrm flipH="1">
            <a:off x="1764929" y="627541"/>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391521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32656" y="1282333"/>
            <a:ext cx="61653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imes New Roman" pitchFamily="18" charset="0"/>
                <a:cs typeface="Segoe UI Light" panose="020B0502040204020203" pitchFamily="34" charset="0"/>
              </a:rPr>
              <a:t>As you may be aware children at the end of Year 1 are assessed against their phonic reading knowledge by their teacher.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Phonics Screening Check is a quick and easy check of your child’s phonics knowledge.  It helps the teachers, and the school, to identify what level the child has reached with their phonic knowledge and what support will be needed for them to reach their full reading potential.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imes New Roman" pitchFamily="18" charset="0"/>
                <a:cs typeface="Segoe UI Light" panose="020B0502040204020203" pitchFamily="34" charset="0"/>
              </a:rPr>
              <a:t>The children are not made aware that they are completing a test; in our experience the children tend to perform better (at this age) in a class setting where they are unaware that they are completing a ‘test’.  We ensure that these tests are 'stress-free' - we never refer to them as ‘tests’ and usually the children are completely unaware that they are doing them!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imes New Roman" pitchFamily="18" charset="0"/>
                <a:cs typeface="Segoe UI Light" panose="020B0502040204020203" pitchFamily="34" charset="0"/>
              </a:rPr>
              <a:t>You will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be able to discuss your child's results, their report and their teacher assessment levels with their class teacher.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What is the Phonics Screening check?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Phonics Screening Check is a quick and easy check of your child’s phonics knowledge. It helps the school to confirm whether your child has made the expected progress.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check consists of a total of 40 words and non-words (alien words) that your child will be asked to read one-on-one with a teacher. Non-words are a collection of letters that will follow phonics rules your child has been taught, but they do not actually mean anything – your child will need to read these with the correct sounds to show that they understand the phonics rules behind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teacher administering the check with your child will give them a few practice words to read first – including some non-words – so they understand more about what they have to 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Phonics Screening Check is meant to show how well your child can use the phonics skills they’ve learned up to the end of Year 1, and to identify pupils who need extra phonics help.  If they do not reach the expected level, your child’s teacher will support your child by using a range of strategies to ensure they are successful readers.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61BA8672-F583-4741-B324-AE8B88FEF21F}"/>
              </a:ext>
            </a:extLst>
          </p:cNvPr>
          <p:cNvSpPr>
            <a:spLocks noChangeArrowheads="1"/>
          </p:cNvSpPr>
          <p:nvPr/>
        </p:nvSpPr>
        <p:spPr bwMode="auto">
          <a:xfrm>
            <a:off x="1916832" y="119861"/>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PHONICS SCREENING CHECK</a:t>
            </a:r>
          </a:p>
        </p:txBody>
      </p:sp>
      <p:cxnSp>
        <p:nvCxnSpPr>
          <p:cNvPr id="7" name="AutoShape 3">
            <a:extLst>
              <a:ext uri="{FF2B5EF4-FFF2-40B4-BE49-F238E27FC236}">
                <a16:creationId xmlns:a16="http://schemas.microsoft.com/office/drawing/2014/main" id="{A6D29CB9-747E-47D2-9EFE-852962136F1E}"/>
              </a:ext>
            </a:extLst>
          </p:cNvPr>
          <p:cNvCxnSpPr>
            <a:cxnSpLocks noChangeShapeType="1"/>
          </p:cNvCxnSpPr>
          <p:nvPr/>
        </p:nvCxnSpPr>
        <p:spPr bwMode="auto">
          <a:xfrm flipH="1">
            <a:off x="1764929" y="627541"/>
            <a:ext cx="4838700" cy="0"/>
          </a:xfrm>
          <a:prstGeom prst="straightConnector1">
            <a:avLst/>
          </a:prstGeom>
          <a:noFill/>
          <a:ln w="76200">
            <a:solidFill>
              <a:srgbClr val="FF0000"/>
            </a:solidFill>
            <a:round/>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73541" y="1348808"/>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GB" sz="1200" dirty="0">
                <a:latin typeface="Segoe UI Light" panose="020B0502040204020203"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absence portal on the first day of their absence. This is important, as we will be contacting parents if a child is not at school and no reason has been given. Parents may be asked to provide medical evidence in the form of an appointment card or prescription where there are repeated absences due to reported illness. </a:t>
            </a:r>
            <a:r>
              <a:rPr lang="en-US"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Regular attendance and punctuality is </a:t>
            </a:r>
            <a:r>
              <a:rPr lang="en-GB" sz="1200" b="1" dirty="0">
                <a:latin typeface="Segoe UI Light" panose="020B0502040204020203" pitchFamily="34" charset="0"/>
                <a:cs typeface="Segoe UI Light" panose="020B0502040204020203" pitchFamily="34" charset="0"/>
              </a:rPr>
              <a:t>fundamental</a:t>
            </a:r>
            <a:r>
              <a:rPr lang="en-GB" sz="1200" dirty="0">
                <a:latin typeface="Segoe UI Light" panose="020B0502040204020203" pitchFamily="34" charset="0"/>
                <a:cs typeface="Segoe UI Light" panose="020B0502040204020203" pitchFamily="34" charset="0"/>
              </a:rPr>
              <a:t> to enabling your child to achieve the highest levels of attainment. We ensure all children are aware of the importance of attendance and punctuality. ​</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The attendance target set by the Governing Body for 2024-2025 is 96%. We expect ALL children to achieve this.​</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If your child is unwell</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If your child is too unwell to come to school, or has a medical appointment, please log the reason via our ParentMail absence portal. To help you, the NHS has compiled a list of guidelines about how long children should be kept off school when they have a common illnesses:​</a:t>
            </a:r>
          </a:p>
          <a:p>
            <a:pPr algn="just" fontAlgn="base"/>
            <a:r>
              <a:rPr lang="en-GB" sz="1200" u="sng" dirty="0">
                <a:latin typeface="Segoe UI Light" panose="020B0502040204020203" pitchFamily="34" charset="0"/>
                <a:cs typeface="Segoe UI Light" panose="020B0502040204020203" pitchFamily="34" charset="0"/>
                <a:hlinkClick r:id="rId2"/>
              </a:rPr>
              <a:t>https://www.nhs.uk/Livewell/Yourchildatschool/Pages/Illness.aspx</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a:t>
            </a:r>
            <a:br>
              <a:rPr lang="en-GB" sz="1200" dirty="0">
                <a:latin typeface="Segoe UI Light" panose="020B0502040204020203" pitchFamily="34" charset="0"/>
                <a:cs typeface="Segoe UI Light" panose="020B0502040204020203" pitchFamily="34" charset="0"/>
              </a:rPr>
            </a:br>
            <a:r>
              <a:rPr lang="en-GB" sz="1200" b="1" dirty="0">
                <a:latin typeface="Segoe UI Light" panose="020B0502040204020203" pitchFamily="34" charset="0"/>
                <a:cs typeface="Segoe UI Light" panose="020B0502040204020203" pitchFamily="34" charset="0"/>
              </a:rPr>
              <a:t>Lateness</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The playground gates will open at 8:30am and close at 8:45am. Your child may come into school between these times and head straight to class. However, if your child does miss the gate to go into class, please bring them to the School Office where a member of staff will sign them in.​</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Authorised absence</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Family holidays should always be taken during the school holidays, and we will only authorise absence in very special circumstances. On these occasions permission must be sought in advance from the Headteacher. Absence request forms are available from the school office or a letter should be written to the Headteacher.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issues a Penalty notice. ​</a:t>
            </a:r>
          </a:p>
          <a:p>
            <a:pPr algn="just" fontAlgn="base"/>
            <a:r>
              <a:rPr lang="en-GB" sz="1200" dirty="0">
                <a:latin typeface="Segoe UI Light" panose="020B0502040204020203" pitchFamily="34" charset="0"/>
                <a:cs typeface="Segoe UI Light" panose="020B0502040204020203" pitchFamily="34" charset="0"/>
              </a:rPr>
              <a:t>​</a:t>
            </a:r>
          </a:p>
        </p:txBody>
      </p:sp>
      <p:sp>
        <p:nvSpPr>
          <p:cNvPr id="6" name="Rectangle 2">
            <a:extLst>
              <a:ext uri="{FF2B5EF4-FFF2-40B4-BE49-F238E27FC236}">
                <a16:creationId xmlns:a16="http://schemas.microsoft.com/office/drawing/2014/main" id="{1C48F22C-8A1D-4719-BBCF-6577D260D494}"/>
              </a:ext>
            </a:extLst>
          </p:cNvPr>
          <p:cNvSpPr>
            <a:spLocks noChangeArrowheads="1"/>
          </p:cNvSpPr>
          <p:nvPr/>
        </p:nvSpPr>
        <p:spPr bwMode="auto">
          <a:xfrm>
            <a:off x="914400" y="107504"/>
            <a:ext cx="575496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ATTENDANCE AND PUNCTUALITY</a:t>
            </a:r>
          </a:p>
        </p:txBody>
      </p:sp>
      <p:cxnSp>
        <p:nvCxnSpPr>
          <p:cNvPr id="7" name="AutoShape 3">
            <a:extLst>
              <a:ext uri="{FF2B5EF4-FFF2-40B4-BE49-F238E27FC236}">
                <a16:creationId xmlns:a16="http://schemas.microsoft.com/office/drawing/2014/main" id="{B1BC06F1-0F5C-4921-AF8D-C02B28CD9F05}"/>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60648" y="1111918"/>
            <a:ext cx="630932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Approach the </a:t>
            </a:r>
            <a:r>
              <a:rPr lang="en-GB" sz="1200" dirty="0">
                <a:latin typeface="Segoe UI Light" panose="020B0502040204020203" pitchFamily="34" charset="0"/>
                <a:cs typeface="Segoe UI Light" panose="020B0502040204020203" pitchFamily="34" charset="0"/>
              </a:rPr>
              <a:t>c</a:t>
            </a: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middle management team </a:t>
            </a:r>
            <a:r>
              <a:rPr lang="en-GB" sz="1200" dirty="0">
                <a:latin typeface="Segoe UI Light" panose="020B0502040204020203" pitchFamily="34" charset="0"/>
                <a:cs typeface="Segoe UI Light" panose="020B0502040204020203" pitchFamily="34" charset="0"/>
              </a:rPr>
              <a:t>(KS1 or KS2 Phase Leaders)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effectLst/>
                <a:latin typeface="Segoe UI Light"/>
                <a:cs typeface="Segoe UI Light"/>
              </a:rPr>
              <a:t>The Headteacher, Mrs Watson, is always happy to see parents but clearly she will go to the Class Teacher to discuss issues, therefore it makes sense for you to have spoken to the teacher first.</a:t>
            </a:r>
            <a:endParaRPr lang="en-GB" sz="1200" b="0" i="0" u="none" strike="noStrike" cap="none" normalizeH="0" baseline="0" dirty="0">
              <a:ln>
                <a:noFill/>
              </a:ln>
              <a:effectLst/>
              <a:latin typeface="Segoe UI Light"/>
              <a:cs typeface="Segoe UI Light"/>
            </a:endParaRP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When the Headteacher is out, your children are always in safe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Mrs Maggie Young, Chair of Governors</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by e-mail: govs@</a:t>
            </a:r>
            <a:r>
              <a:rPr lang="en-GB" sz="1200" dirty="0">
                <a:latin typeface="Segoe UI Light"/>
                <a:ea typeface="Times New Roman" pitchFamily="18" charset="0"/>
                <a:cs typeface="Segoe UI Light"/>
              </a:rPr>
              <a:t>lrschool.co.uk</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or</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 Lent Rise School</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Coulson Way</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Burnham</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Slough      </a:t>
            </a:r>
            <a:endParaRPr kumimoji="0" lang="en-GB" sz="1200" b="0" i="0" u="none" strike="noStrike" cap="none" normalizeH="0" baseline="0" dirty="0">
              <a:ln>
                <a:noFill/>
              </a:ln>
              <a:effectLst/>
              <a:latin typeface="Segoe UI Light"/>
              <a:cs typeface="Segoe UI Light"/>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hlinkClick r:id="rId2"/>
              </a:rPr>
              <a:t>www.lentriseschool.co.uk</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026E07D7-92FC-4CA9-9B2B-1E0FB66324D9}"/>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37AC0423-BAE4-4CF1-B792-6FF3725A75B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0648" y="1466066"/>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BCFA00C-2BEC-46AD-A0F2-60982AEEF8A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747C4020-5ED0-4910-A824-51DA508254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6950E40-3B55-46EF-B1D9-1EAC5908555B}">
  <ds:schemaRefs>
    <ds:schemaRef ds:uri="http://schemas.microsoft.com/sharepoint/v3/contenttype/forms"/>
  </ds:schemaRefs>
</ds:datastoreItem>
</file>

<file path=customXml/itemProps2.xml><?xml version="1.0" encoding="utf-8"?>
<ds:datastoreItem xmlns:ds="http://schemas.openxmlformats.org/officeDocument/2006/customXml" ds:itemID="{7C6F6B39-AE81-4E5B-B7FB-7758585B4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D8BCED-BD8F-490E-81A0-13D9BE161FF6}">
  <ds:schemaRefs>
    <ds:schemaRef ds:uri="http://schemas.openxmlformats.org/package/2006/metadata/core-properties"/>
    <ds:schemaRef ds:uri="http://www.w3.org/XML/1998/namespace"/>
    <ds:schemaRef ds:uri="http://schemas.microsoft.com/sharepoint/v3"/>
    <ds:schemaRef ds:uri="http://purl.org/dc/dcmitype/"/>
    <ds:schemaRef ds:uri="http://purl.org/dc/elements/1.1/"/>
    <ds:schemaRef ds:uri="http://purl.org/dc/terms/"/>
    <ds:schemaRef ds:uri="http://schemas.microsoft.com/office/2006/documentManagement/types"/>
    <ds:schemaRef ds:uri="ee017583-9929-48b6-a040-67954c603aab"/>
    <ds:schemaRef ds:uri="http://schemas.microsoft.com/office/infopath/2007/PartnerControls"/>
    <ds:schemaRef ds:uri="e09d7e67-2c89-4a82-b064-15c58d415f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62</TotalTime>
  <Words>2983</Words>
  <Application>Microsoft Office PowerPoint</Application>
  <PresentationFormat>On-screen Show (4:3)</PresentationFormat>
  <Paragraphs>189</Paragraphs>
  <Slides>10</Slides>
  <Notes>0</Notes>
  <HiddenSlides>1</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H Johns</cp:lastModifiedBy>
  <cp:revision>60</cp:revision>
  <dcterms:created xsi:type="dcterms:W3CDTF">2019-06-06T12:13:57Z</dcterms:created>
  <dcterms:modified xsi:type="dcterms:W3CDTF">2025-09-03T17:53:50Z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