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56" r:id="rId2"/>
    <p:sldId id="257" r:id="rId3"/>
    <p:sldId id="258" r:id="rId4"/>
    <p:sldId id="276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82" r:id="rId13"/>
    <p:sldId id="267" r:id="rId14"/>
    <p:sldId id="278" r:id="rId15"/>
    <p:sldId id="268" r:id="rId16"/>
    <p:sldId id="269" r:id="rId17"/>
    <p:sldId id="270" r:id="rId18"/>
    <p:sldId id="271" r:id="rId19"/>
    <p:sldId id="273" r:id="rId20"/>
    <p:sldId id="280" r:id="rId21"/>
    <p:sldId id="281" r:id="rId2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CDD28-8902-4325-8977-92F4F8DAA993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0E86A-9E90-4977-BE27-FF84B885EF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930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wmf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757355" y="1570576"/>
            <a:ext cx="6135858" cy="1204306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Subtraction Workshop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4" descr="KEEP CALM AND LOVE MATHS Po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348880"/>
            <a:ext cx="3186354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4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63436"/>
            <a:ext cx="648072" cy="2160240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T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E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P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 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5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88190" y="541129"/>
            <a:ext cx="2376264" cy="2031325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e.g. 2013 – 1642 =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1642 + 300 = 1942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1942 + 50 = 1992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1992 + 8 = 2000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2000 + 10 = 2010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2010 + 3 = 2013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Answer = 371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355976" y="2132424"/>
            <a:ext cx="18722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640446"/>
            <a:ext cx="3306033" cy="916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621" y="1739687"/>
            <a:ext cx="3159355" cy="78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621" y="2705035"/>
            <a:ext cx="3304250" cy="72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372200" y="2724854"/>
            <a:ext cx="2376264" cy="92333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e.g. 373 – 99 =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373 – 100 = 273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  +     1 = 274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621" y="3761435"/>
            <a:ext cx="3275636" cy="891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Straight Arrow Connector 15"/>
          <p:cNvCxnSpPr/>
          <p:nvPr/>
        </p:nvCxnSpPr>
        <p:spPr>
          <a:xfrm flipH="1">
            <a:off x="4472257" y="3186519"/>
            <a:ext cx="18722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712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63436"/>
            <a:ext cx="648072" cy="2160240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T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E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P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 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6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682" y="332656"/>
            <a:ext cx="3649366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00808"/>
            <a:ext cx="3757357" cy="2997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C:\Users\sarahparker.BIERTONC.000\Local Settings\Temporary Internet Files\Content.IE5\VDJLQ2Z1\MC90005558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989" y="857989"/>
            <a:ext cx="3803964" cy="345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92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clipartbest.com/cliparts/BdT/6jo/BdT6joji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2049"/>
            <a:ext cx="1593095" cy="1850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539552" y="8174"/>
            <a:ext cx="8568952" cy="4068898"/>
          </a:xfrm>
          <a:prstGeom prst="cloudCallout">
            <a:avLst>
              <a:gd name="adj1" fmla="val -39346"/>
              <a:gd name="adj2" fmla="val 5243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87624" y="62068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600" dirty="0" smtClean="0">
                <a:latin typeface="Comic Sans MS" panose="030F0702030302020204" pitchFamily="66" charset="0"/>
              </a:rPr>
              <a:t>How might you solve these problems now?</a:t>
            </a:r>
          </a:p>
          <a:p>
            <a:pPr algn="ctr"/>
            <a:r>
              <a:rPr lang="en-GB" sz="2600" dirty="0" smtClean="0">
                <a:latin typeface="Comic Sans MS" panose="030F0702030302020204" pitchFamily="66" charset="0"/>
              </a:rPr>
              <a:t>11 – 3 =</a:t>
            </a:r>
          </a:p>
          <a:p>
            <a:pPr algn="ctr"/>
            <a:r>
              <a:rPr lang="en-GB" sz="2600" dirty="0" smtClean="0">
                <a:latin typeface="Comic Sans MS" panose="030F0702030302020204" pitchFamily="66" charset="0"/>
              </a:rPr>
              <a:t>38 - 23 =</a:t>
            </a:r>
          </a:p>
          <a:p>
            <a:pPr algn="ctr"/>
            <a:r>
              <a:rPr lang="en-GB" sz="2600" dirty="0" smtClean="0">
                <a:latin typeface="Comic Sans MS" panose="030F0702030302020204" pitchFamily="66" charset="0"/>
              </a:rPr>
              <a:t>587 - 199 =</a:t>
            </a:r>
          </a:p>
          <a:p>
            <a:pPr algn="ctr"/>
            <a:r>
              <a:rPr lang="en-GB" sz="2600" dirty="0" smtClean="0">
                <a:latin typeface="Comic Sans MS" panose="030F0702030302020204" pitchFamily="66" charset="0"/>
              </a:rPr>
              <a:t>1006 - 437</a:t>
            </a:r>
          </a:p>
          <a:p>
            <a:pPr algn="ctr"/>
            <a:r>
              <a:rPr lang="en-GB" sz="2600" dirty="0" smtClean="0">
                <a:latin typeface="Comic Sans MS" panose="030F0702030302020204" pitchFamily="66" charset="0"/>
              </a:rPr>
              <a:t>6.5 – 3.8 =</a:t>
            </a:r>
            <a:endParaRPr lang="en-GB" sz="2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26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cnx.org/resources/cbcf1d41a062e54586290e942fd58d61/003_maths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84784"/>
            <a:ext cx="3703687" cy="3271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56434" y="375047"/>
            <a:ext cx="703590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anose="030F0702030302020204" pitchFamily="66" charset="0"/>
              </a:rPr>
              <a:t>Written Methods</a:t>
            </a:r>
            <a:endParaRPr lang="en-US" sz="6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44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clipartbest.com/cliparts/BdT/6jo/BdT6joji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7" y="2564904"/>
            <a:ext cx="2108234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539552" y="8174"/>
            <a:ext cx="8568952" cy="4068898"/>
          </a:xfrm>
          <a:prstGeom prst="cloudCallout">
            <a:avLst>
              <a:gd name="adj1" fmla="val -34643"/>
              <a:gd name="adj2" fmla="val 490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87624" y="641239"/>
            <a:ext cx="7520940" cy="3579849"/>
          </a:xfrm>
        </p:spPr>
        <p:txBody>
          <a:bodyPr>
            <a:normAutofit/>
          </a:bodyPr>
          <a:lstStyle/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How might you solve these problems?</a:t>
            </a:r>
          </a:p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43 – 22 =</a:t>
            </a:r>
          </a:p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645 – 216 =</a:t>
            </a:r>
          </a:p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1329 – 1194 =</a:t>
            </a:r>
          </a:p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6.23 – 4.89 =</a:t>
            </a:r>
            <a:endParaRPr lang="en-GB" sz="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07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77856" y="764704"/>
            <a:ext cx="2091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Step 1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2050" name="Picture 2" descr="C:\Users\sarahparker.BIERTONC.000\Local Settings\Temporary Internet Files\Content.IE5\1YH2DT4J\MC9001993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123" y="382888"/>
            <a:ext cx="2666246" cy="168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42773"/>
            <a:ext cx="8838110" cy="986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179512" y="2442773"/>
            <a:ext cx="0" cy="986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904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77856" y="764704"/>
            <a:ext cx="2091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Step 2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http://www.schooljotter.com/imagefolders/frithwood/galleryImages/clipart/math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06289"/>
            <a:ext cx="2438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33" y="2633662"/>
            <a:ext cx="8804263" cy="2091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717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77856" y="764704"/>
            <a:ext cx="2091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Step 3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3074" name="Picture 2" descr="C:\Users\sarahparker.BIERTONC.000\Local Settings\Temporary Internet Files\Content.IE5\OPILIUIG\MC9002862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69139"/>
            <a:ext cx="1817827" cy="121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32855"/>
            <a:ext cx="8774428" cy="2343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99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69828" y="404664"/>
            <a:ext cx="2091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Step 4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4098" name="Picture 2" descr="C:\Users\sarahparker.BIERTONC.000\Local Settings\Temporary Internet Files\Content.IE5\KPKZ06TI\MC9000555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56681"/>
            <a:ext cx="2232248" cy="202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98" y="2464120"/>
            <a:ext cx="8563382" cy="2247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005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77856" y="764704"/>
            <a:ext cx="2091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Step </a:t>
            </a:r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6146" name="Picture 2" descr="C:\Users\sarahparker.BIERTONC.000\Local Settings\Temporary Internet Files\Content.IE5\KPKZ06TI\MC9004462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85873"/>
            <a:ext cx="1706270" cy="173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7" y="2348880"/>
            <a:ext cx="8966417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000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530" y="2276872"/>
            <a:ext cx="7520940" cy="3579849"/>
          </a:xfrm>
        </p:spPr>
        <p:txBody>
          <a:bodyPr>
            <a:normAutofit/>
          </a:bodyPr>
          <a:lstStyle/>
          <a:p>
            <a:pPr algn="ctr"/>
            <a:endParaRPr lang="en-GB" sz="36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What might it mean?</a:t>
            </a:r>
          </a:p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Are there any other words we can use for this process?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t0.gstatic.com/images?q=tbn:ANd9GcSunm8Xf7cv9PDHqHUVkmHeikgIYci1O_JLRsiCjE1eNgqykqd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1023"/>
            <a:ext cx="7056784" cy="2358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07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clipartbest.com/cliparts/BdT/6jo/BdT6joji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2108234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1475656" y="8174"/>
            <a:ext cx="7668344" cy="4428938"/>
          </a:xfrm>
          <a:prstGeom prst="cloudCallout">
            <a:avLst>
              <a:gd name="adj1" fmla="val -44941"/>
              <a:gd name="adj2" fmla="val 424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23060" y="548680"/>
            <a:ext cx="7520940" cy="3579849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How might you solve these 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problems now?</a:t>
            </a:r>
          </a:p>
          <a:p>
            <a:pPr algn="ctr"/>
            <a:r>
              <a:rPr lang="en-GB" sz="3000" dirty="0">
                <a:latin typeface="Comic Sans MS" panose="030F0702030302020204" pitchFamily="66" charset="0"/>
              </a:rPr>
              <a:t>43 – 22 =</a:t>
            </a:r>
          </a:p>
          <a:p>
            <a:pPr algn="ctr"/>
            <a:r>
              <a:rPr lang="en-GB" sz="3000" dirty="0">
                <a:latin typeface="Comic Sans MS" panose="030F0702030302020204" pitchFamily="66" charset="0"/>
              </a:rPr>
              <a:t>645 – 216 =</a:t>
            </a:r>
          </a:p>
          <a:p>
            <a:pPr algn="ctr"/>
            <a:r>
              <a:rPr lang="en-GB" sz="3000" dirty="0">
                <a:latin typeface="Comic Sans MS" panose="030F0702030302020204" pitchFamily="66" charset="0"/>
              </a:rPr>
              <a:t>1329 – 1194 =</a:t>
            </a:r>
          </a:p>
          <a:p>
            <a:pPr algn="ctr"/>
            <a:r>
              <a:rPr lang="en-GB" sz="3000" dirty="0">
                <a:latin typeface="Comic Sans MS" panose="030F0702030302020204" pitchFamily="66" charset="0"/>
              </a:rPr>
              <a:t>6.23 – 4.89 =</a:t>
            </a:r>
          </a:p>
        </p:txBody>
      </p:sp>
    </p:spTree>
    <p:extLst>
      <p:ext uri="{BB962C8B-B14F-4D97-AF65-F5344CB8AC3E}">
        <p14:creationId xmlns:p14="http://schemas.microsoft.com/office/powerpoint/2010/main" val="119210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3528" y="836712"/>
            <a:ext cx="84249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Any questions?</a:t>
            </a:r>
            <a:endParaRPr lang="en-US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9218" name="Picture 2" descr="C:\Users\sarahparker.BIERTONC.000\Local Settings\Temporary Internet Files\Content.IE5\OPILIUIG\MC90044190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943" y="2406372"/>
            <a:ext cx="2040145" cy="241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035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clipartbest.com/cliparts/BdT/6jo/BdT6joji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7" y="2780928"/>
            <a:ext cx="186020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539552" y="8174"/>
            <a:ext cx="8568952" cy="3492833"/>
          </a:xfrm>
          <a:prstGeom prst="cloudCallout">
            <a:avLst>
              <a:gd name="adj1" fmla="val -34482"/>
              <a:gd name="adj2" fmla="val 6909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87624" y="908720"/>
            <a:ext cx="7520940" cy="3579849"/>
          </a:xfrm>
        </p:spPr>
        <p:txBody>
          <a:bodyPr>
            <a:normAutofit/>
          </a:bodyPr>
          <a:lstStyle/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How many methods of subtraction do you know?</a:t>
            </a:r>
          </a:p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Can you explain them to someone else?</a:t>
            </a:r>
            <a:endParaRPr lang="en-GB" sz="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07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clipartbest.com/cliparts/BdT/6jo/BdT6joji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2049"/>
            <a:ext cx="1593095" cy="1850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539552" y="8174"/>
            <a:ext cx="8568952" cy="4068898"/>
          </a:xfrm>
          <a:prstGeom prst="cloudCallout">
            <a:avLst>
              <a:gd name="adj1" fmla="val -39346"/>
              <a:gd name="adj2" fmla="val 5243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87624" y="497223"/>
            <a:ext cx="7520940" cy="3579849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How might you solve these problems?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11 – 3 =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38 - 23 =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587 - 199 =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1006 - 437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6.5 – 3.8 =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04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transum.org/Software/SW/Starter_of_the_day/Images/notice_no_calculato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9" y="2141853"/>
            <a:ext cx="181411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23468" y="2511405"/>
            <a:ext cx="7520940" cy="2016224"/>
          </a:xfrm>
        </p:spPr>
        <p:txBody>
          <a:bodyPr>
            <a:norm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3000" dirty="0" smtClean="0">
                <a:latin typeface="Comic Sans MS" panose="030F0702030302020204" pitchFamily="66" charset="0"/>
              </a:rPr>
              <a:t>Should be quick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3000" dirty="0" smtClean="0">
                <a:latin typeface="Comic Sans MS" panose="030F0702030302020204" pitchFamily="66" charset="0"/>
              </a:rPr>
              <a:t>Can be done using jottings</a:t>
            </a:r>
          </a:p>
        </p:txBody>
      </p:sp>
      <p:pic>
        <p:nvPicPr>
          <p:cNvPr id="1026" name="Picture 2" descr="http://www.transum.org/Software/SW/Starter_of_the_day/Images/Titles/BannerMental%20Method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4" y="332656"/>
            <a:ext cx="904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3.gstatic.com/images?q=tbn:ANd9GcR1oRJhhf--5WEgSJm9g5crJkHU5lPC-a71X5YPF0kApuN_3zwJ5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511405"/>
            <a:ext cx="1638300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43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263436"/>
            <a:ext cx="648072" cy="2160240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T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E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P 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/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1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69276" y="1330787"/>
            <a:ext cx="1759108" cy="830997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e.g. 8-3=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17-3=</a:t>
            </a:r>
          </a:p>
        </p:txBody>
      </p:sp>
      <p:pic>
        <p:nvPicPr>
          <p:cNvPr id="2053" name="Picture 5" descr="http://southfieldschool.org.uk/wp-content/uploads/2012/03/math_20fun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204864"/>
            <a:ext cx="2664296" cy="2727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247" y="908720"/>
            <a:ext cx="4240460" cy="1069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4248603" y="1685288"/>
            <a:ext cx="18722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60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263436"/>
            <a:ext cx="648072" cy="2160240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T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E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P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 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2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995937" y="764704"/>
            <a:ext cx="18722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252089" y="441538"/>
            <a:ext cx="2088232" cy="92333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i.e. cross ten when subtracting e.g. 12 - 7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200995" y="1952069"/>
            <a:ext cx="18722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225690" y="1490405"/>
            <a:ext cx="2088232" cy="92333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e.g. if 7 + 3 = 10 then 10 – 3 = 7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and 10 – 7 = 3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009614" y="2898679"/>
            <a:ext cx="18722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205118" y="2623963"/>
            <a:ext cx="2088232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e.g. 72 - 51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85" y="567210"/>
            <a:ext cx="3097855" cy="836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476" y="1539642"/>
            <a:ext cx="3241872" cy="824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649" y="2515677"/>
            <a:ext cx="2989526" cy="955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http://westgate-v4.web1.devwebsite.co.uk/_files/images/home/logo_subtrac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701456"/>
            <a:ext cx="1856604" cy="1167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42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263436"/>
            <a:ext cx="648072" cy="2160240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T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E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P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 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3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211960" y="764704"/>
            <a:ext cx="18722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252089" y="284455"/>
            <a:ext cx="2088232" cy="92333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e.g. 90 – 19 =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90 – 20 = 70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70 + 1 = 71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139952" y="3068960"/>
            <a:ext cx="18722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84168" y="2067813"/>
            <a:ext cx="2857065" cy="1754326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e.g. A TV programme finished at 8.15pm and lasted 45 minutes. What time did it start?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8.15pm – 15mins = 8pm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8pm – 30 mins = 7.30pm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6037"/>
            <a:ext cx="3528392" cy="72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92896"/>
            <a:ext cx="3381437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686" y="3284984"/>
            <a:ext cx="1554740" cy="165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15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63436"/>
            <a:ext cx="648072" cy="2160240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T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E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P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 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4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68950"/>
            <a:ext cx="3927187" cy="771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571" y="1628800"/>
            <a:ext cx="2993291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212" y="2828195"/>
            <a:ext cx="3341171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C:\Users\sarahparker.BIERTONC.000\Local Settings\Temporary Internet Files\Content.IE5\OPILIUIG\MC90043612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405" y="576863"/>
            <a:ext cx="1882775" cy="169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17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225</TotalTime>
  <Words>303</Words>
  <Application>Microsoft Office PowerPoint</Application>
  <PresentationFormat>On-screen Show (4:3)</PresentationFormat>
  <Paragraphs>66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Comic Sans MS</vt:lpstr>
      <vt:lpstr>Franklin Gothic Book</vt:lpstr>
      <vt:lpstr>Franklin Gothic Medium</vt:lpstr>
      <vt:lpstr>Tunga</vt:lpstr>
      <vt:lpstr>Wingdings</vt:lpstr>
      <vt:lpstr>Angles</vt:lpstr>
      <vt:lpstr>Subtraction Workshop </vt:lpstr>
      <vt:lpstr>PowerPoint Presentation</vt:lpstr>
      <vt:lpstr>PowerPoint Presentation</vt:lpstr>
      <vt:lpstr>PowerPoint Presentation</vt:lpstr>
      <vt:lpstr>PowerPoint Presentation</vt:lpstr>
      <vt:lpstr>S T E P   1</vt:lpstr>
      <vt:lpstr>S T E P   2</vt:lpstr>
      <vt:lpstr>S T E P   3</vt:lpstr>
      <vt:lpstr>S T E P   4</vt:lpstr>
      <vt:lpstr>S T E P   5</vt:lpstr>
      <vt:lpstr>S T E P   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 Workshop</dc:title>
  <dc:creator>AlexMarsh</dc:creator>
  <cp:lastModifiedBy>Miss Sayers</cp:lastModifiedBy>
  <cp:revision>27</cp:revision>
  <cp:lastPrinted>2014-09-23T15:03:42Z</cp:lastPrinted>
  <dcterms:created xsi:type="dcterms:W3CDTF">2014-09-21T08:30:52Z</dcterms:created>
  <dcterms:modified xsi:type="dcterms:W3CDTF">2015-11-18T12:04:02Z</dcterms:modified>
</cp:coreProperties>
</file>